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97" r:id="rId3"/>
    <p:sldId id="296" r:id="rId4"/>
    <p:sldId id="295" r:id="rId5"/>
    <p:sldId id="294" r:id="rId6"/>
    <p:sldId id="261" r:id="rId7"/>
    <p:sldId id="264" r:id="rId8"/>
    <p:sldId id="299" r:id="rId9"/>
    <p:sldId id="318" r:id="rId10"/>
    <p:sldId id="268" r:id="rId11"/>
    <p:sldId id="301" r:id="rId12"/>
    <p:sldId id="278" r:id="rId13"/>
    <p:sldId id="277" r:id="rId14"/>
    <p:sldId id="303" r:id="rId15"/>
    <p:sldId id="276" r:id="rId16"/>
    <p:sldId id="275" r:id="rId17"/>
    <p:sldId id="282" r:id="rId18"/>
    <p:sldId id="280" r:id="rId19"/>
    <p:sldId id="279" r:id="rId20"/>
    <p:sldId id="287" r:id="rId21"/>
    <p:sldId id="307" r:id="rId22"/>
    <p:sldId id="288" r:id="rId23"/>
    <p:sldId id="308" r:id="rId24"/>
    <p:sldId id="286" r:id="rId25"/>
    <p:sldId id="285" r:id="rId26"/>
    <p:sldId id="284" r:id="rId27"/>
    <p:sldId id="283" r:id="rId28"/>
    <p:sldId id="291" r:id="rId29"/>
    <p:sldId id="290" r:id="rId30"/>
    <p:sldId id="317" r:id="rId31"/>
    <p:sldId id="313" r:id="rId32"/>
    <p:sldId id="314" r:id="rId33"/>
    <p:sldId id="306" r:id="rId34"/>
    <p:sldId id="292" r:id="rId35"/>
    <p:sldId id="274"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160" y="140"/>
      </p:cViewPr>
      <p:guideLst/>
    </p:cSldViewPr>
  </p:slideViewPr>
  <p:notesTextViewPr>
    <p:cViewPr>
      <p:scale>
        <a:sx n="1" d="1"/>
        <a:sy n="1" d="1"/>
      </p:scale>
      <p:origin x="0" y="0"/>
    </p:cViewPr>
  </p:notesTextViewPr>
  <p:sorterViewPr>
    <p:cViewPr>
      <p:scale>
        <a:sx n="100" d="100"/>
        <a:sy n="100" d="100"/>
      </p:scale>
      <p:origin x="0" y="-1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77C3F-B8A6-4BFF-B778-802F5830AFD9}"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A2F0A-2BD5-4C64-B677-C8A350823C45}" type="slidenum">
              <a:rPr lang="en-US" smtClean="0"/>
              <a:t>‹#›</a:t>
            </a:fld>
            <a:endParaRPr lang="en-US"/>
          </a:p>
        </p:txBody>
      </p:sp>
    </p:spTree>
    <p:extLst>
      <p:ext uri="{BB962C8B-B14F-4D97-AF65-F5344CB8AC3E}">
        <p14:creationId xmlns:p14="http://schemas.microsoft.com/office/powerpoint/2010/main" val="58176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30C-6A93-4E81-8F82-67FB25756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95D49-842E-4811-8F92-96A80EB95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CF0BFC-CAD0-411A-9712-9FE0037443ED}"/>
              </a:ext>
            </a:extLst>
          </p:cNvPr>
          <p:cNvSpPr>
            <a:spLocks noGrp="1"/>
          </p:cNvSpPr>
          <p:nvPr>
            <p:ph type="dt" sz="half" idx="10"/>
          </p:nvPr>
        </p:nvSpPr>
        <p:spPr/>
        <p:txBody>
          <a:bodyPr/>
          <a:lstStyle/>
          <a:p>
            <a:fld id="{086887D9-583F-4493-84F6-C2C9167346BD}" type="datetime1">
              <a:rPr lang="en-US" smtClean="0"/>
              <a:t>7/27/2021</a:t>
            </a:fld>
            <a:endParaRPr lang="en-US"/>
          </a:p>
        </p:txBody>
      </p:sp>
      <p:sp>
        <p:nvSpPr>
          <p:cNvPr id="5" name="Footer Placeholder 4">
            <a:extLst>
              <a:ext uri="{FF2B5EF4-FFF2-40B4-BE49-F238E27FC236}">
                <a16:creationId xmlns:a16="http://schemas.microsoft.com/office/drawing/2014/main" id="{3E165B47-6E93-4120-80C4-51992C123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ED62-312C-4B6C-BE84-E38ACC6EEE15}"/>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9282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7CE3-04A2-4B86-AA54-A46BFC47A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CB5D8-99EA-4E81-BAF6-6F5D563D8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687FE-5C96-484A-8C10-30D2BCA741A7}"/>
              </a:ext>
            </a:extLst>
          </p:cNvPr>
          <p:cNvSpPr>
            <a:spLocks noGrp="1"/>
          </p:cNvSpPr>
          <p:nvPr>
            <p:ph type="dt" sz="half" idx="10"/>
          </p:nvPr>
        </p:nvSpPr>
        <p:spPr/>
        <p:txBody>
          <a:bodyPr/>
          <a:lstStyle/>
          <a:p>
            <a:fld id="{C530EEEA-D1AB-4577-9CFB-64D1A5DF7DEC}" type="datetime1">
              <a:rPr lang="en-US" smtClean="0"/>
              <a:t>7/27/2021</a:t>
            </a:fld>
            <a:endParaRPr lang="en-US"/>
          </a:p>
        </p:txBody>
      </p:sp>
      <p:sp>
        <p:nvSpPr>
          <p:cNvPr id="5" name="Footer Placeholder 4">
            <a:extLst>
              <a:ext uri="{FF2B5EF4-FFF2-40B4-BE49-F238E27FC236}">
                <a16:creationId xmlns:a16="http://schemas.microsoft.com/office/drawing/2014/main" id="{4CF91247-7E3A-4767-9C37-23B8EADAF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860C2-AB62-452D-AF62-D46F144FD1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68051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B8947-CFA2-4B9C-881D-93BA1C240E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314836-C581-422F-BDAE-21692460C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A31EF-4580-4AAD-8005-E5886980AD24}"/>
              </a:ext>
            </a:extLst>
          </p:cNvPr>
          <p:cNvSpPr>
            <a:spLocks noGrp="1"/>
          </p:cNvSpPr>
          <p:nvPr>
            <p:ph type="dt" sz="half" idx="10"/>
          </p:nvPr>
        </p:nvSpPr>
        <p:spPr/>
        <p:txBody>
          <a:bodyPr/>
          <a:lstStyle/>
          <a:p>
            <a:fld id="{A5BF6C65-C9D9-4DCC-BEB4-6A9E8F6B0F57}" type="datetime1">
              <a:rPr lang="en-US" smtClean="0"/>
              <a:t>7/27/2021</a:t>
            </a:fld>
            <a:endParaRPr lang="en-US"/>
          </a:p>
        </p:txBody>
      </p:sp>
      <p:sp>
        <p:nvSpPr>
          <p:cNvPr id="5" name="Footer Placeholder 4">
            <a:extLst>
              <a:ext uri="{FF2B5EF4-FFF2-40B4-BE49-F238E27FC236}">
                <a16:creationId xmlns:a16="http://schemas.microsoft.com/office/drawing/2014/main" id="{51F8B50F-B59A-45CA-847F-22D285CA4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1FD6-8A5A-45A3-837F-06F0826AE70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634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AABB-43DF-4483-AEC7-C41D97F5D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0CCDF-359F-4BA4-9720-1AA2E30B1C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7E0C-F7BF-4FD1-A493-15582B22853C}"/>
              </a:ext>
            </a:extLst>
          </p:cNvPr>
          <p:cNvSpPr>
            <a:spLocks noGrp="1"/>
          </p:cNvSpPr>
          <p:nvPr>
            <p:ph type="dt" sz="half" idx="10"/>
          </p:nvPr>
        </p:nvSpPr>
        <p:spPr/>
        <p:txBody>
          <a:bodyPr/>
          <a:lstStyle/>
          <a:p>
            <a:fld id="{726AA891-0B6B-417B-BB24-A4C5F5E79954}" type="datetime1">
              <a:rPr lang="en-US" smtClean="0"/>
              <a:t>7/27/2021</a:t>
            </a:fld>
            <a:endParaRPr lang="en-US"/>
          </a:p>
        </p:txBody>
      </p:sp>
      <p:sp>
        <p:nvSpPr>
          <p:cNvPr id="5" name="Footer Placeholder 4">
            <a:extLst>
              <a:ext uri="{FF2B5EF4-FFF2-40B4-BE49-F238E27FC236}">
                <a16:creationId xmlns:a16="http://schemas.microsoft.com/office/drawing/2014/main" id="{8C24CC6D-A6DC-4FDC-8AF9-440F57D5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8F77-59DE-4948-B056-CFE7D4143721}"/>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2388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9C9D-94F8-4711-A141-E5FEE4277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69510-FB1F-4133-81FE-5F2E09B27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45BCAA-9166-40B6-B23E-F4A7E3F87D44}"/>
              </a:ext>
            </a:extLst>
          </p:cNvPr>
          <p:cNvSpPr>
            <a:spLocks noGrp="1"/>
          </p:cNvSpPr>
          <p:nvPr>
            <p:ph type="dt" sz="half" idx="10"/>
          </p:nvPr>
        </p:nvSpPr>
        <p:spPr/>
        <p:txBody>
          <a:bodyPr/>
          <a:lstStyle/>
          <a:p>
            <a:fld id="{0C46ED39-5AEB-4716-A2CF-C22F56B09709}" type="datetime1">
              <a:rPr lang="en-US" smtClean="0"/>
              <a:t>7/27/2021</a:t>
            </a:fld>
            <a:endParaRPr lang="en-US"/>
          </a:p>
        </p:txBody>
      </p:sp>
      <p:sp>
        <p:nvSpPr>
          <p:cNvPr id="5" name="Footer Placeholder 4">
            <a:extLst>
              <a:ext uri="{FF2B5EF4-FFF2-40B4-BE49-F238E27FC236}">
                <a16:creationId xmlns:a16="http://schemas.microsoft.com/office/drawing/2014/main" id="{6AEBE24F-41C2-4720-B9B3-99DCE8E6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C438A-6AE1-4583-BB29-FCA88BA95BF2}"/>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96306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9892-2A97-40F5-A983-68C5E6EF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70D10-7F69-42C0-9823-2E7C78B0E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2C1DA-58CF-478F-91DC-82D4C5DB4B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50AC9-84D3-4BB7-AF2F-D71E8A267A66}"/>
              </a:ext>
            </a:extLst>
          </p:cNvPr>
          <p:cNvSpPr>
            <a:spLocks noGrp="1"/>
          </p:cNvSpPr>
          <p:nvPr>
            <p:ph type="dt" sz="half" idx="10"/>
          </p:nvPr>
        </p:nvSpPr>
        <p:spPr/>
        <p:txBody>
          <a:bodyPr/>
          <a:lstStyle/>
          <a:p>
            <a:fld id="{1DAD328E-920A-4B4C-B549-B9F42EBE187E}" type="datetime1">
              <a:rPr lang="en-US" smtClean="0"/>
              <a:t>7/27/2021</a:t>
            </a:fld>
            <a:endParaRPr lang="en-US"/>
          </a:p>
        </p:txBody>
      </p:sp>
      <p:sp>
        <p:nvSpPr>
          <p:cNvPr id="6" name="Footer Placeholder 5">
            <a:extLst>
              <a:ext uri="{FF2B5EF4-FFF2-40B4-BE49-F238E27FC236}">
                <a16:creationId xmlns:a16="http://schemas.microsoft.com/office/drawing/2014/main" id="{9C69DC79-4086-4383-B495-224037DE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E5F2B-F51A-4C10-9EA2-56999C3B933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4275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511D-3435-4083-A4D3-1AB7536B57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A4E24-3A86-4344-A152-043595C6D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02909-BF84-4ED6-AE22-3A4F3DB8A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979D7-20E1-4ACE-A132-7FEF74C05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F8EF5-D201-405D-B7A9-55FF1C3F1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20E5-132A-48D7-805B-2D1A92FD6F1C}"/>
              </a:ext>
            </a:extLst>
          </p:cNvPr>
          <p:cNvSpPr>
            <a:spLocks noGrp="1"/>
          </p:cNvSpPr>
          <p:nvPr>
            <p:ph type="dt" sz="half" idx="10"/>
          </p:nvPr>
        </p:nvSpPr>
        <p:spPr/>
        <p:txBody>
          <a:bodyPr/>
          <a:lstStyle/>
          <a:p>
            <a:fld id="{0E3F608B-0E5A-4776-A8BF-AB98B6A8581C}" type="datetime1">
              <a:rPr lang="en-US" smtClean="0"/>
              <a:t>7/27/2021</a:t>
            </a:fld>
            <a:endParaRPr lang="en-US"/>
          </a:p>
        </p:txBody>
      </p:sp>
      <p:sp>
        <p:nvSpPr>
          <p:cNvPr id="8" name="Footer Placeholder 7">
            <a:extLst>
              <a:ext uri="{FF2B5EF4-FFF2-40B4-BE49-F238E27FC236}">
                <a16:creationId xmlns:a16="http://schemas.microsoft.com/office/drawing/2014/main" id="{0EDB3C0C-9EB4-4DD6-BDF7-162F5A3AF4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E91C7-E4F4-4878-8318-07A352659457}"/>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16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FE52-676C-43BE-B059-593E07B77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12031-426C-48AC-8A9D-973CA987F498}"/>
              </a:ext>
            </a:extLst>
          </p:cNvPr>
          <p:cNvSpPr>
            <a:spLocks noGrp="1"/>
          </p:cNvSpPr>
          <p:nvPr>
            <p:ph type="dt" sz="half" idx="10"/>
          </p:nvPr>
        </p:nvSpPr>
        <p:spPr/>
        <p:txBody>
          <a:bodyPr/>
          <a:lstStyle/>
          <a:p>
            <a:fld id="{673BFF67-C6F4-47AF-98C1-5B0C8A9FBB62}" type="datetime1">
              <a:rPr lang="en-US" smtClean="0"/>
              <a:t>7/27/2021</a:t>
            </a:fld>
            <a:endParaRPr lang="en-US"/>
          </a:p>
        </p:txBody>
      </p:sp>
      <p:sp>
        <p:nvSpPr>
          <p:cNvPr id="4" name="Footer Placeholder 3">
            <a:extLst>
              <a:ext uri="{FF2B5EF4-FFF2-40B4-BE49-F238E27FC236}">
                <a16:creationId xmlns:a16="http://schemas.microsoft.com/office/drawing/2014/main" id="{D0CA9767-BB12-438C-A03F-2D6B1E3CE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9568D3-1371-4DEB-B517-6A89EAD93D3D}"/>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37642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62F1A-DB68-41A4-B1B4-1CA07C94939E}"/>
              </a:ext>
            </a:extLst>
          </p:cNvPr>
          <p:cNvSpPr>
            <a:spLocks noGrp="1"/>
          </p:cNvSpPr>
          <p:nvPr>
            <p:ph type="dt" sz="half" idx="10"/>
          </p:nvPr>
        </p:nvSpPr>
        <p:spPr/>
        <p:txBody>
          <a:bodyPr/>
          <a:lstStyle/>
          <a:p>
            <a:fld id="{0225ADDF-E35D-4267-A639-A2B8FF6556BC}" type="datetime1">
              <a:rPr lang="en-US" smtClean="0"/>
              <a:t>7/27/2021</a:t>
            </a:fld>
            <a:endParaRPr lang="en-US"/>
          </a:p>
        </p:txBody>
      </p:sp>
      <p:sp>
        <p:nvSpPr>
          <p:cNvPr id="3" name="Footer Placeholder 2">
            <a:extLst>
              <a:ext uri="{FF2B5EF4-FFF2-40B4-BE49-F238E27FC236}">
                <a16:creationId xmlns:a16="http://schemas.microsoft.com/office/drawing/2014/main" id="{E32D468C-958D-47E2-9139-316748E7C3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A7D6C-27D4-4657-9717-E5EB9C484C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3003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E08-D7CE-4758-8B74-FE02BA82B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7D2E4-E02A-48B7-8A62-84A8588D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B5463-A34A-436F-A122-27B74AA8B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00C68-DB0B-45DD-AD17-4931FCE7D765}"/>
              </a:ext>
            </a:extLst>
          </p:cNvPr>
          <p:cNvSpPr>
            <a:spLocks noGrp="1"/>
          </p:cNvSpPr>
          <p:nvPr>
            <p:ph type="dt" sz="half" idx="10"/>
          </p:nvPr>
        </p:nvSpPr>
        <p:spPr/>
        <p:txBody>
          <a:bodyPr/>
          <a:lstStyle/>
          <a:p>
            <a:fld id="{3AB93695-02EF-4542-B399-78CE15594D4C}" type="datetime1">
              <a:rPr lang="en-US" smtClean="0"/>
              <a:t>7/27/2021</a:t>
            </a:fld>
            <a:endParaRPr lang="en-US"/>
          </a:p>
        </p:txBody>
      </p:sp>
      <p:sp>
        <p:nvSpPr>
          <p:cNvPr id="6" name="Footer Placeholder 5">
            <a:extLst>
              <a:ext uri="{FF2B5EF4-FFF2-40B4-BE49-F238E27FC236}">
                <a16:creationId xmlns:a16="http://schemas.microsoft.com/office/drawing/2014/main" id="{02A97C19-AC6B-41FA-A693-F47D3941C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A847D-4FDB-45C1-A810-3C3BD3E45FE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73587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8D3D-087C-4219-8364-D59877D0D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580E5-143B-4989-B41B-AA15EE6CE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2B2D8D-C231-456B-8E3C-F4EA2694D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41543-044B-4F32-8574-8BBBD6A23A46}"/>
              </a:ext>
            </a:extLst>
          </p:cNvPr>
          <p:cNvSpPr>
            <a:spLocks noGrp="1"/>
          </p:cNvSpPr>
          <p:nvPr>
            <p:ph type="dt" sz="half" idx="10"/>
          </p:nvPr>
        </p:nvSpPr>
        <p:spPr/>
        <p:txBody>
          <a:bodyPr/>
          <a:lstStyle/>
          <a:p>
            <a:fld id="{CFD66023-814F-4799-9DEA-00B1DE92C4C1}" type="datetime1">
              <a:rPr lang="en-US" smtClean="0"/>
              <a:t>7/27/2021</a:t>
            </a:fld>
            <a:endParaRPr lang="en-US"/>
          </a:p>
        </p:txBody>
      </p:sp>
      <p:sp>
        <p:nvSpPr>
          <p:cNvPr id="6" name="Footer Placeholder 5">
            <a:extLst>
              <a:ext uri="{FF2B5EF4-FFF2-40B4-BE49-F238E27FC236}">
                <a16:creationId xmlns:a16="http://schemas.microsoft.com/office/drawing/2014/main" id="{D7DB1A6A-BBD7-4E91-9523-75B865D4C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EC0F0-882B-4381-A7EA-DE0859D6EC5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359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6E227-9AC2-4338-B73E-C8EC1496A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9E6E79-A5E3-4207-BBED-C36F39AE4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DEF03-AF4D-49FE-B1B1-D8DD78C33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A7762-DA9A-4A22-9303-2D9A8FE06871}" type="datetime1">
              <a:rPr lang="en-US" smtClean="0"/>
              <a:t>7/27/2021</a:t>
            </a:fld>
            <a:endParaRPr lang="en-US"/>
          </a:p>
        </p:txBody>
      </p:sp>
      <p:sp>
        <p:nvSpPr>
          <p:cNvPr id="5" name="Footer Placeholder 4">
            <a:extLst>
              <a:ext uri="{FF2B5EF4-FFF2-40B4-BE49-F238E27FC236}">
                <a16:creationId xmlns:a16="http://schemas.microsoft.com/office/drawing/2014/main" id="{BE183130-4CF0-4CD7-BA0D-3A385EA7F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FA3421-0EEE-4E9D-B706-9D8CDA749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285D-D54C-4612-AAC3-30E0C7369A31}" type="slidenum">
              <a:rPr lang="en-US" smtClean="0"/>
              <a:t>‹#›</a:t>
            </a:fld>
            <a:endParaRPr lang="en-US"/>
          </a:p>
        </p:txBody>
      </p:sp>
    </p:spTree>
    <p:extLst>
      <p:ext uri="{BB962C8B-B14F-4D97-AF65-F5344CB8AC3E}">
        <p14:creationId xmlns:p14="http://schemas.microsoft.com/office/powerpoint/2010/main" val="4180265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www.youtube.com/watch?v=Vkd43t2y2to"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9.jp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tif"/></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Example%20Problem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3186010028"/>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endParaRPr lang="en-US"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a:t>
            </a:fld>
            <a:endParaRPr lang="en-US" dirty="0"/>
          </a:p>
        </p:txBody>
      </p:sp>
    </p:spTree>
    <p:extLst>
      <p:ext uri="{BB962C8B-B14F-4D97-AF65-F5344CB8AC3E}">
        <p14:creationId xmlns:p14="http://schemas.microsoft.com/office/powerpoint/2010/main" val="373550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Convenience Receptacles</a:t>
            </a:r>
          </a:p>
        </p:txBody>
      </p:sp>
      <p:pic>
        <p:nvPicPr>
          <p:cNvPr id="41" name="Picture 40">
            <a:extLst>
              <a:ext uri="{FF2B5EF4-FFF2-40B4-BE49-F238E27FC236}">
                <a16:creationId xmlns:a16="http://schemas.microsoft.com/office/drawing/2014/main" id="{ECC47F23-6C4B-43D1-B755-D5C87B876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985" y="1620308"/>
            <a:ext cx="2743200" cy="2743200"/>
          </a:xfrm>
          <a:prstGeom prst="rect">
            <a:avLst/>
          </a:prstGeom>
        </p:spPr>
      </p:pic>
      <p:pic>
        <p:nvPicPr>
          <p:cNvPr id="42" name="Picture 41">
            <a:extLst>
              <a:ext uri="{FF2B5EF4-FFF2-40B4-BE49-F238E27FC236}">
                <a16:creationId xmlns:a16="http://schemas.microsoft.com/office/drawing/2014/main" id="{2C646467-754C-4AEC-A519-FB012C67C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5" y="1620308"/>
            <a:ext cx="2743200" cy="2743200"/>
          </a:xfrm>
          <a:prstGeom prst="rect">
            <a:avLst/>
          </a:prstGeom>
        </p:spPr>
      </p:pic>
      <p:pic>
        <p:nvPicPr>
          <p:cNvPr id="43" name="Picture 42">
            <a:extLst>
              <a:ext uri="{FF2B5EF4-FFF2-40B4-BE49-F238E27FC236}">
                <a16:creationId xmlns:a16="http://schemas.microsoft.com/office/drawing/2014/main" id="{1130A126-1F62-4761-B2AD-608F4BC1F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595" y="1620308"/>
            <a:ext cx="2743200" cy="2743200"/>
          </a:xfrm>
          <a:prstGeom prst="rect">
            <a:avLst/>
          </a:prstGeom>
        </p:spPr>
      </p:pic>
      <p:sp>
        <p:nvSpPr>
          <p:cNvPr id="44" name="TextBox 43">
            <a:extLst>
              <a:ext uri="{FF2B5EF4-FFF2-40B4-BE49-F238E27FC236}">
                <a16:creationId xmlns:a16="http://schemas.microsoft.com/office/drawing/2014/main" id="{061B504A-B2FC-4332-9DFE-D2F926AD22F7}"/>
              </a:ext>
            </a:extLst>
          </p:cNvPr>
          <p:cNvSpPr txBox="1"/>
          <p:nvPr/>
        </p:nvSpPr>
        <p:spPr>
          <a:xfrm>
            <a:off x="496294" y="4450219"/>
            <a:ext cx="181102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15A, 125V</a:t>
            </a:r>
          </a:p>
          <a:p>
            <a:pPr algn="ctr"/>
            <a:r>
              <a:rPr lang="en-US" sz="2800" dirty="0">
                <a:latin typeface="Times New Roman" panose="02020603050405020304" pitchFamily="18" charset="0"/>
                <a:cs typeface="Times New Roman" panose="02020603050405020304" pitchFamily="18" charset="0"/>
              </a:rPr>
              <a:t>Residential</a:t>
            </a:r>
          </a:p>
        </p:txBody>
      </p:sp>
      <p:sp>
        <p:nvSpPr>
          <p:cNvPr id="45" name="TextBox 44">
            <a:extLst>
              <a:ext uri="{FF2B5EF4-FFF2-40B4-BE49-F238E27FC236}">
                <a16:creationId xmlns:a16="http://schemas.microsoft.com/office/drawing/2014/main" id="{6E571587-2B12-4DD5-A275-74EDEB3BA986}"/>
              </a:ext>
            </a:extLst>
          </p:cNvPr>
          <p:cNvSpPr txBox="1"/>
          <p:nvPr/>
        </p:nvSpPr>
        <p:spPr>
          <a:xfrm>
            <a:off x="3407538" y="4450219"/>
            <a:ext cx="1977315"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rPr>
              <a:t>Commercial</a:t>
            </a:r>
          </a:p>
        </p:txBody>
      </p:sp>
      <p:sp>
        <p:nvSpPr>
          <p:cNvPr id="46" name="TextBox 45">
            <a:extLst>
              <a:ext uri="{FF2B5EF4-FFF2-40B4-BE49-F238E27FC236}">
                <a16:creationId xmlns:a16="http://schemas.microsoft.com/office/drawing/2014/main" id="{5D1B6DD7-1329-4013-A1E9-CF4FFB3E6A58}"/>
              </a:ext>
            </a:extLst>
          </p:cNvPr>
          <p:cNvSpPr txBox="1"/>
          <p:nvPr/>
        </p:nvSpPr>
        <p:spPr>
          <a:xfrm>
            <a:off x="6485074" y="4450219"/>
            <a:ext cx="181102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rPr>
              <a:t>Hospital</a:t>
            </a:r>
          </a:p>
        </p:txBody>
      </p:sp>
      <p:sp>
        <p:nvSpPr>
          <p:cNvPr id="47" name="TextBox 46">
            <a:extLst>
              <a:ext uri="{FF2B5EF4-FFF2-40B4-BE49-F238E27FC236}">
                <a16:creationId xmlns:a16="http://schemas.microsoft.com/office/drawing/2014/main" id="{F29D2263-F4D7-4440-8A75-8F2C39AC11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48" name="TextBox 47">
            <a:extLst>
              <a:ext uri="{FF2B5EF4-FFF2-40B4-BE49-F238E27FC236}">
                <a16:creationId xmlns:a16="http://schemas.microsoft.com/office/drawing/2014/main" id="{13871FD1-08EE-4ABE-9708-2489217190CC}"/>
              </a:ext>
            </a:extLst>
          </p:cNvPr>
          <p:cNvSpPr txBox="1"/>
          <p:nvPr/>
        </p:nvSpPr>
        <p:spPr>
          <a:xfrm>
            <a:off x="9235280" y="4450219"/>
            <a:ext cx="2299388"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20A, 125V</a:t>
            </a:r>
          </a:p>
          <a:p>
            <a:pPr algn="ctr"/>
            <a:r>
              <a:rPr lang="en-US" sz="2800" dirty="0">
                <a:latin typeface="Times New Roman" panose="02020603050405020304" pitchFamily="18" charset="0"/>
                <a:cs typeface="Times New Roman" panose="02020603050405020304" pitchFamily="18" charset="0"/>
                <a:hlinkClick r:id="rId5"/>
              </a:rPr>
              <a:t>GFCI</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NEMA 5-20R</a:t>
            </a:r>
          </a:p>
        </p:txBody>
      </p:sp>
      <p:pic>
        <p:nvPicPr>
          <p:cNvPr id="49" name="Picture 48">
            <a:extLst>
              <a:ext uri="{FF2B5EF4-FFF2-40B4-BE49-F238E27FC236}">
                <a16:creationId xmlns:a16="http://schemas.microsoft.com/office/drawing/2014/main" id="{E97A0A8B-D382-4AA7-B55B-79776BAF1A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3374" y="1620308"/>
            <a:ext cx="2743200" cy="2743200"/>
          </a:xfrm>
          <a:prstGeom prst="rect">
            <a:avLst/>
          </a:prstGeom>
        </p:spPr>
      </p:pic>
      <p:sp>
        <p:nvSpPr>
          <p:cNvPr id="50" name="Slide Number Placeholder 7">
            <a:extLst>
              <a:ext uri="{FF2B5EF4-FFF2-40B4-BE49-F238E27FC236}">
                <a16:creationId xmlns:a16="http://schemas.microsoft.com/office/drawing/2014/main" id="{BC466B42-2B22-47DF-AF79-A573D0A3A9E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10</a:t>
            </a:fld>
            <a:endParaRPr lang="en-US" dirty="0"/>
          </a:p>
        </p:txBody>
      </p:sp>
    </p:spTree>
    <p:extLst>
      <p:ext uri="{BB962C8B-B14F-4D97-AF65-F5344CB8AC3E}">
        <p14:creationId xmlns:p14="http://schemas.microsoft.com/office/powerpoint/2010/main" val="56823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How are Receptacles Wired?</a:t>
            </a:r>
          </a:p>
        </p:txBody>
      </p:sp>
      <p:grpSp>
        <p:nvGrpSpPr>
          <p:cNvPr id="2" name="Group 1">
            <a:extLst>
              <a:ext uri="{FF2B5EF4-FFF2-40B4-BE49-F238E27FC236}">
                <a16:creationId xmlns:a16="http://schemas.microsoft.com/office/drawing/2014/main" id="{E72FBFD2-4894-4428-B38E-57D730D10644}"/>
              </a:ext>
            </a:extLst>
          </p:cNvPr>
          <p:cNvGrpSpPr/>
          <p:nvPr/>
        </p:nvGrpSpPr>
        <p:grpSpPr>
          <a:xfrm>
            <a:off x="3631486" y="873714"/>
            <a:ext cx="5895975" cy="2242723"/>
            <a:chOff x="3148013" y="2091692"/>
            <a:chExt cx="5895975" cy="2242723"/>
          </a:xfrm>
        </p:grpSpPr>
        <p:pic>
          <p:nvPicPr>
            <p:cNvPr id="8" name="Picture 7">
              <a:extLst>
                <a:ext uri="{FF2B5EF4-FFF2-40B4-BE49-F238E27FC236}">
                  <a16:creationId xmlns:a16="http://schemas.microsoft.com/office/drawing/2014/main" id="{FFCD8DE3-3199-472A-9948-887FEFC8F1ED}"/>
                </a:ext>
              </a:extLst>
            </p:cNvPr>
            <p:cNvPicPr>
              <a:picLocks noChangeAspect="1"/>
            </p:cNvPicPr>
            <p:nvPr/>
          </p:nvPicPr>
          <p:blipFill>
            <a:blip r:embed="rId2"/>
            <a:stretch>
              <a:fillRect/>
            </a:stretch>
          </p:blipFill>
          <p:spPr>
            <a:xfrm>
              <a:off x="3148013" y="2896140"/>
              <a:ext cx="5895975" cy="1438275"/>
            </a:xfrm>
            <a:prstGeom prst="rect">
              <a:avLst/>
            </a:prstGeom>
          </p:spPr>
        </p:pic>
        <p:pic>
          <p:nvPicPr>
            <p:cNvPr id="9" name="Picture 8">
              <a:extLst>
                <a:ext uri="{FF2B5EF4-FFF2-40B4-BE49-F238E27FC236}">
                  <a16:creationId xmlns:a16="http://schemas.microsoft.com/office/drawing/2014/main" id="{8D8336D3-FC22-4D31-B432-E70437C0F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199" y="2243676"/>
              <a:ext cx="1371600" cy="1371600"/>
            </a:xfrm>
            <a:prstGeom prst="rect">
              <a:avLst/>
            </a:prstGeom>
          </p:spPr>
        </p:pic>
        <p:pic>
          <p:nvPicPr>
            <p:cNvPr id="10" name="Picture 9">
              <a:extLst>
                <a:ext uri="{FF2B5EF4-FFF2-40B4-BE49-F238E27FC236}">
                  <a16:creationId xmlns:a16="http://schemas.microsoft.com/office/drawing/2014/main" id="{D8D35B63-1B64-455A-8C91-A9DB7D2A7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1395" y="2091692"/>
              <a:ext cx="1371600" cy="1371600"/>
            </a:xfrm>
            <a:prstGeom prst="rect">
              <a:avLst/>
            </a:prstGeom>
          </p:spPr>
        </p:pic>
        <p:sp>
          <p:nvSpPr>
            <p:cNvPr id="11" name="TextBox 10">
              <a:extLst>
                <a:ext uri="{FF2B5EF4-FFF2-40B4-BE49-F238E27FC236}">
                  <a16:creationId xmlns:a16="http://schemas.microsoft.com/office/drawing/2014/main" id="{09FAE492-B573-4C94-A2A6-A2F7C89513E5}"/>
                </a:ext>
              </a:extLst>
            </p:cNvPr>
            <p:cNvSpPr txBox="1"/>
            <p:nvPr/>
          </p:nvSpPr>
          <p:spPr>
            <a:xfrm>
              <a:off x="4961468" y="2102946"/>
              <a:ext cx="1049865" cy="369332"/>
            </a:xfrm>
            <a:prstGeom prst="rect">
              <a:avLst/>
            </a:prstGeom>
            <a:noFill/>
          </p:spPr>
          <p:txBody>
            <a:bodyPr wrap="square" rtlCol="0">
              <a:spAutoFit/>
            </a:bodyPr>
            <a:lstStyle/>
            <a:p>
              <a:r>
                <a:rPr lang="en-US" dirty="0"/>
                <a:t>1230 W</a:t>
              </a:r>
            </a:p>
          </p:txBody>
        </p:sp>
        <p:sp>
          <p:nvSpPr>
            <p:cNvPr id="15" name="TextBox 14">
              <a:extLst>
                <a:ext uri="{FF2B5EF4-FFF2-40B4-BE49-F238E27FC236}">
                  <a16:creationId xmlns:a16="http://schemas.microsoft.com/office/drawing/2014/main" id="{CE636F7A-D2F4-400E-B601-75A2DB96C476}"/>
                </a:ext>
              </a:extLst>
            </p:cNvPr>
            <p:cNvSpPr txBox="1"/>
            <p:nvPr/>
          </p:nvSpPr>
          <p:spPr>
            <a:xfrm>
              <a:off x="6959599" y="2091692"/>
              <a:ext cx="1049865" cy="369332"/>
            </a:xfrm>
            <a:prstGeom prst="rect">
              <a:avLst/>
            </a:prstGeom>
            <a:noFill/>
          </p:spPr>
          <p:txBody>
            <a:bodyPr wrap="square" rtlCol="0">
              <a:spAutoFit/>
            </a:bodyPr>
            <a:lstStyle/>
            <a:p>
              <a:r>
                <a:rPr lang="en-US" dirty="0"/>
                <a:t>11.5 A</a:t>
              </a:r>
            </a:p>
          </p:txBody>
        </p:sp>
      </p:grpSp>
      <p:sp>
        <p:nvSpPr>
          <p:cNvPr id="18" name="TextBox 17">
            <a:extLst>
              <a:ext uri="{FF2B5EF4-FFF2-40B4-BE49-F238E27FC236}">
                <a16:creationId xmlns:a16="http://schemas.microsoft.com/office/drawing/2014/main" id="{6964376C-EFBD-4666-9DAC-845331F285A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9" name="TextBox 18">
            <a:extLst>
              <a:ext uri="{FF2B5EF4-FFF2-40B4-BE49-F238E27FC236}">
                <a16:creationId xmlns:a16="http://schemas.microsoft.com/office/drawing/2014/main" id="{3061F25E-6C34-40D3-BA2A-6CB2C1534E33}"/>
              </a:ext>
            </a:extLst>
          </p:cNvPr>
          <p:cNvSpPr txBox="1"/>
          <p:nvPr/>
        </p:nvSpPr>
        <p:spPr>
          <a:xfrm>
            <a:off x="0" y="1825297"/>
            <a:ext cx="2766201" cy="461665"/>
          </a:xfrm>
          <a:prstGeom prst="rect">
            <a:avLst/>
          </a:prstGeom>
          <a:noFill/>
        </p:spPr>
        <p:txBody>
          <a:bodyPr wrap="square" rtlCol="0">
            <a:spAutoFit/>
          </a:bodyPr>
          <a:lstStyle/>
          <a:p>
            <a:pPr algn="ctr"/>
            <a:r>
              <a:rPr lang="en-US" sz="2400" b="1" dirty="0">
                <a:solidFill>
                  <a:srgbClr val="C00000"/>
                </a:solidFill>
              </a:rPr>
              <a:t>Series Circuit ?</a:t>
            </a:r>
            <a:endParaRPr lang="en-US" sz="2400" b="1" baseline="-25000" dirty="0">
              <a:solidFill>
                <a:srgbClr val="C00000"/>
              </a:solidFill>
            </a:endParaRPr>
          </a:p>
        </p:txBody>
      </p:sp>
      <p:grpSp>
        <p:nvGrpSpPr>
          <p:cNvPr id="20" name="Group 19">
            <a:extLst>
              <a:ext uri="{FF2B5EF4-FFF2-40B4-BE49-F238E27FC236}">
                <a16:creationId xmlns:a16="http://schemas.microsoft.com/office/drawing/2014/main" id="{B7271365-1F51-438A-AA13-6BA394FE9CE6}"/>
              </a:ext>
            </a:extLst>
          </p:cNvPr>
          <p:cNvGrpSpPr/>
          <p:nvPr/>
        </p:nvGrpSpPr>
        <p:grpSpPr>
          <a:xfrm>
            <a:off x="3631486" y="3568876"/>
            <a:ext cx="6449687" cy="1085850"/>
            <a:chOff x="3376613" y="2691341"/>
            <a:chExt cx="6449687" cy="1085850"/>
          </a:xfrm>
        </p:grpSpPr>
        <p:pic>
          <p:nvPicPr>
            <p:cNvPr id="21" name="Picture 20">
              <a:extLst>
                <a:ext uri="{FF2B5EF4-FFF2-40B4-BE49-F238E27FC236}">
                  <a16:creationId xmlns:a16="http://schemas.microsoft.com/office/drawing/2014/main" id="{7A65DE76-3E9F-43DD-BA7A-F7048A438111}"/>
                </a:ext>
              </a:extLst>
            </p:cNvPr>
            <p:cNvPicPr>
              <a:picLocks noChangeAspect="1"/>
            </p:cNvPicPr>
            <p:nvPr/>
          </p:nvPicPr>
          <p:blipFill>
            <a:blip r:embed="rId5"/>
            <a:stretch>
              <a:fillRect/>
            </a:stretch>
          </p:blipFill>
          <p:spPr>
            <a:xfrm>
              <a:off x="3376613" y="2691341"/>
              <a:ext cx="5438775" cy="1085850"/>
            </a:xfrm>
            <a:prstGeom prst="rect">
              <a:avLst/>
            </a:prstGeom>
          </p:spPr>
        </p:pic>
        <p:pic>
          <p:nvPicPr>
            <p:cNvPr id="22" name="Picture 21">
              <a:extLst>
                <a:ext uri="{FF2B5EF4-FFF2-40B4-BE49-F238E27FC236}">
                  <a16:creationId xmlns:a16="http://schemas.microsoft.com/office/drawing/2014/main" id="{6C91F3D7-5E9E-4D66-8CB8-7B66F51BB4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2137" y="2925237"/>
              <a:ext cx="640080" cy="640080"/>
            </a:xfrm>
            <a:prstGeom prst="rect">
              <a:avLst/>
            </a:prstGeom>
          </p:spPr>
        </p:pic>
        <p:pic>
          <p:nvPicPr>
            <p:cNvPr id="23" name="Picture 22">
              <a:extLst>
                <a:ext uri="{FF2B5EF4-FFF2-40B4-BE49-F238E27FC236}">
                  <a16:creationId xmlns:a16="http://schemas.microsoft.com/office/drawing/2014/main" id="{D419FD89-145E-4843-B6B3-C1645DB37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129" y="2908303"/>
              <a:ext cx="640080" cy="640080"/>
            </a:xfrm>
            <a:prstGeom prst="rect">
              <a:avLst/>
            </a:prstGeom>
          </p:spPr>
        </p:pic>
        <p:sp>
          <p:nvSpPr>
            <p:cNvPr id="24" name="TextBox 23">
              <a:extLst>
                <a:ext uri="{FF2B5EF4-FFF2-40B4-BE49-F238E27FC236}">
                  <a16:creationId xmlns:a16="http://schemas.microsoft.com/office/drawing/2014/main" id="{34EA7610-AFB1-406F-A135-9EA648B58B16}"/>
                </a:ext>
              </a:extLst>
            </p:cNvPr>
            <p:cNvSpPr txBox="1"/>
            <p:nvPr/>
          </p:nvSpPr>
          <p:spPr>
            <a:xfrm>
              <a:off x="5173134" y="3117256"/>
              <a:ext cx="1049865" cy="369332"/>
            </a:xfrm>
            <a:prstGeom prst="rect">
              <a:avLst/>
            </a:prstGeom>
            <a:noFill/>
          </p:spPr>
          <p:txBody>
            <a:bodyPr wrap="square" rtlCol="0">
              <a:spAutoFit/>
            </a:bodyPr>
            <a:lstStyle/>
            <a:p>
              <a:r>
                <a:rPr lang="en-US" dirty="0"/>
                <a:t>1230 W</a:t>
              </a:r>
            </a:p>
          </p:txBody>
        </p:sp>
        <p:sp>
          <p:nvSpPr>
            <p:cNvPr id="25" name="TextBox 24">
              <a:extLst>
                <a:ext uri="{FF2B5EF4-FFF2-40B4-BE49-F238E27FC236}">
                  <a16:creationId xmlns:a16="http://schemas.microsoft.com/office/drawing/2014/main" id="{DF35B280-667A-484A-A5A3-B05F1F467844}"/>
                </a:ext>
              </a:extLst>
            </p:cNvPr>
            <p:cNvSpPr txBox="1"/>
            <p:nvPr/>
          </p:nvSpPr>
          <p:spPr>
            <a:xfrm>
              <a:off x="8776435" y="3117256"/>
              <a:ext cx="1049865" cy="369332"/>
            </a:xfrm>
            <a:prstGeom prst="rect">
              <a:avLst/>
            </a:prstGeom>
            <a:noFill/>
          </p:spPr>
          <p:txBody>
            <a:bodyPr wrap="square" rtlCol="0">
              <a:spAutoFit/>
            </a:bodyPr>
            <a:lstStyle/>
            <a:p>
              <a:r>
                <a:rPr lang="en-US" dirty="0"/>
                <a:t>11.5 A</a:t>
              </a:r>
            </a:p>
          </p:txBody>
        </p:sp>
      </p:grpSp>
      <p:sp>
        <p:nvSpPr>
          <p:cNvPr id="26" name="TextBox 25">
            <a:extLst>
              <a:ext uri="{FF2B5EF4-FFF2-40B4-BE49-F238E27FC236}">
                <a16:creationId xmlns:a16="http://schemas.microsoft.com/office/drawing/2014/main" id="{4AB83CA5-4765-4760-BB8F-CCDBA5C48D46}"/>
              </a:ext>
            </a:extLst>
          </p:cNvPr>
          <p:cNvSpPr txBox="1"/>
          <p:nvPr/>
        </p:nvSpPr>
        <p:spPr>
          <a:xfrm>
            <a:off x="0" y="3875045"/>
            <a:ext cx="2766202" cy="461665"/>
          </a:xfrm>
          <a:prstGeom prst="rect">
            <a:avLst/>
          </a:prstGeom>
          <a:noFill/>
        </p:spPr>
        <p:txBody>
          <a:bodyPr wrap="square" rtlCol="0">
            <a:spAutoFit/>
          </a:bodyPr>
          <a:lstStyle/>
          <a:p>
            <a:pPr algn="ctr"/>
            <a:r>
              <a:rPr lang="en-US" sz="2400" b="1" dirty="0">
                <a:solidFill>
                  <a:srgbClr val="C00000"/>
                </a:solidFill>
              </a:rPr>
              <a:t>Parallel Circuit ?</a:t>
            </a:r>
            <a:endParaRPr lang="en-US" sz="2400" b="1" baseline="-25000" dirty="0">
              <a:solidFill>
                <a:srgbClr val="C00000"/>
              </a:solidFill>
            </a:endParaRPr>
          </a:p>
        </p:txBody>
      </p:sp>
      <p:pic>
        <p:nvPicPr>
          <p:cNvPr id="27" name="Picture 26">
            <a:extLst>
              <a:ext uri="{FF2B5EF4-FFF2-40B4-BE49-F238E27FC236}">
                <a16:creationId xmlns:a16="http://schemas.microsoft.com/office/drawing/2014/main" id="{1F9AEBA3-088E-4440-A289-CD85A46F28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9264" y="3568876"/>
            <a:ext cx="1990088" cy="1243805"/>
          </a:xfrm>
          <a:prstGeom prst="rect">
            <a:avLst/>
          </a:prstGeom>
        </p:spPr>
      </p:pic>
      <p:sp>
        <p:nvSpPr>
          <p:cNvPr id="30" name="Slide Number Placeholder 7">
            <a:extLst>
              <a:ext uri="{FF2B5EF4-FFF2-40B4-BE49-F238E27FC236}">
                <a16:creationId xmlns:a16="http://schemas.microsoft.com/office/drawing/2014/main" id="{02D51E19-2984-497A-A79F-411DB08BE43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11</a:t>
            </a:fld>
            <a:endParaRPr lang="en-US" dirty="0"/>
          </a:p>
        </p:txBody>
      </p:sp>
      <p:sp>
        <p:nvSpPr>
          <p:cNvPr id="28" name="TextBox 27">
            <a:extLst>
              <a:ext uri="{FF2B5EF4-FFF2-40B4-BE49-F238E27FC236}">
                <a16:creationId xmlns:a16="http://schemas.microsoft.com/office/drawing/2014/main" id="{E13083BC-532C-4E95-A893-E8BE98D03B54}"/>
              </a:ext>
            </a:extLst>
          </p:cNvPr>
          <p:cNvSpPr txBox="1"/>
          <p:nvPr/>
        </p:nvSpPr>
        <p:spPr>
          <a:xfrm>
            <a:off x="205975" y="5307722"/>
            <a:ext cx="11984068" cy="461665"/>
          </a:xfrm>
          <a:prstGeom prst="rect">
            <a:avLst/>
          </a:prstGeom>
          <a:noFill/>
        </p:spPr>
        <p:txBody>
          <a:bodyPr wrap="square" rtlCol="0">
            <a:spAutoFit/>
          </a:bodyPr>
          <a:lstStyle/>
          <a:p>
            <a:r>
              <a:rPr lang="en-US" sz="2400" dirty="0"/>
              <a:t>What is the current in the toaster?	</a:t>
            </a:r>
            <a:r>
              <a:rPr lang="en-US" sz="2400" dirty="0">
                <a:latin typeface="Times New Roman" panose="02020603050405020304" pitchFamily="18" charset="0"/>
                <a:cs typeface="Times New Roman" panose="02020603050405020304" pitchFamily="18" charset="0"/>
              </a:rPr>
              <a:t>I</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E</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1230 W / 120 V = 10.25 A</a:t>
            </a:r>
            <a:endParaRPr lang="en-US" sz="2400" dirty="0"/>
          </a:p>
        </p:txBody>
      </p:sp>
      <p:sp>
        <p:nvSpPr>
          <p:cNvPr id="29" name="TextBox 28">
            <a:extLst>
              <a:ext uri="{FF2B5EF4-FFF2-40B4-BE49-F238E27FC236}">
                <a16:creationId xmlns:a16="http://schemas.microsoft.com/office/drawing/2014/main" id="{2E83A155-D9C8-4ECF-BF22-13688CAC6AA7}"/>
              </a:ext>
            </a:extLst>
          </p:cNvPr>
          <p:cNvSpPr txBox="1"/>
          <p:nvPr/>
        </p:nvSpPr>
        <p:spPr>
          <a:xfrm>
            <a:off x="205975" y="6168336"/>
            <a:ext cx="11984068" cy="461665"/>
          </a:xfrm>
          <a:prstGeom prst="rect">
            <a:avLst/>
          </a:prstGeom>
          <a:noFill/>
        </p:spPr>
        <p:txBody>
          <a:bodyPr wrap="square" rtlCol="0">
            <a:spAutoFit/>
          </a:bodyPr>
          <a:lstStyle/>
          <a:p>
            <a:r>
              <a:rPr lang="en-US" sz="2400" dirty="0"/>
              <a:t>What is the power of the blender?	</a:t>
            </a:r>
            <a:r>
              <a:rPr lang="en-US" sz="2400" dirty="0">
                <a:latin typeface="Times New Roman" panose="02020603050405020304" pitchFamily="18" charset="0"/>
                <a:cs typeface="Times New Roman" panose="02020603050405020304" pitchFamily="18" charset="0"/>
              </a:rPr>
              <a:t>P = I x E = 11.5A x 120V = 1380 W</a:t>
            </a:r>
            <a:endParaRPr lang="en-US" sz="2400" dirty="0"/>
          </a:p>
        </p:txBody>
      </p:sp>
      <p:pic>
        <p:nvPicPr>
          <p:cNvPr id="6" name="Picture 5" descr="Diagram&#10;&#10;Description automatically generated">
            <a:extLst>
              <a:ext uri="{FF2B5EF4-FFF2-40B4-BE49-F238E27FC236}">
                <a16:creationId xmlns:a16="http://schemas.microsoft.com/office/drawing/2014/main" id="{4A021AB7-93CB-4E82-83F2-3F0426118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9247" y="741574"/>
            <a:ext cx="830121" cy="914400"/>
          </a:xfrm>
          <a:prstGeom prst="rect">
            <a:avLst/>
          </a:prstGeom>
        </p:spPr>
      </p:pic>
    </p:spTree>
    <p:extLst>
      <p:ext uri="{BB962C8B-B14F-4D97-AF65-F5344CB8AC3E}">
        <p14:creationId xmlns:p14="http://schemas.microsoft.com/office/powerpoint/2010/main" val="6984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770537"/>
          </a:xfrm>
          <a:prstGeom prst="rect">
            <a:avLst/>
          </a:prstGeom>
          <a:noFill/>
        </p:spPr>
        <p:txBody>
          <a:bodyPr wrap="square" rtlCol="0">
            <a:spAutoFit/>
          </a:bodyPr>
          <a:lstStyle/>
          <a:p>
            <a:pPr fontAlgn="ctr"/>
            <a:r>
              <a:rPr lang="en-US" sz="2800" b="1" dirty="0"/>
              <a:t>What is a UL Approved Label?</a:t>
            </a:r>
          </a:p>
          <a:p>
            <a:r>
              <a:rPr lang="en-US" sz="2800" dirty="0"/>
              <a:t>Many products must be permanently marked or labeled with specific safety-related information such as hazards, warnings, cautions, installation instructions and electrical ratings.</a:t>
            </a:r>
          </a:p>
          <a:p>
            <a:r>
              <a:rPr lang="en-US" sz="2800" dirty="0"/>
              <a:t> </a:t>
            </a:r>
          </a:p>
          <a:p>
            <a:r>
              <a:rPr lang="en-US" sz="2800" b="1" dirty="0"/>
              <a:t>Where are UL Labels Typically Found?</a:t>
            </a:r>
            <a:endParaRPr lang="en-US" sz="2800" dirty="0"/>
          </a:p>
          <a:p>
            <a:r>
              <a:rPr lang="en-US" sz="2800" dirty="0"/>
              <a:t>UL labels are typically used in electronic applications, including household appliances and other consumer goods. Other industries that use UL labels include medical, industrial, and outdoor applications. Labels are often referred to as a nameplate.</a:t>
            </a:r>
          </a:p>
          <a:p>
            <a:pPr fontAlgn="ctr"/>
            <a:endParaRPr lang="en-US" sz="2400" b="1" dirty="0"/>
          </a:p>
        </p:txBody>
      </p:sp>
      <p:pic>
        <p:nvPicPr>
          <p:cNvPr id="7" name="Picture 6" descr="A close up of a sign&#10;&#10;Description automatically generated">
            <a:extLst>
              <a:ext uri="{FF2B5EF4-FFF2-40B4-BE49-F238E27FC236}">
                <a16:creationId xmlns:a16="http://schemas.microsoft.com/office/drawing/2014/main" id="{0B05B8CC-2D46-46BE-B354-7ACF34BE84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38800" y="5473482"/>
            <a:ext cx="914400" cy="914400"/>
          </a:xfrm>
          <a:prstGeom prst="rect">
            <a:avLst/>
          </a:prstGeom>
        </p:spPr>
      </p:pic>
      <p:sp>
        <p:nvSpPr>
          <p:cNvPr id="8" name="TextBox 7">
            <a:extLst>
              <a:ext uri="{FF2B5EF4-FFF2-40B4-BE49-F238E27FC236}">
                <a16:creationId xmlns:a16="http://schemas.microsoft.com/office/drawing/2014/main" id="{439DA2E4-403B-4C11-BE06-65FA6A11575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14FE036F-249F-42DF-B998-7B831BD2A7F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12</a:t>
            </a:fld>
            <a:endParaRPr lang="en-US" dirty="0"/>
          </a:p>
        </p:txBody>
      </p:sp>
    </p:spTree>
    <p:extLst>
      <p:ext uri="{BB962C8B-B14F-4D97-AF65-F5344CB8AC3E}">
        <p14:creationId xmlns:p14="http://schemas.microsoft.com/office/powerpoint/2010/main" val="326413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algn="ctr" fontAlgn="ctr"/>
            <a:r>
              <a:rPr lang="en-US" sz="2400" b="1" dirty="0"/>
              <a:t>How Much Current?</a:t>
            </a:r>
          </a:p>
        </p:txBody>
      </p:sp>
      <p:pic>
        <p:nvPicPr>
          <p:cNvPr id="7" name="Picture 6">
            <a:extLst>
              <a:ext uri="{FF2B5EF4-FFF2-40B4-BE49-F238E27FC236}">
                <a16:creationId xmlns:a16="http://schemas.microsoft.com/office/drawing/2014/main" id="{CA93063A-B1CF-490E-A524-138E1E12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656" y="1457091"/>
            <a:ext cx="3686689" cy="3353268"/>
          </a:xfrm>
          <a:prstGeom prst="rect">
            <a:avLst/>
          </a:prstGeom>
        </p:spPr>
      </p:pic>
      <p:sp>
        <p:nvSpPr>
          <p:cNvPr id="8" name="TextBox 7">
            <a:extLst>
              <a:ext uri="{FF2B5EF4-FFF2-40B4-BE49-F238E27FC236}">
                <a16:creationId xmlns:a16="http://schemas.microsoft.com/office/drawing/2014/main" id="{FCBFC039-04B0-4C99-9A79-D0C15722EC20}"/>
              </a:ext>
            </a:extLst>
          </p:cNvPr>
          <p:cNvSpPr txBox="1"/>
          <p:nvPr/>
        </p:nvSpPr>
        <p:spPr>
          <a:xfrm>
            <a:off x="1524000" y="5420380"/>
            <a:ext cx="9144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 = P / E = 900 W / 120 V = 7.5 A</a:t>
            </a:r>
          </a:p>
        </p:txBody>
      </p:sp>
      <p:sp>
        <p:nvSpPr>
          <p:cNvPr id="9" name="TextBox 8">
            <a:extLst>
              <a:ext uri="{FF2B5EF4-FFF2-40B4-BE49-F238E27FC236}">
                <a16:creationId xmlns:a16="http://schemas.microsoft.com/office/drawing/2014/main" id="{3115DDB4-9C16-4E73-A00C-6A983E2B438A}"/>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1" name="Slide Number Placeholder 7">
            <a:extLst>
              <a:ext uri="{FF2B5EF4-FFF2-40B4-BE49-F238E27FC236}">
                <a16:creationId xmlns:a16="http://schemas.microsoft.com/office/drawing/2014/main" id="{B50CA9ED-FD02-4B89-B657-604A230F3C4E}"/>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13</a:t>
            </a:fld>
            <a:endParaRPr lang="en-US" dirty="0"/>
          </a:p>
        </p:txBody>
      </p:sp>
    </p:spTree>
    <p:extLst>
      <p:ext uri="{BB962C8B-B14F-4D97-AF65-F5344CB8AC3E}">
        <p14:creationId xmlns:p14="http://schemas.microsoft.com/office/powerpoint/2010/main" val="41608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BDF64-8AC7-4961-A25F-67A738387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4070"/>
            <a:ext cx="12192000" cy="7845552"/>
          </a:xfrm>
          <a:prstGeom prst="rect">
            <a:avLst/>
          </a:prstGeom>
        </p:spPr>
      </p:pic>
      <p:pic>
        <p:nvPicPr>
          <p:cNvPr id="8" name="Picture 7">
            <a:extLst>
              <a:ext uri="{FF2B5EF4-FFF2-40B4-BE49-F238E27FC236}">
                <a16:creationId xmlns:a16="http://schemas.microsoft.com/office/drawing/2014/main" id="{7BFDA51B-26C9-4C20-87C8-A7AB3D41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30" y="1765924"/>
            <a:ext cx="3842139" cy="3081395"/>
          </a:xfrm>
          <a:prstGeom prst="rect">
            <a:avLst/>
          </a:prstGeom>
        </p:spPr>
      </p:pic>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solidFill>
            <a:schemeClr val="bg1"/>
          </a:solidFill>
        </p:spPr>
        <p:txBody>
          <a:bodyPr wrap="square" rtlCol="0">
            <a:spAutoFit/>
          </a:bodyPr>
          <a:lstStyle/>
          <a:p>
            <a:pPr algn="ctr" fontAlgn="ctr"/>
            <a:r>
              <a:rPr lang="en-US" sz="2400" b="1" dirty="0"/>
              <a:t>How Much Power?</a:t>
            </a:r>
          </a:p>
        </p:txBody>
      </p:sp>
      <p:sp>
        <p:nvSpPr>
          <p:cNvPr id="11" name="TextBox 10">
            <a:extLst>
              <a:ext uri="{FF2B5EF4-FFF2-40B4-BE49-F238E27FC236}">
                <a16:creationId xmlns:a16="http://schemas.microsoft.com/office/drawing/2014/main" id="{CFC82108-AD47-4183-86F8-AE0C495011D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86D6AE7A-64EF-41B5-BC03-D882073B19A9}"/>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14</a:t>
            </a:fld>
            <a:endParaRPr lang="en-US" dirty="0"/>
          </a:p>
        </p:txBody>
      </p:sp>
    </p:spTree>
    <p:extLst>
      <p:ext uri="{BB962C8B-B14F-4D97-AF65-F5344CB8AC3E}">
        <p14:creationId xmlns:p14="http://schemas.microsoft.com/office/powerpoint/2010/main" val="137407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BDF64-8AC7-4961-A25F-67A738387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4070"/>
            <a:ext cx="12192000" cy="7845552"/>
          </a:xfrm>
          <a:prstGeom prst="rect">
            <a:avLst/>
          </a:prstGeom>
        </p:spPr>
      </p:pic>
      <p:pic>
        <p:nvPicPr>
          <p:cNvPr id="8" name="Picture 7">
            <a:extLst>
              <a:ext uri="{FF2B5EF4-FFF2-40B4-BE49-F238E27FC236}">
                <a16:creationId xmlns:a16="http://schemas.microsoft.com/office/drawing/2014/main" id="{7BFDA51B-26C9-4C20-87C8-A7AB3D41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30" y="1765924"/>
            <a:ext cx="3842139" cy="3081395"/>
          </a:xfrm>
          <a:prstGeom prst="rect">
            <a:avLst/>
          </a:prstGeom>
        </p:spPr>
      </p:pic>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solidFill>
            <a:schemeClr val="bg1"/>
          </a:solidFill>
        </p:spPr>
        <p:txBody>
          <a:bodyPr wrap="square" rtlCol="0">
            <a:spAutoFit/>
          </a:bodyPr>
          <a:lstStyle/>
          <a:p>
            <a:pPr algn="ctr" fontAlgn="ctr"/>
            <a:r>
              <a:rPr lang="en-US" sz="2400" b="1" dirty="0"/>
              <a:t>How Much Power?</a:t>
            </a:r>
          </a:p>
        </p:txBody>
      </p:sp>
      <p:sp>
        <p:nvSpPr>
          <p:cNvPr id="9" name="TextBox 8">
            <a:extLst>
              <a:ext uri="{FF2B5EF4-FFF2-40B4-BE49-F238E27FC236}">
                <a16:creationId xmlns:a16="http://schemas.microsoft.com/office/drawing/2014/main" id="{4ABCB8A3-0736-450E-9B4D-E9F126762DAC}"/>
              </a:ext>
            </a:extLst>
          </p:cNvPr>
          <p:cNvSpPr txBox="1"/>
          <p:nvPr/>
        </p:nvSpPr>
        <p:spPr>
          <a:xfrm>
            <a:off x="0" y="5029855"/>
            <a:ext cx="12192000" cy="1600438"/>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 = I x E = 4 A  x 120 V = 480 W</a:t>
            </a:r>
          </a:p>
          <a:p>
            <a:pPr algn="ctr"/>
            <a:endParaRPr lang="en-US" dirty="0"/>
          </a:p>
          <a:p>
            <a:pPr algn="ctr"/>
            <a:r>
              <a:rPr lang="en-US" sz="2400" dirty="0"/>
              <a:t>What is the HP of the motor?</a:t>
            </a:r>
          </a:p>
          <a:p>
            <a:pPr algn="ctr"/>
            <a:r>
              <a:rPr lang="en-US" sz="2800" dirty="0">
                <a:solidFill>
                  <a:srgbClr val="C00000"/>
                </a:solidFill>
                <a:latin typeface="Times New Roman" panose="02020603050405020304" pitchFamily="18" charset="0"/>
                <a:cs typeface="Times New Roman" panose="02020603050405020304" pitchFamily="18" charset="0"/>
              </a:rPr>
              <a:t>HP = 480 W x 0.001341 = 0.64 HP (&lt; 1 HP)</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C82108-AD47-4183-86F8-AE0C495011D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04CF89D4-FCF8-4CCA-A22B-62F82F568AFD}"/>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15</a:t>
            </a:fld>
            <a:endParaRPr lang="en-US" dirty="0"/>
          </a:p>
        </p:txBody>
      </p:sp>
    </p:spTree>
    <p:extLst>
      <p:ext uri="{BB962C8B-B14F-4D97-AF65-F5344CB8AC3E}">
        <p14:creationId xmlns:p14="http://schemas.microsoft.com/office/powerpoint/2010/main" val="347980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1097280"/>
            <a:ext cx="12192000" cy="461665"/>
          </a:xfrm>
          <a:prstGeom prst="rect">
            <a:avLst/>
          </a:prstGeom>
          <a:noFill/>
        </p:spPr>
        <p:txBody>
          <a:bodyPr wrap="square" rtlCol="0">
            <a:spAutoFit/>
          </a:bodyPr>
          <a:lstStyle/>
          <a:p>
            <a:pPr fontAlgn="ctr"/>
            <a:r>
              <a:rPr lang="en-US" sz="2400" b="1" dirty="0"/>
              <a:t>UL Nameplate</a:t>
            </a:r>
          </a:p>
        </p:txBody>
      </p:sp>
      <p:pic>
        <p:nvPicPr>
          <p:cNvPr id="7" name="Picture 6" descr="A screenshot of a cell phone screen with text&#10;&#10;Description automatically generated">
            <a:extLst>
              <a:ext uri="{FF2B5EF4-FFF2-40B4-BE49-F238E27FC236}">
                <a16:creationId xmlns:a16="http://schemas.microsoft.com/office/drawing/2014/main" id="{0BD2B0DC-E809-40E4-B3D2-7A9082EF432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85285" y="2331720"/>
            <a:ext cx="3821430" cy="2194560"/>
          </a:xfrm>
          <a:prstGeom prst="rect">
            <a:avLst/>
          </a:prstGeom>
        </p:spPr>
      </p:pic>
      <p:sp>
        <p:nvSpPr>
          <p:cNvPr id="8" name="TextBox 7">
            <a:extLst>
              <a:ext uri="{FF2B5EF4-FFF2-40B4-BE49-F238E27FC236}">
                <a16:creationId xmlns:a16="http://schemas.microsoft.com/office/drawing/2014/main" id="{A649577A-6D1F-4510-96D9-8B75C4C84B3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B0BD9B6C-FAFF-45DF-A4D3-2AB6106A773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16</a:t>
            </a:fld>
            <a:endParaRPr lang="en-US" dirty="0"/>
          </a:p>
        </p:txBody>
      </p:sp>
    </p:spTree>
    <p:extLst>
      <p:ext uri="{BB962C8B-B14F-4D97-AF65-F5344CB8AC3E}">
        <p14:creationId xmlns:p14="http://schemas.microsoft.com/office/powerpoint/2010/main" val="123880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9603266" cy="4919488"/>
          </a:xfrm>
          <a:prstGeom prst="rect">
            <a:avLst/>
          </a:prstGeom>
          <a:noFill/>
        </p:spPr>
        <p:txBody>
          <a:bodyPr wrap="square" rtlCol="0">
            <a:spAutoFit/>
          </a:bodyPr>
          <a:lstStyle/>
          <a:p>
            <a:pPr fontAlgn="ctr"/>
            <a:r>
              <a:rPr lang="en-US" sz="2400" b="1" dirty="0"/>
              <a:t>Direct Current (DC)</a:t>
            </a:r>
          </a:p>
          <a:p>
            <a:pPr fontAlgn="ctr"/>
            <a:r>
              <a:rPr lang="en-US" sz="2400" dirty="0"/>
              <a:t>Direct current (DC) is the constant flow of electricity through a conductor in one direction. A dry-cell battery connected to a light bulb is an example of a simple dc circuit.</a:t>
            </a:r>
          </a:p>
          <a:p>
            <a:pPr fontAlgn="ctr"/>
            <a:endParaRPr lang="en-US" dirty="0"/>
          </a:p>
          <a:p>
            <a:pPr>
              <a:lnSpc>
                <a:spcPct val="120000"/>
              </a:lnSpc>
            </a:pPr>
            <a:r>
              <a:rPr lang="en-US" sz="2400" b="1" dirty="0"/>
              <a:t>Four rules apply to DC series circuits:</a:t>
            </a:r>
          </a:p>
          <a:p>
            <a:pPr marL="914400" indent="-914400">
              <a:lnSpc>
                <a:spcPct val="120000"/>
              </a:lnSpc>
            </a:pPr>
            <a:r>
              <a:rPr lang="en-US" sz="2400" dirty="0"/>
              <a:t>(1) The total voltage is the sum of the voltages across each load.</a:t>
            </a:r>
          </a:p>
          <a:p>
            <a:pPr marL="914400" indent="-914400">
              <a:lnSpc>
                <a:spcPct val="120000"/>
              </a:lnSpc>
            </a:pPr>
            <a:r>
              <a:rPr lang="en-US" sz="2400" dirty="0"/>
              <a:t>(2) The current is the same in all parts of the circuit.</a:t>
            </a:r>
          </a:p>
          <a:p>
            <a:pPr>
              <a:lnSpc>
                <a:spcPct val="120000"/>
              </a:lnSpc>
            </a:pPr>
            <a:r>
              <a:rPr lang="en-US" sz="2400" dirty="0"/>
              <a:t>(3) The total resistance is the sum of the individual load resistances.</a:t>
            </a:r>
          </a:p>
          <a:p>
            <a:pPr marL="914400" indent="-914400">
              <a:lnSpc>
                <a:spcPct val="120000"/>
              </a:lnSpc>
              <a:buAutoNum type="arabicParenBoth" startAt="3"/>
            </a:pPr>
            <a:endParaRPr lang="en-US" sz="2400" dirty="0"/>
          </a:p>
          <a:p>
            <a:pPr marL="914400" indent="-914400">
              <a:lnSpc>
                <a:spcPct val="120000"/>
              </a:lnSpc>
              <a:buAutoNum type="arabicParenBoth" startAt="3"/>
            </a:pPr>
            <a:endParaRPr lang="en-US" sz="2400" dirty="0"/>
          </a:p>
          <a:p>
            <a:pPr>
              <a:lnSpc>
                <a:spcPct val="120000"/>
              </a:lnSpc>
            </a:pPr>
            <a:r>
              <a:rPr lang="en-US" sz="2400" dirty="0"/>
              <a:t>(4) The total power is the sum of the powers used by the individual loads.</a:t>
            </a:r>
          </a:p>
        </p:txBody>
      </p:sp>
      <p:pic>
        <p:nvPicPr>
          <p:cNvPr id="7" name="Picture 6">
            <a:extLst>
              <a:ext uri="{FF2B5EF4-FFF2-40B4-BE49-F238E27FC236}">
                <a16:creationId xmlns:a16="http://schemas.microsoft.com/office/drawing/2014/main" id="{99BAC289-B289-4BEC-A024-D616D2EF7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127" y="845930"/>
            <a:ext cx="2193776" cy="1356057"/>
          </a:xfrm>
          <a:prstGeom prst="rect">
            <a:avLst/>
          </a:prstGeom>
        </p:spPr>
      </p:pic>
      <p:sp>
        <p:nvSpPr>
          <p:cNvPr id="8" name="TextBox 7">
            <a:extLst>
              <a:ext uri="{FF2B5EF4-FFF2-40B4-BE49-F238E27FC236}">
                <a16:creationId xmlns:a16="http://schemas.microsoft.com/office/drawing/2014/main" id="{586BCEC7-FD1B-40C2-B5DE-0441036F9C4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9" name="Picture 8">
            <a:extLst>
              <a:ext uri="{FF2B5EF4-FFF2-40B4-BE49-F238E27FC236}">
                <a16:creationId xmlns:a16="http://schemas.microsoft.com/office/drawing/2014/main" id="{5AECE8F6-1A2D-41DA-A3D0-3BCFB8E5FA35}"/>
              </a:ext>
            </a:extLst>
          </p:cNvPr>
          <p:cNvPicPr/>
          <p:nvPr/>
        </p:nvPicPr>
        <p:blipFill>
          <a:blip r:embed="rId3">
            <a:extLst>
              <a:ext uri="{28A0092B-C50C-407E-A947-70E740481C1C}">
                <a14:useLocalDpi xmlns:a14="http://schemas.microsoft.com/office/drawing/2010/main" val="0"/>
              </a:ext>
            </a:extLst>
          </a:blip>
          <a:stretch>
            <a:fillRect/>
          </a:stretch>
        </p:blipFill>
        <p:spPr>
          <a:xfrm>
            <a:off x="140076" y="4288595"/>
            <a:ext cx="3507724" cy="727296"/>
          </a:xfrm>
          <a:prstGeom prst="rect">
            <a:avLst/>
          </a:prstGeom>
        </p:spPr>
      </p:pic>
      <p:grpSp>
        <p:nvGrpSpPr>
          <p:cNvPr id="10" name="Group 9">
            <a:extLst>
              <a:ext uri="{FF2B5EF4-FFF2-40B4-BE49-F238E27FC236}">
                <a16:creationId xmlns:a16="http://schemas.microsoft.com/office/drawing/2014/main" id="{22889F69-D109-4F67-90F7-CEF4DCB8952C}"/>
              </a:ext>
            </a:extLst>
          </p:cNvPr>
          <p:cNvGrpSpPr/>
          <p:nvPr/>
        </p:nvGrpSpPr>
        <p:grpSpPr>
          <a:xfrm>
            <a:off x="9026626" y="2130805"/>
            <a:ext cx="2846286" cy="2596389"/>
            <a:chOff x="9220728" y="925740"/>
            <a:chExt cx="2846286" cy="2596389"/>
          </a:xfrm>
        </p:grpSpPr>
        <p:pic>
          <p:nvPicPr>
            <p:cNvPr id="11" name="Picture 10">
              <a:extLst>
                <a:ext uri="{FF2B5EF4-FFF2-40B4-BE49-F238E27FC236}">
                  <a16:creationId xmlns:a16="http://schemas.microsoft.com/office/drawing/2014/main" id="{6033F8D8-2195-4ADF-BDE9-74416DECB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202" y="1317710"/>
              <a:ext cx="1858536" cy="1828800"/>
            </a:xfrm>
            <a:prstGeom prst="rect">
              <a:avLst/>
            </a:prstGeom>
          </p:spPr>
        </p:pic>
        <p:grpSp>
          <p:nvGrpSpPr>
            <p:cNvPr id="13" name="Group 12">
              <a:extLst>
                <a:ext uri="{FF2B5EF4-FFF2-40B4-BE49-F238E27FC236}">
                  <a16:creationId xmlns:a16="http://schemas.microsoft.com/office/drawing/2014/main" id="{17887559-76AC-4E10-BE08-DA0D83F080D4}"/>
                </a:ext>
              </a:extLst>
            </p:cNvPr>
            <p:cNvGrpSpPr/>
            <p:nvPr/>
          </p:nvGrpSpPr>
          <p:grpSpPr>
            <a:xfrm>
              <a:off x="11060462" y="1711464"/>
              <a:ext cx="1006552" cy="1041291"/>
              <a:chOff x="2009192" y="3169060"/>
              <a:chExt cx="1006552" cy="1041291"/>
            </a:xfrm>
          </p:grpSpPr>
          <p:sp>
            <p:nvSpPr>
              <p:cNvPr id="25" name="TextBox 24">
                <a:extLst>
                  <a:ext uri="{FF2B5EF4-FFF2-40B4-BE49-F238E27FC236}">
                    <a16:creationId xmlns:a16="http://schemas.microsoft.com/office/drawing/2014/main" id="{7DD658A1-F87D-4123-8897-9ED1EC7F457C}"/>
                  </a:ext>
                </a:extLst>
              </p:cNvPr>
              <p:cNvSpPr txBox="1"/>
              <p:nvPr/>
            </p:nvSpPr>
            <p:spPr>
              <a:xfrm>
                <a:off x="2284846" y="3554157"/>
                <a:ext cx="730898" cy="338554"/>
              </a:xfrm>
              <a:prstGeom prst="rect">
                <a:avLst/>
              </a:prstGeom>
              <a:noFill/>
            </p:spPr>
            <p:txBody>
              <a:bodyPr wrap="square" rtlCol="0">
                <a:spAutoFit/>
              </a:bodyPr>
              <a:lstStyle/>
              <a:p>
                <a:pPr algn="ctr"/>
                <a:r>
                  <a:rPr lang="en-US" sz="1600" b="1" dirty="0"/>
                  <a:t>E</a:t>
                </a:r>
                <a:r>
                  <a:rPr lang="en-US" sz="1600" b="1" baseline="-25000" dirty="0"/>
                  <a:t>2</a:t>
                </a:r>
              </a:p>
            </p:txBody>
          </p:sp>
          <p:sp>
            <p:nvSpPr>
              <p:cNvPr id="26" name="TextBox 25">
                <a:extLst>
                  <a:ext uri="{FF2B5EF4-FFF2-40B4-BE49-F238E27FC236}">
                    <a16:creationId xmlns:a16="http://schemas.microsoft.com/office/drawing/2014/main" id="{6349BD4C-3CD4-414A-B954-FAA7B537E462}"/>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7" name="TextBox 26">
                <a:extLst>
                  <a:ext uri="{FF2B5EF4-FFF2-40B4-BE49-F238E27FC236}">
                    <a16:creationId xmlns:a16="http://schemas.microsoft.com/office/drawing/2014/main" id="{B7C5C8E5-B80E-4BB3-94E0-7AE418399EC9}"/>
                  </a:ext>
                </a:extLst>
              </p:cNvPr>
              <p:cNvSpPr txBox="1"/>
              <p:nvPr/>
            </p:nvSpPr>
            <p:spPr>
              <a:xfrm>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8" name="Arc 27">
                <a:extLst>
                  <a:ext uri="{FF2B5EF4-FFF2-40B4-BE49-F238E27FC236}">
                    <a16:creationId xmlns:a16="http://schemas.microsoft.com/office/drawing/2014/main" id="{69E9277E-D972-41B1-8B01-9F23A6E1D1BE}"/>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614FED9-2DCF-4DF1-9213-9C9085FCA67C}"/>
                </a:ext>
              </a:extLst>
            </p:cNvPr>
            <p:cNvGrpSpPr/>
            <p:nvPr/>
          </p:nvGrpSpPr>
          <p:grpSpPr>
            <a:xfrm rot="16200000">
              <a:off x="10165623" y="746410"/>
              <a:ext cx="810380" cy="1169040"/>
              <a:chOff x="2009192" y="3169060"/>
              <a:chExt cx="810380" cy="1169040"/>
            </a:xfrm>
          </p:grpSpPr>
          <p:sp>
            <p:nvSpPr>
              <p:cNvPr id="21" name="TextBox 20">
                <a:extLst>
                  <a:ext uri="{FF2B5EF4-FFF2-40B4-BE49-F238E27FC236}">
                    <a16:creationId xmlns:a16="http://schemas.microsoft.com/office/drawing/2014/main" id="{754054A8-640B-440D-94C8-9C5BE3D4A9E7}"/>
                  </a:ext>
                </a:extLst>
              </p:cNvPr>
              <p:cNvSpPr txBox="1"/>
              <p:nvPr/>
            </p:nvSpPr>
            <p:spPr>
              <a:xfrm rot="5400000">
                <a:off x="2284846" y="3554158"/>
                <a:ext cx="730898" cy="338554"/>
              </a:xfrm>
              <a:prstGeom prst="rect">
                <a:avLst/>
              </a:prstGeom>
              <a:noFill/>
            </p:spPr>
            <p:txBody>
              <a:bodyPr wrap="square" rtlCol="0">
                <a:spAutoFit/>
              </a:bodyPr>
              <a:lstStyle/>
              <a:p>
                <a:pPr algn="ctr"/>
                <a:r>
                  <a:rPr lang="en-US" sz="1600" b="1" dirty="0"/>
                  <a:t>E</a:t>
                </a:r>
                <a:r>
                  <a:rPr lang="en-US" sz="1600" b="1" baseline="-25000" dirty="0"/>
                  <a:t>1</a:t>
                </a:r>
              </a:p>
            </p:txBody>
          </p:sp>
          <p:sp>
            <p:nvSpPr>
              <p:cNvPr id="22" name="TextBox 21">
                <a:extLst>
                  <a:ext uri="{FF2B5EF4-FFF2-40B4-BE49-F238E27FC236}">
                    <a16:creationId xmlns:a16="http://schemas.microsoft.com/office/drawing/2014/main" id="{00CE1B9F-535D-476A-AED8-E09BCDB76349}"/>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3" name="TextBox 22">
                <a:extLst>
                  <a:ext uri="{FF2B5EF4-FFF2-40B4-BE49-F238E27FC236}">
                    <a16:creationId xmlns:a16="http://schemas.microsoft.com/office/drawing/2014/main" id="{397BA769-7B71-4927-939E-C3893073D535}"/>
                  </a:ext>
                </a:extLst>
              </p:cNvPr>
              <p:cNvSpPr txBox="1"/>
              <p:nvPr/>
            </p:nvSpPr>
            <p:spPr>
              <a:xfrm rot="5400000">
                <a:off x="2009193" y="3871798"/>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4" name="Arc 23">
                <a:extLst>
                  <a:ext uri="{FF2B5EF4-FFF2-40B4-BE49-F238E27FC236}">
                    <a16:creationId xmlns:a16="http://schemas.microsoft.com/office/drawing/2014/main" id="{4EAD2303-2E51-4AE0-A10E-9E8F9000C983}"/>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0AD56D2-B75A-4EFD-AFD3-B76EF0A11105}"/>
                </a:ext>
              </a:extLst>
            </p:cNvPr>
            <p:cNvGrpSpPr/>
            <p:nvPr/>
          </p:nvGrpSpPr>
          <p:grpSpPr>
            <a:xfrm rot="5400000">
              <a:off x="10077443" y="2532419"/>
              <a:ext cx="810380" cy="1169039"/>
              <a:chOff x="2009192" y="3169060"/>
              <a:chExt cx="810380" cy="1169039"/>
            </a:xfrm>
          </p:grpSpPr>
          <p:sp>
            <p:nvSpPr>
              <p:cNvPr id="17" name="TextBox 16">
                <a:extLst>
                  <a:ext uri="{FF2B5EF4-FFF2-40B4-BE49-F238E27FC236}">
                    <a16:creationId xmlns:a16="http://schemas.microsoft.com/office/drawing/2014/main" id="{8EB0EF97-9CA2-4D72-8CD1-76F2E1904D10}"/>
                  </a:ext>
                </a:extLst>
              </p:cNvPr>
              <p:cNvSpPr txBox="1"/>
              <p:nvPr/>
            </p:nvSpPr>
            <p:spPr>
              <a:xfrm rot="16200000">
                <a:off x="2284846" y="3554157"/>
                <a:ext cx="730898" cy="338554"/>
              </a:xfrm>
              <a:prstGeom prst="rect">
                <a:avLst/>
              </a:prstGeom>
              <a:noFill/>
            </p:spPr>
            <p:txBody>
              <a:bodyPr wrap="square" rtlCol="0">
                <a:spAutoFit/>
              </a:bodyPr>
              <a:lstStyle/>
              <a:p>
                <a:pPr algn="ctr"/>
                <a:r>
                  <a:rPr lang="en-US" sz="1600" b="1" dirty="0"/>
                  <a:t>E</a:t>
                </a:r>
                <a:r>
                  <a:rPr lang="en-US" sz="1600" b="1" baseline="-25000" dirty="0"/>
                  <a:t>3</a:t>
                </a:r>
              </a:p>
            </p:txBody>
          </p:sp>
          <p:sp>
            <p:nvSpPr>
              <p:cNvPr id="18" name="TextBox 17">
                <a:extLst>
                  <a:ext uri="{FF2B5EF4-FFF2-40B4-BE49-F238E27FC236}">
                    <a16:creationId xmlns:a16="http://schemas.microsoft.com/office/drawing/2014/main" id="{53400119-2E75-4C2C-BC38-FF5D8A248827}"/>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19" name="TextBox 18">
                <a:extLst>
                  <a:ext uri="{FF2B5EF4-FFF2-40B4-BE49-F238E27FC236}">
                    <a16:creationId xmlns:a16="http://schemas.microsoft.com/office/drawing/2014/main" id="{D7B73705-8FFF-45C4-937B-74E6E24A21D7}"/>
                  </a:ext>
                </a:extLst>
              </p:cNvPr>
              <p:cNvSpPr txBox="1"/>
              <p:nvPr/>
            </p:nvSpPr>
            <p:spPr>
              <a:xfrm rot="16200000">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0" name="Arc 19">
                <a:extLst>
                  <a:ext uri="{FF2B5EF4-FFF2-40B4-BE49-F238E27FC236}">
                    <a16:creationId xmlns:a16="http://schemas.microsoft.com/office/drawing/2014/main" id="{2A1C50FD-29DA-454C-A9F5-83B329D070D4}"/>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a:extLst>
                <a:ext uri="{FF2B5EF4-FFF2-40B4-BE49-F238E27FC236}">
                  <a16:creationId xmlns:a16="http://schemas.microsoft.com/office/drawing/2014/main" id="{144FBA3F-4E11-4042-B5B7-DC4E5E43515F}"/>
                </a:ext>
              </a:extLst>
            </p:cNvPr>
            <p:cNvSpPr txBox="1"/>
            <p:nvPr/>
          </p:nvSpPr>
          <p:spPr>
            <a:xfrm>
              <a:off x="9220728" y="1980080"/>
              <a:ext cx="730898" cy="338554"/>
            </a:xfrm>
            <a:prstGeom prst="rect">
              <a:avLst/>
            </a:prstGeom>
            <a:noFill/>
          </p:spPr>
          <p:txBody>
            <a:bodyPr wrap="square" rtlCol="0">
              <a:spAutoFit/>
            </a:bodyPr>
            <a:lstStyle/>
            <a:p>
              <a:pPr algn="ctr"/>
              <a:r>
                <a:rPr lang="en-US" sz="1600" b="1" dirty="0"/>
                <a:t>E</a:t>
              </a:r>
              <a:r>
                <a:rPr lang="en-US" sz="1600" b="1" baseline="-25000" dirty="0"/>
                <a:t>S</a:t>
              </a:r>
            </a:p>
          </p:txBody>
        </p:sp>
      </p:grpSp>
      <p:sp>
        <p:nvSpPr>
          <p:cNvPr id="29" name="TextBox 28">
            <a:extLst>
              <a:ext uri="{FF2B5EF4-FFF2-40B4-BE49-F238E27FC236}">
                <a16:creationId xmlns:a16="http://schemas.microsoft.com/office/drawing/2014/main" id="{5196BAA0-09C1-40FE-9DE7-BFC84F44712A}"/>
              </a:ext>
            </a:extLst>
          </p:cNvPr>
          <p:cNvSpPr txBox="1"/>
          <p:nvPr/>
        </p:nvSpPr>
        <p:spPr>
          <a:xfrm>
            <a:off x="8454198" y="4320260"/>
            <a:ext cx="1491249" cy="338554"/>
          </a:xfrm>
          <a:prstGeom prst="rect">
            <a:avLst/>
          </a:prstGeom>
          <a:noFill/>
        </p:spPr>
        <p:txBody>
          <a:bodyPr wrap="square" rtlCol="0">
            <a:spAutoFit/>
          </a:bodyPr>
          <a:lstStyle/>
          <a:p>
            <a:r>
              <a:rPr lang="en-US" sz="1600" b="1" dirty="0"/>
              <a:t>E</a:t>
            </a:r>
            <a:r>
              <a:rPr lang="en-US" sz="1600" b="1" baseline="-25000" dirty="0"/>
              <a:t>S </a:t>
            </a:r>
            <a:r>
              <a:rPr lang="en-US" sz="1600" b="1" dirty="0"/>
              <a:t>= E</a:t>
            </a:r>
            <a:r>
              <a:rPr lang="en-US" sz="1600" b="1" baseline="-25000" dirty="0"/>
              <a:t>1</a:t>
            </a:r>
            <a:r>
              <a:rPr lang="en-US" sz="1600" b="1" dirty="0"/>
              <a:t> + E</a:t>
            </a:r>
            <a:r>
              <a:rPr lang="en-US" sz="1600" b="1" baseline="-25000" dirty="0"/>
              <a:t>2</a:t>
            </a:r>
            <a:r>
              <a:rPr lang="en-US" sz="1600" b="1" dirty="0"/>
              <a:t> + E</a:t>
            </a:r>
            <a:r>
              <a:rPr lang="en-US" sz="1600" b="1" baseline="-25000" dirty="0"/>
              <a:t>3</a:t>
            </a:r>
          </a:p>
        </p:txBody>
      </p:sp>
      <p:sp>
        <p:nvSpPr>
          <p:cNvPr id="30" name="Slide Number Placeholder 7">
            <a:extLst>
              <a:ext uri="{FF2B5EF4-FFF2-40B4-BE49-F238E27FC236}">
                <a16:creationId xmlns:a16="http://schemas.microsoft.com/office/drawing/2014/main" id="{403CAFFB-10FA-4E11-8CBB-93CDC4C8422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17</a:t>
            </a:fld>
            <a:endParaRPr lang="en-US" dirty="0"/>
          </a:p>
        </p:txBody>
      </p:sp>
    </p:spTree>
    <p:extLst>
      <p:ext uri="{BB962C8B-B14F-4D97-AF65-F5344CB8AC3E}">
        <p14:creationId xmlns:p14="http://schemas.microsoft.com/office/powerpoint/2010/main" val="205908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1" y="731520"/>
            <a:ext cx="8824525" cy="4051558"/>
          </a:xfrm>
          <a:prstGeom prst="rect">
            <a:avLst/>
          </a:prstGeom>
          <a:noFill/>
        </p:spPr>
        <p:txBody>
          <a:bodyPr wrap="square" rtlCol="0">
            <a:spAutoFit/>
          </a:bodyPr>
          <a:lstStyle/>
          <a:p>
            <a:pPr>
              <a:lnSpc>
                <a:spcPct val="120000"/>
              </a:lnSpc>
            </a:pPr>
            <a:r>
              <a:rPr lang="en-US" sz="2400" b="1" dirty="0"/>
              <a:t>The rules for DC parallel circuits are:</a:t>
            </a:r>
          </a:p>
          <a:p>
            <a:pPr marL="457200" indent="-457200">
              <a:lnSpc>
                <a:spcPct val="120000"/>
              </a:lnSpc>
            </a:pPr>
            <a:r>
              <a:rPr lang="en-US" sz="2400" dirty="0"/>
              <a:t>(1) The voltage across each load is the same.</a:t>
            </a:r>
          </a:p>
          <a:p>
            <a:pPr marL="457200" indent="-457200">
              <a:lnSpc>
                <a:spcPct val="120000"/>
              </a:lnSpc>
            </a:pPr>
            <a:r>
              <a:rPr lang="en-US" sz="2400" dirty="0"/>
              <a:t>(2) The total current is the sum of the currents in each load.</a:t>
            </a:r>
          </a:p>
          <a:p>
            <a:pPr marL="400050" indent="-400050">
              <a:lnSpc>
                <a:spcPct val="120000"/>
              </a:lnSpc>
            </a:pPr>
            <a:r>
              <a:rPr lang="en-US" sz="2400" dirty="0"/>
              <a:t>(3) The total resistance is always lower than the smallest load resistance.   The formula for calculating total resistance (RT) is:</a:t>
            </a:r>
          </a:p>
          <a:p>
            <a:pPr marL="914400" indent="-914400">
              <a:lnSpc>
                <a:spcPct val="120000"/>
              </a:lnSpc>
              <a:buAutoNum type="arabicParenBoth" startAt="3"/>
            </a:pPr>
            <a:endParaRPr lang="en-US" sz="2400" dirty="0"/>
          </a:p>
          <a:p>
            <a:pPr marL="914400" indent="-914400">
              <a:lnSpc>
                <a:spcPct val="120000"/>
              </a:lnSpc>
              <a:buAutoNum type="arabicParenBoth" startAt="3"/>
            </a:pPr>
            <a:endParaRPr lang="en-US" sz="2400" dirty="0"/>
          </a:p>
          <a:p>
            <a:pPr marL="400050" indent="-400050">
              <a:lnSpc>
                <a:spcPct val="120000"/>
              </a:lnSpc>
            </a:pPr>
            <a:r>
              <a:rPr lang="en-US" sz="2400" dirty="0"/>
              <a:t>(4) The total power is the sum of the powers used by the individual loads.</a:t>
            </a:r>
          </a:p>
        </p:txBody>
      </p:sp>
      <p:pic>
        <p:nvPicPr>
          <p:cNvPr id="7" name="Picture 6">
            <a:extLst>
              <a:ext uri="{FF2B5EF4-FFF2-40B4-BE49-F238E27FC236}">
                <a16:creationId xmlns:a16="http://schemas.microsoft.com/office/drawing/2014/main" id="{F7DD8503-7D8B-4239-8A44-AD7A9721F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57" y="3005137"/>
            <a:ext cx="3295650" cy="847725"/>
          </a:xfrm>
          <a:prstGeom prst="rect">
            <a:avLst/>
          </a:prstGeom>
        </p:spPr>
      </p:pic>
      <p:sp>
        <p:nvSpPr>
          <p:cNvPr id="9" name="TextBox 8">
            <a:extLst>
              <a:ext uri="{FF2B5EF4-FFF2-40B4-BE49-F238E27FC236}">
                <a16:creationId xmlns:a16="http://schemas.microsoft.com/office/drawing/2014/main" id="{5BD566A8-5A8A-4B05-8306-BB3EAA2709C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pSp>
        <p:nvGrpSpPr>
          <p:cNvPr id="26" name="Group 25">
            <a:extLst>
              <a:ext uri="{FF2B5EF4-FFF2-40B4-BE49-F238E27FC236}">
                <a16:creationId xmlns:a16="http://schemas.microsoft.com/office/drawing/2014/main" id="{9243988E-E1C3-4933-BE48-933058840B47}"/>
              </a:ext>
            </a:extLst>
          </p:cNvPr>
          <p:cNvGrpSpPr/>
          <p:nvPr/>
        </p:nvGrpSpPr>
        <p:grpSpPr>
          <a:xfrm>
            <a:off x="8168059" y="895060"/>
            <a:ext cx="4023941" cy="2007680"/>
            <a:chOff x="3872478" y="4336076"/>
            <a:chExt cx="4023941" cy="2007680"/>
          </a:xfrm>
        </p:grpSpPr>
        <p:pic>
          <p:nvPicPr>
            <p:cNvPr id="8" name="Picture 7">
              <a:extLst>
                <a:ext uri="{FF2B5EF4-FFF2-40B4-BE49-F238E27FC236}">
                  <a16:creationId xmlns:a16="http://schemas.microsoft.com/office/drawing/2014/main" id="{0CB7386C-5A4B-417A-9C11-F89A0A1DB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580" y="4522760"/>
              <a:ext cx="3600839" cy="1820996"/>
            </a:xfrm>
            <a:prstGeom prst="rect">
              <a:avLst/>
            </a:prstGeom>
          </p:spPr>
        </p:pic>
        <p:sp>
          <p:nvSpPr>
            <p:cNvPr id="10" name="TextBox 9">
              <a:extLst>
                <a:ext uri="{FF2B5EF4-FFF2-40B4-BE49-F238E27FC236}">
                  <a16:creationId xmlns:a16="http://schemas.microsoft.com/office/drawing/2014/main" id="{30FA1003-57CB-46AF-AA57-4D2CBC19DB50}"/>
                </a:ext>
              </a:extLst>
            </p:cNvPr>
            <p:cNvSpPr txBox="1"/>
            <p:nvPr/>
          </p:nvSpPr>
          <p:spPr>
            <a:xfrm>
              <a:off x="3872478" y="5147136"/>
              <a:ext cx="423102" cy="369332"/>
            </a:xfrm>
            <a:prstGeom prst="rect">
              <a:avLst/>
            </a:prstGeom>
            <a:noFill/>
          </p:spPr>
          <p:txBody>
            <a:bodyPr wrap="square" rtlCol="0">
              <a:spAutoFit/>
            </a:bodyPr>
            <a:lstStyle/>
            <a:p>
              <a:r>
                <a:rPr lang="en-US" b="1" dirty="0"/>
                <a:t>E</a:t>
              </a:r>
              <a:r>
                <a:rPr lang="en-US" b="1" baseline="-25000" dirty="0"/>
                <a:t>S</a:t>
              </a:r>
            </a:p>
          </p:txBody>
        </p:sp>
        <p:cxnSp>
          <p:nvCxnSpPr>
            <p:cNvPr id="3" name="Straight Arrow Connector 2">
              <a:extLst>
                <a:ext uri="{FF2B5EF4-FFF2-40B4-BE49-F238E27FC236}">
                  <a16:creationId xmlns:a16="http://schemas.microsoft.com/office/drawing/2014/main" id="{CD05D613-1315-4B4A-BA4D-754EC6C40362}"/>
                </a:ext>
              </a:extLst>
            </p:cNvPr>
            <p:cNvCxnSpPr>
              <a:cxnSpLocks/>
            </p:cNvCxnSpPr>
            <p:nvPr/>
          </p:nvCxnSpPr>
          <p:spPr>
            <a:xfrm>
              <a:off x="4829175" y="4695825"/>
              <a:ext cx="5619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5093D0-CF6B-4809-A619-4E2D9A430DD3}"/>
                </a:ext>
              </a:extLst>
            </p:cNvPr>
            <p:cNvCxnSpPr>
              <a:cxnSpLocks/>
            </p:cNvCxnSpPr>
            <p:nvPr/>
          </p:nvCxnSpPr>
          <p:spPr>
            <a:xfrm>
              <a:off x="5681662"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DDB486-0FB5-4829-AE43-167BB0F8EC1C}"/>
                </a:ext>
              </a:extLst>
            </p:cNvPr>
            <p:cNvCxnSpPr>
              <a:cxnSpLocks/>
            </p:cNvCxnSpPr>
            <p:nvPr/>
          </p:nvCxnSpPr>
          <p:spPr>
            <a:xfrm>
              <a:off x="6510337"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58A9D3-C42F-45D6-B0BB-039168E82D75}"/>
                </a:ext>
              </a:extLst>
            </p:cNvPr>
            <p:cNvCxnSpPr>
              <a:cxnSpLocks/>
            </p:cNvCxnSpPr>
            <p:nvPr/>
          </p:nvCxnSpPr>
          <p:spPr>
            <a:xfrm>
              <a:off x="7291387" y="4695825"/>
              <a:ext cx="0" cy="29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FD96823-E916-4854-8B05-941C41C68ECA}"/>
                </a:ext>
              </a:extLst>
            </p:cNvPr>
            <p:cNvSpPr txBox="1"/>
            <p:nvPr/>
          </p:nvSpPr>
          <p:spPr>
            <a:xfrm>
              <a:off x="4819455" y="4336076"/>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T</a:t>
              </a:r>
            </a:p>
          </p:txBody>
        </p:sp>
        <p:sp>
          <p:nvSpPr>
            <p:cNvPr id="23" name="TextBox 22">
              <a:extLst>
                <a:ext uri="{FF2B5EF4-FFF2-40B4-BE49-F238E27FC236}">
                  <a16:creationId xmlns:a16="http://schemas.microsoft.com/office/drawing/2014/main" id="{A075B2D9-A971-41C9-AEFB-8DBA863A49EB}"/>
                </a:ext>
              </a:extLst>
            </p:cNvPr>
            <p:cNvSpPr txBox="1"/>
            <p:nvPr/>
          </p:nvSpPr>
          <p:spPr>
            <a:xfrm>
              <a:off x="5720523"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1</a:t>
              </a:r>
            </a:p>
          </p:txBody>
        </p:sp>
        <p:sp>
          <p:nvSpPr>
            <p:cNvPr id="24" name="TextBox 23">
              <a:extLst>
                <a:ext uri="{FF2B5EF4-FFF2-40B4-BE49-F238E27FC236}">
                  <a16:creationId xmlns:a16="http://schemas.microsoft.com/office/drawing/2014/main" id="{85630C31-7B75-4744-8BAE-51666A9AAEED}"/>
                </a:ext>
              </a:extLst>
            </p:cNvPr>
            <p:cNvSpPr txBox="1"/>
            <p:nvPr/>
          </p:nvSpPr>
          <p:spPr>
            <a:xfrm>
              <a:off x="6549197"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2</a:t>
              </a:r>
            </a:p>
          </p:txBody>
        </p:sp>
        <p:sp>
          <p:nvSpPr>
            <p:cNvPr id="25" name="TextBox 24">
              <a:extLst>
                <a:ext uri="{FF2B5EF4-FFF2-40B4-BE49-F238E27FC236}">
                  <a16:creationId xmlns:a16="http://schemas.microsoft.com/office/drawing/2014/main" id="{6766F03B-BEFF-45AB-A950-6F65645BA8A6}"/>
                </a:ext>
              </a:extLst>
            </p:cNvPr>
            <p:cNvSpPr txBox="1"/>
            <p:nvPr/>
          </p:nvSpPr>
          <p:spPr>
            <a:xfrm>
              <a:off x="7291768" y="4695825"/>
              <a:ext cx="42310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t>3</a:t>
              </a:r>
            </a:p>
          </p:txBody>
        </p:sp>
      </p:grpSp>
      <p:sp>
        <p:nvSpPr>
          <p:cNvPr id="27" name="TextBox 26">
            <a:extLst>
              <a:ext uri="{FF2B5EF4-FFF2-40B4-BE49-F238E27FC236}">
                <a16:creationId xmlns:a16="http://schemas.microsoft.com/office/drawing/2014/main" id="{683C84E5-3C1A-4E23-AF95-7C62CBF06FB8}"/>
              </a:ext>
            </a:extLst>
          </p:cNvPr>
          <p:cNvSpPr txBox="1"/>
          <p:nvPr/>
        </p:nvSpPr>
        <p:spPr>
          <a:xfrm>
            <a:off x="9397365" y="2981840"/>
            <a:ext cx="187051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a:t>
            </a:r>
            <a:r>
              <a:rPr lang="en-US" b="1" baseline="-25000"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a:t>
            </a:r>
            <a:r>
              <a:rPr lang="en-US" b="1" baseline="-25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 I</a:t>
            </a:r>
            <a:r>
              <a:rPr lang="en-US" b="1" baseline="-25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 I</a:t>
            </a:r>
            <a:r>
              <a:rPr lang="en-US" b="1" baseline="-25000" dirty="0">
                <a:latin typeface="Times New Roman" panose="02020603050405020304" pitchFamily="18" charset="0"/>
                <a:cs typeface="Times New Roman" panose="02020603050405020304" pitchFamily="18" charset="0"/>
              </a:rPr>
              <a:t>3</a:t>
            </a:r>
          </a:p>
        </p:txBody>
      </p:sp>
      <p:sp>
        <p:nvSpPr>
          <p:cNvPr id="30" name="Slide Number Placeholder 7">
            <a:extLst>
              <a:ext uri="{FF2B5EF4-FFF2-40B4-BE49-F238E27FC236}">
                <a16:creationId xmlns:a16="http://schemas.microsoft.com/office/drawing/2014/main" id="{635F6D22-E90E-4D2D-9A71-BB96DB8475F2}"/>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18</a:t>
            </a:fld>
            <a:endParaRPr lang="en-US" dirty="0"/>
          </a:p>
        </p:txBody>
      </p:sp>
    </p:spTree>
    <p:extLst>
      <p:ext uri="{BB962C8B-B14F-4D97-AF65-F5344CB8AC3E}">
        <p14:creationId xmlns:p14="http://schemas.microsoft.com/office/powerpoint/2010/main" val="148286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6096000" cy="1200329"/>
          </a:xfrm>
          <a:prstGeom prst="rect">
            <a:avLst/>
          </a:prstGeom>
          <a:noFill/>
        </p:spPr>
        <p:txBody>
          <a:bodyPr wrap="square" rtlCol="0">
            <a:spAutoFit/>
          </a:bodyPr>
          <a:lstStyle/>
          <a:p>
            <a:pPr fontAlgn="ctr"/>
            <a:r>
              <a:rPr lang="en-US" sz="2400" b="1" dirty="0"/>
              <a:t>Example 3.</a:t>
            </a:r>
          </a:p>
          <a:p>
            <a:pPr fontAlgn="ctr"/>
            <a:r>
              <a:rPr lang="en-US" sz="2400" dirty="0"/>
              <a:t>For the series circuit shown determine I</a:t>
            </a:r>
            <a:r>
              <a:rPr lang="en-US" sz="2400" baseline="-25000" dirty="0"/>
              <a:t>T</a:t>
            </a:r>
            <a:r>
              <a:rPr lang="en-US" sz="2400" dirty="0"/>
              <a:t>, R</a:t>
            </a:r>
            <a:r>
              <a:rPr lang="en-US" sz="2400" baseline="-25000" dirty="0"/>
              <a:t>T</a:t>
            </a:r>
            <a:r>
              <a:rPr lang="en-US" sz="2400" dirty="0"/>
              <a:t>, and P</a:t>
            </a:r>
            <a:r>
              <a:rPr lang="en-US" sz="2400" baseline="-25000" dirty="0"/>
              <a:t>T</a:t>
            </a:r>
            <a:r>
              <a:rPr lang="en-US" sz="2400" dirty="0"/>
              <a:t>.</a:t>
            </a:r>
          </a:p>
        </p:txBody>
      </p:sp>
      <p:pic>
        <p:nvPicPr>
          <p:cNvPr id="7" name="Picture 6">
            <a:extLst>
              <a:ext uri="{FF2B5EF4-FFF2-40B4-BE49-F238E27FC236}">
                <a16:creationId xmlns:a16="http://schemas.microsoft.com/office/drawing/2014/main" id="{8FC6B076-7713-4A15-9084-33D024565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04" y="1540554"/>
            <a:ext cx="3524250" cy="1628775"/>
          </a:xfrm>
          <a:prstGeom prst="rect">
            <a:avLst/>
          </a:prstGeom>
        </p:spPr>
      </p:pic>
      <p:pic>
        <p:nvPicPr>
          <p:cNvPr id="8" name="Picture 7">
            <a:extLst>
              <a:ext uri="{FF2B5EF4-FFF2-40B4-BE49-F238E27FC236}">
                <a16:creationId xmlns:a16="http://schemas.microsoft.com/office/drawing/2014/main" id="{CD90FCB6-D12C-4579-872A-4541BFEB6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75" y="1447014"/>
            <a:ext cx="2476500" cy="1714500"/>
          </a:xfrm>
          <a:prstGeom prst="rect">
            <a:avLst/>
          </a:prstGeom>
        </p:spPr>
      </p:pic>
      <p:sp>
        <p:nvSpPr>
          <p:cNvPr id="9" name="TextBox 8">
            <a:extLst>
              <a:ext uri="{FF2B5EF4-FFF2-40B4-BE49-F238E27FC236}">
                <a16:creationId xmlns:a16="http://schemas.microsoft.com/office/drawing/2014/main" id="{4688F8ED-5DA9-4608-A259-C3E6D958A5EE}"/>
              </a:ext>
            </a:extLst>
          </p:cNvPr>
          <p:cNvSpPr txBox="1"/>
          <p:nvPr/>
        </p:nvSpPr>
        <p:spPr>
          <a:xfrm>
            <a:off x="6167534" y="731520"/>
            <a:ext cx="5847183" cy="1200329"/>
          </a:xfrm>
          <a:prstGeom prst="rect">
            <a:avLst/>
          </a:prstGeom>
          <a:noFill/>
        </p:spPr>
        <p:txBody>
          <a:bodyPr wrap="square" rtlCol="0">
            <a:spAutoFit/>
          </a:bodyPr>
          <a:lstStyle/>
          <a:p>
            <a:pPr fontAlgn="ctr"/>
            <a:endParaRPr lang="en-US" sz="2400" b="1" dirty="0"/>
          </a:p>
          <a:p>
            <a:r>
              <a:rPr lang="en-US" sz="2400" dirty="0"/>
              <a:t>For the parallel circuit shown determine R</a:t>
            </a:r>
            <a:r>
              <a:rPr lang="en-US" sz="2400" baseline="-25000" dirty="0"/>
              <a:t>T</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T</a:t>
            </a:r>
            <a:r>
              <a:rPr lang="en-US" sz="2400" dirty="0"/>
              <a:t> and P</a:t>
            </a:r>
            <a:r>
              <a:rPr lang="en-US" sz="2400" baseline="-25000" dirty="0"/>
              <a:t>T</a:t>
            </a:r>
            <a:r>
              <a:rPr lang="en-US" sz="2400" dirty="0"/>
              <a:t>.</a:t>
            </a:r>
          </a:p>
        </p:txBody>
      </p:sp>
      <p:cxnSp>
        <p:nvCxnSpPr>
          <p:cNvPr id="3" name="Straight Connector 2">
            <a:extLst>
              <a:ext uri="{FF2B5EF4-FFF2-40B4-BE49-F238E27FC236}">
                <a16:creationId xmlns:a16="http://schemas.microsoft.com/office/drawing/2014/main" id="{44520A81-CC20-4CB8-8303-478BE4E4DDE6}"/>
              </a:ext>
            </a:extLst>
          </p:cNvPr>
          <p:cNvCxnSpPr/>
          <p:nvPr/>
        </p:nvCxnSpPr>
        <p:spPr>
          <a:xfrm>
            <a:off x="6096000" y="914400"/>
            <a:ext cx="0" cy="5943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3A0270-3709-4252-9F1D-5B14F087380B}"/>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28" name="Picture 27">
            <a:extLst>
              <a:ext uri="{FF2B5EF4-FFF2-40B4-BE49-F238E27FC236}">
                <a16:creationId xmlns:a16="http://schemas.microsoft.com/office/drawing/2014/main" id="{26D571D7-4351-41A1-9D17-AD5D47D0F8BF}"/>
              </a:ext>
            </a:extLst>
          </p:cNvPr>
          <p:cNvPicPr>
            <a:picLocks noChangeAspect="1"/>
          </p:cNvPicPr>
          <p:nvPr/>
        </p:nvPicPr>
        <p:blipFill>
          <a:blip r:embed="rId4"/>
          <a:stretch>
            <a:fillRect/>
          </a:stretch>
        </p:blipFill>
        <p:spPr>
          <a:xfrm>
            <a:off x="746416" y="3169329"/>
            <a:ext cx="4238625" cy="3305175"/>
          </a:xfrm>
          <a:prstGeom prst="rect">
            <a:avLst/>
          </a:prstGeom>
        </p:spPr>
      </p:pic>
      <p:pic>
        <p:nvPicPr>
          <p:cNvPr id="29" name="Picture 28">
            <a:extLst>
              <a:ext uri="{FF2B5EF4-FFF2-40B4-BE49-F238E27FC236}">
                <a16:creationId xmlns:a16="http://schemas.microsoft.com/office/drawing/2014/main" id="{0C1F647E-3E11-416E-99B3-4019DE10FBD8}"/>
              </a:ext>
            </a:extLst>
          </p:cNvPr>
          <p:cNvPicPr>
            <a:picLocks noChangeAspect="1"/>
          </p:cNvPicPr>
          <p:nvPr/>
        </p:nvPicPr>
        <p:blipFill>
          <a:blip r:embed="rId5"/>
          <a:stretch>
            <a:fillRect/>
          </a:stretch>
        </p:blipFill>
        <p:spPr>
          <a:xfrm>
            <a:off x="6668374" y="3192602"/>
            <a:ext cx="4391025" cy="3467100"/>
          </a:xfrm>
          <a:prstGeom prst="rect">
            <a:avLst/>
          </a:prstGeom>
        </p:spPr>
      </p:pic>
      <p:sp>
        <p:nvSpPr>
          <p:cNvPr id="32" name="Slide Number Placeholder 7">
            <a:extLst>
              <a:ext uri="{FF2B5EF4-FFF2-40B4-BE49-F238E27FC236}">
                <a16:creationId xmlns:a16="http://schemas.microsoft.com/office/drawing/2014/main" id="{48B778AB-F2DD-4D15-9A8A-0441C7208547}"/>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19</a:t>
            </a:fld>
            <a:endParaRPr lang="en-US" dirty="0"/>
          </a:p>
        </p:txBody>
      </p:sp>
    </p:spTree>
    <p:extLst>
      <p:ext uri="{BB962C8B-B14F-4D97-AF65-F5344CB8AC3E}">
        <p14:creationId xmlns:p14="http://schemas.microsoft.com/office/powerpoint/2010/main" val="6117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2098123413"/>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88D83172-F610-4175-B650-899F49B593BF}"/>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a:t>
            </a:fld>
            <a:endParaRPr lang="en-US" dirty="0"/>
          </a:p>
        </p:txBody>
      </p:sp>
    </p:spTree>
    <p:extLst>
      <p:ext uri="{BB962C8B-B14F-4D97-AF65-F5344CB8AC3E}">
        <p14:creationId xmlns:p14="http://schemas.microsoft.com/office/powerpoint/2010/main" val="231964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r>
              <a:rPr lang="en-US" sz="2400" b="1" dirty="0"/>
              <a:t>Alternating Current (AC)</a:t>
            </a:r>
            <a:endParaRPr lang="en-US" sz="2400" dirty="0"/>
          </a:p>
          <a:p>
            <a:r>
              <a:rPr lang="en-US" sz="2400" dirty="0"/>
              <a:t>Alternating current (AC) is the flow of electric charge that periodically reverses direction. If the source varies periodically, particularly sinusoidally, the circuit is known as an alternating current circuit. </a:t>
            </a:r>
          </a:p>
          <a:p>
            <a:r>
              <a:rPr lang="en-US" sz="2400" dirty="0"/>
              <a:t> </a:t>
            </a:r>
          </a:p>
          <a:p>
            <a:r>
              <a:rPr lang="en-US" sz="2400" dirty="0"/>
              <a:t>Examples include the commercial and residential power supplied by the electric power grid.</a:t>
            </a:r>
          </a:p>
        </p:txBody>
      </p:sp>
      <p:pic>
        <p:nvPicPr>
          <p:cNvPr id="7" name="Picture 6" descr="A large crane at sunset&#10;&#10;Description automatically generated">
            <a:extLst>
              <a:ext uri="{FF2B5EF4-FFF2-40B4-BE49-F238E27FC236}">
                <a16:creationId xmlns:a16="http://schemas.microsoft.com/office/drawing/2014/main" id="{41B41BB4-1631-409C-B6EB-248EF29FC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09" y="3244464"/>
            <a:ext cx="3963981" cy="2975944"/>
          </a:xfrm>
          <a:prstGeom prst="rect">
            <a:avLst/>
          </a:prstGeom>
        </p:spPr>
      </p:pic>
      <p:sp>
        <p:nvSpPr>
          <p:cNvPr id="11" name="TextBox 10">
            <a:extLst>
              <a:ext uri="{FF2B5EF4-FFF2-40B4-BE49-F238E27FC236}">
                <a16:creationId xmlns:a16="http://schemas.microsoft.com/office/drawing/2014/main" id="{A3660A31-535D-4FCD-A698-70002948335A}"/>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9" name="Picture 8" descr="A screenshot of a cell phone&#10;&#10;Description automatically generated">
            <a:extLst>
              <a:ext uri="{FF2B5EF4-FFF2-40B4-BE49-F238E27FC236}">
                <a16:creationId xmlns:a16="http://schemas.microsoft.com/office/drawing/2014/main" id="{DCB3D80A-44E9-4B79-942C-786FDBB66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212" y="3222724"/>
            <a:ext cx="6048375" cy="3019425"/>
          </a:xfrm>
          <a:prstGeom prst="rect">
            <a:avLst/>
          </a:prstGeom>
        </p:spPr>
      </p:pic>
      <p:sp>
        <p:nvSpPr>
          <p:cNvPr id="16" name="Slide Number Placeholder 7">
            <a:extLst>
              <a:ext uri="{FF2B5EF4-FFF2-40B4-BE49-F238E27FC236}">
                <a16:creationId xmlns:a16="http://schemas.microsoft.com/office/drawing/2014/main" id="{57184F93-7605-4444-B793-462D6818DC8E}"/>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20</a:t>
            </a:fld>
            <a:endParaRPr lang="en-US" dirty="0"/>
          </a:p>
        </p:txBody>
      </p:sp>
    </p:spTree>
    <p:extLst>
      <p:ext uri="{BB962C8B-B14F-4D97-AF65-F5344CB8AC3E}">
        <p14:creationId xmlns:p14="http://schemas.microsoft.com/office/powerpoint/2010/main" val="301174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7" name="Picture 6" descr="A close up of a mans face&#10;&#10;Description automatically generated">
            <a:extLst>
              <a:ext uri="{FF2B5EF4-FFF2-40B4-BE49-F238E27FC236}">
                <a16:creationId xmlns:a16="http://schemas.microsoft.com/office/drawing/2014/main" id="{3B1CF360-306F-4B2C-98FF-5829B7F2E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88" y="1472892"/>
            <a:ext cx="4337712" cy="41148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600700" y="731520"/>
            <a:ext cx="6457949" cy="4893647"/>
          </a:xfrm>
          <a:prstGeom prst="rect">
            <a:avLst/>
          </a:prstGeom>
          <a:noFill/>
        </p:spPr>
        <p:txBody>
          <a:bodyPr wrap="square" rtlCol="0">
            <a:spAutoFit/>
          </a:bodyPr>
          <a:lstStyle/>
          <a:p>
            <a:r>
              <a:rPr lang="en-US" sz="2400" dirty="0"/>
              <a:t>Throughout North America, homes are powered by 120-volt single-phase electricity.</a:t>
            </a:r>
          </a:p>
          <a:p>
            <a:r>
              <a:rPr lang="en-US" sz="2400" dirty="0"/>
              <a:t> </a:t>
            </a:r>
          </a:p>
          <a:p>
            <a:r>
              <a:rPr lang="en-US" sz="2400" dirty="0"/>
              <a:t>At what frequency?</a:t>
            </a:r>
            <a:endParaRPr lang="en-US" sz="2400" b="1" dirty="0">
              <a:solidFill>
                <a:srgbClr val="C00000"/>
              </a:solidFill>
            </a:endParaRPr>
          </a:p>
          <a:p>
            <a:r>
              <a:rPr lang="en-US" sz="2400" dirty="0"/>
              <a:t> </a:t>
            </a:r>
          </a:p>
          <a:p>
            <a:r>
              <a:rPr lang="en-US" sz="2400" dirty="0"/>
              <a:t> </a:t>
            </a:r>
          </a:p>
          <a:p>
            <a:r>
              <a:rPr lang="en-US" sz="2400" dirty="0"/>
              <a:t>At that frequency, the alternating current sine wave crosses the zero point __________ times each second.</a:t>
            </a:r>
          </a:p>
          <a:p>
            <a:endParaRPr lang="en-US" sz="2400" dirty="0"/>
          </a:p>
          <a:p>
            <a:r>
              <a:rPr lang="en-US" sz="2400" dirty="0"/>
              <a:t>When either voltage or current crosses the zero point, the electrical power being delivered falls to zero. Does that matter to electronic equipment?</a:t>
            </a:r>
          </a:p>
        </p:txBody>
      </p:sp>
      <p:sp>
        <p:nvSpPr>
          <p:cNvPr id="9" name="TextBox 8">
            <a:extLst>
              <a:ext uri="{FF2B5EF4-FFF2-40B4-BE49-F238E27FC236}">
                <a16:creationId xmlns:a16="http://schemas.microsoft.com/office/drawing/2014/main" id="{C44B5146-BF2C-4ADA-A0EC-4FE7D449D0F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AE88D392-6DF5-4B59-B27B-382BEA41AE7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21</a:t>
            </a:fld>
            <a:endParaRPr lang="en-US" dirty="0"/>
          </a:p>
        </p:txBody>
      </p:sp>
    </p:spTree>
    <p:extLst>
      <p:ext uri="{BB962C8B-B14F-4D97-AF65-F5344CB8AC3E}">
        <p14:creationId xmlns:p14="http://schemas.microsoft.com/office/powerpoint/2010/main" val="352111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7" name="Picture 6" descr="A close up of a mans face&#10;&#10;Description automatically generated">
            <a:extLst>
              <a:ext uri="{FF2B5EF4-FFF2-40B4-BE49-F238E27FC236}">
                <a16:creationId xmlns:a16="http://schemas.microsoft.com/office/drawing/2014/main" id="{3B1CF360-306F-4B2C-98FF-5829B7F2E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88" y="1472892"/>
            <a:ext cx="4337712" cy="41148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600700" y="731520"/>
            <a:ext cx="6457949" cy="4893647"/>
          </a:xfrm>
          <a:prstGeom prst="rect">
            <a:avLst/>
          </a:prstGeom>
          <a:noFill/>
        </p:spPr>
        <p:txBody>
          <a:bodyPr wrap="square" rtlCol="0">
            <a:spAutoFit/>
          </a:bodyPr>
          <a:lstStyle/>
          <a:p>
            <a:r>
              <a:rPr lang="en-US" sz="2400" dirty="0"/>
              <a:t>Throughout North America, homes are powered by 120-volt single-phase electricity.</a:t>
            </a:r>
          </a:p>
          <a:p>
            <a:r>
              <a:rPr lang="en-US" sz="2400" dirty="0"/>
              <a:t> </a:t>
            </a:r>
          </a:p>
          <a:p>
            <a:r>
              <a:rPr lang="en-US" sz="2400" dirty="0"/>
              <a:t>At what frequency? </a:t>
            </a:r>
            <a:r>
              <a:rPr lang="en-US" sz="2400" b="1" dirty="0">
                <a:solidFill>
                  <a:srgbClr val="C00000"/>
                </a:solidFill>
              </a:rPr>
              <a:t>60HZ</a:t>
            </a:r>
          </a:p>
          <a:p>
            <a:r>
              <a:rPr lang="en-US" sz="2400" dirty="0"/>
              <a:t> </a:t>
            </a:r>
          </a:p>
          <a:p>
            <a:r>
              <a:rPr lang="en-US" sz="2400" dirty="0"/>
              <a:t> </a:t>
            </a:r>
          </a:p>
          <a:p>
            <a:r>
              <a:rPr lang="en-US" sz="2400" dirty="0"/>
              <a:t>At that frequency, the alternating current sine wave crosses the zero point __________ times each second.</a:t>
            </a:r>
          </a:p>
          <a:p>
            <a:endParaRPr lang="en-US" sz="2400" dirty="0"/>
          </a:p>
          <a:p>
            <a:r>
              <a:rPr lang="en-US" sz="2400" dirty="0"/>
              <a:t>When either voltage or current crosses the zero point, the electrical power being delivered falls to zero. Does that matter to electronic equipment?</a:t>
            </a:r>
          </a:p>
        </p:txBody>
      </p:sp>
      <p:sp>
        <p:nvSpPr>
          <p:cNvPr id="9" name="TextBox 8">
            <a:extLst>
              <a:ext uri="{FF2B5EF4-FFF2-40B4-BE49-F238E27FC236}">
                <a16:creationId xmlns:a16="http://schemas.microsoft.com/office/drawing/2014/main" id="{C44B5146-BF2C-4ADA-A0EC-4FE7D449D0F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TextBox 9">
            <a:extLst>
              <a:ext uri="{FF2B5EF4-FFF2-40B4-BE49-F238E27FC236}">
                <a16:creationId xmlns:a16="http://schemas.microsoft.com/office/drawing/2014/main" id="{D160E1D3-127C-49BA-A65E-77487F469E52}"/>
              </a:ext>
            </a:extLst>
          </p:cNvPr>
          <p:cNvSpPr txBox="1"/>
          <p:nvPr/>
        </p:nvSpPr>
        <p:spPr>
          <a:xfrm>
            <a:off x="9163050" y="3299460"/>
            <a:ext cx="1533524" cy="461665"/>
          </a:xfrm>
          <a:prstGeom prst="rect">
            <a:avLst/>
          </a:prstGeom>
          <a:noFill/>
        </p:spPr>
        <p:txBody>
          <a:bodyPr wrap="square" rtlCol="0">
            <a:spAutoFit/>
          </a:bodyPr>
          <a:lstStyle/>
          <a:p>
            <a:pPr algn="ctr"/>
            <a:r>
              <a:rPr lang="en-US" sz="2400" b="1" dirty="0">
                <a:solidFill>
                  <a:srgbClr val="C00000"/>
                </a:solidFill>
              </a:rPr>
              <a:t>120</a:t>
            </a:r>
            <a:endParaRPr lang="en-US" sz="2400" b="1" baseline="-25000" dirty="0">
              <a:solidFill>
                <a:srgbClr val="C00000"/>
              </a:solidFill>
            </a:endParaRPr>
          </a:p>
        </p:txBody>
      </p:sp>
      <p:sp>
        <p:nvSpPr>
          <p:cNvPr id="11" name="TextBox 10">
            <a:extLst>
              <a:ext uri="{FF2B5EF4-FFF2-40B4-BE49-F238E27FC236}">
                <a16:creationId xmlns:a16="http://schemas.microsoft.com/office/drawing/2014/main" id="{053B4C43-F27E-4D4E-9C14-C96A1DC66FF0}"/>
              </a:ext>
            </a:extLst>
          </p:cNvPr>
          <p:cNvSpPr txBox="1"/>
          <p:nvPr/>
        </p:nvSpPr>
        <p:spPr>
          <a:xfrm>
            <a:off x="5715001" y="5577214"/>
            <a:ext cx="4214812" cy="461665"/>
          </a:xfrm>
          <a:prstGeom prst="rect">
            <a:avLst/>
          </a:prstGeom>
          <a:noFill/>
        </p:spPr>
        <p:txBody>
          <a:bodyPr wrap="square" rtlCol="0">
            <a:spAutoFit/>
          </a:bodyPr>
          <a:lstStyle/>
          <a:p>
            <a:r>
              <a:rPr lang="en-US" sz="2400" b="1" dirty="0">
                <a:solidFill>
                  <a:srgbClr val="C00000"/>
                </a:solidFill>
              </a:rPr>
              <a:t>Yes. Motors</a:t>
            </a:r>
            <a:endParaRPr lang="en-US" sz="2400" b="1" baseline="-25000" dirty="0">
              <a:solidFill>
                <a:srgbClr val="C00000"/>
              </a:solidFill>
            </a:endParaRPr>
          </a:p>
        </p:txBody>
      </p:sp>
      <p:sp>
        <p:nvSpPr>
          <p:cNvPr id="14" name="Slide Number Placeholder 7">
            <a:extLst>
              <a:ext uri="{FF2B5EF4-FFF2-40B4-BE49-F238E27FC236}">
                <a16:creationId xmlns:a16="http://schemas.microsoft.com/office/drawing/2014/main" id="{A0D406DF-4732-4777-888F-B51BCD63983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22</a:t>
            </a:fld>
            <a:endParaRPr lang="en-US" dirty="0"/>
          </a:p>
        </p:txBody>
      </p:sp>
    </p:spTree>
    <p:extLst>
      <p:ext uri="{BB962C8B-B14F-4D97-AF65-F5344CB8AC3E}">
        <p14:creationId xmlns:p14="http://schemas.microsoft.com/office/powerpoint/2010/main" val="101596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8" name="Picture 7" descr="A picture containing indoor, wall&#10;&#10;Description automatically generated">
            <a:extLst>
              <a:ext uri="{FF2B5EF4-FFF2-40B4-BE49-F238E27FC236}">
                <a16:creationId xmlns:a16="http://schemas.microsoft.com/office/drawing/2014/main" id="{F1EC413D-96D8-4883-A97A-8D69E8C20B93}"/>
              </a:ext>
            </a:extLst>
          </p:cNvPr>
          <p:cNvPicPr/>
          <p:nvPr/>
        </p:nvPicPr>
        <p:blipFill>
          <a:blip r:embed="rId2">
            <a:extLst>
              <a:ext uri="{28A0092B-C50C-407E-A947-70E740481C1C}">
                <a14:useLocalDpi xmlns:a14="http://schemas.microsoft.com/office/drawing/2010/main" val="0"/>
              </a:ext>
            </a:extLst>
          </a:blip>
          <a:stretch>
            <a:fillRect/>
          </a:stretch>
        </p:blipFill>
        <p:spPr>
          <a:xfrm>
            <a:off x="1237551" y="1376065"/>
            <a:ext cx="2647315" cy="27432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476875" y="731520"/>
            <a:ext cx="6715125" cy="4524315"/>
          </a:xfrm>
          <a:prstGeom prst="rect">
            <a:avLst/>
          </a:prstGeom>
          <a:noFill/>
        </p:spPr>
        <p:txBody>
          <a:bodyPr wrap="square" rtlCol="0">
            <a:spAutoFit/>
          </a:bodyPr>
          <a:lstStyle/>
          <a:p>
            <a:r>
              <a:rPr lang="en-US" sz="2400" dirty="0"/>
              <a:t>A typical residential circuit breaker box reveals four wires coming into our homes main panel: two “hot” wires, a neutral wire and ground.</a:t>
            </a:r>
          </a:p>
          <a:p>
            <a:r>
              <a:rPr lang="en-US" sz="2400" dirty="0"/>
              <a:t> </a:t>
            </a:r>
          </a:p>
          <a:p>
            <a:r>
              <a:rPr lang="en-US" sz="2400" dirty="0"/>
              <a:t>For the panel shown which conductor is the neutral?</a:t>
            </a:r>
          </a:p>
          <a:p>
            <a:endParaRPr lang="en-US" sz="2400" b="1" dirty="0">
              <a:solidFill>
                <a:srgbClr val="C00000"/>
              </a:solidFill>
            </a:endParaRPr>
          </a:p>
          <a:p>
            <a:r>
              <a:rPr lang="en-US" sz="2400" dirty="0"/>
              <a:t> </a:t>
            </a:r>
          </a:p>
          <a:p>
            <a:r>
              <a:rPr lang="en-US" sz="2400" dirty="0"/>
              <a:t>The two "hot" wires carry 240 VAC, which is used for heavy appliances like electric ranges and dryers. The voltage between both hot wire and the neutral wire is 120 VAC, which powers everything else in our homes.</a:t>
            </a:r>
          </a:p>
        </p:txBody>
      </p:sp>
      <p:pic>
        <p:nvPicPr>
          <p:cNvPr id="9" name="Picture 8" descr="A close up of text on a white background&#10;&#10;Description automatically generated">
            <a:extLst>
              <a:ext uri="{FF2B5EF4-FFF2-40B4-BE49-F238E27FC236}">
                <a16:creationId xmlns:a16="http://schemas.microsoft.com/office/drawing/2014/main" id="{B2E30AE7-EE76-4E99-964A-A103DAC868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048" y="4578073"/>
            <a:ext cx="4846320" cy="1931670"/>
          </a:xfrm>
          <a:prstGeom prst="rect">
            <a:avLst/>
          </a:prstGeom>
        </p:spPr>
      </p:pic>
      <p:sp>
        <p:nvSpPr>
          <p:cNvPr id="10" name="TextBox 9">
            <a:extLst>
              <a:ext uri="{FF2B5EF4-FFF2-40B4-BE49-F238E27FC236}">
                <a16:creationId xmlns:a16="http://schemas.microsoft.com/office/drawing/2014/main" id="{A88AE4F9-0C6A-41F7-9315-4F69358DD637}"/>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3" name="Slide Number Placeholder 7">
            <a:extLst>
              <a:ext uri="{FF2B5EF4-FFF2-40B4-BE49-F238E27FC236}">
                <a16:creationId xmlns:a16="http://schemas.microsoft.com/office/drawing/2014/main" id="{4A09A3B3-0C2F-40C0-B4AC-BAE18C1B5D5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23</a:t>
            </a:fld>
            <a:endParaRPr lang="en-US" dirty="0"/>
          </a:p>
        </p:txBody>
      </p:sp>
    </p:spTree>
    <p:extLst>
      <p:ext uri="{BB962C8B-B14F-4D97-AF65-F5344CB8AC3E}">
        <p14:creationId xmlns:p14="http://schemas.microsoft.com/office/powerpoint/2010/main" val="93728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Single-Phase AC</a:t>
            </a:r>
          </a:p>
        </p:txBody>
      </p:sp>
      <p:pic>
        <p:nvPicPr>
          <p:cNvPr id="8" name="Picture 7" descr="A picture containing indoor, wall&#10;&#10;Description automatically generated">
            <a:extLst>
              <a:ext uri="{FF2B5EF4-FFF2-40B4-BE49-F238E27FC236}">
                <a16:creationId xmlns:a16="http://schemas.microsoft.com/office/drawing/2014/main" id="{F1EC413D-96D8-4883-A97A-8D69E8C20B93}"/>
              </a:ext>
            </a:extLst>
          </p:cNvPr>
          <p:cNvPicPr/>
          <p:nvPr/>
        </p:nvPicPr>
        <p:blipFill>
          <a:blip r:embed="rId2">
            <a:extLst>
              <a:ext uri="{28A0092B-C50C-407E-A947-70E740481C1C}">
                <a14:useLocalDpi xmlns:a14="http://schemas.microsoft.com/office/drawing/2010/main" val="0"/>
              </a:ext>
            </a:extLst>
          </a:blip>
          <a:stretch>
            <a:fillRect/>
          </a:stretch>
        </p:blipFill>
        <p:spPr>
          <a:xfrm>
            <a:off x="1237551" y="1376065"/>
            <a:ext cx="2647315" cy="2743200"/>
          </a:xfrm>
          <a:prstGeom prst="rect">
            <a:avLst/>
          </a:prstGeom>
        </p:spPr>
      </p:pic>
      <p:sp>
        <p:nvSpPr>
          <p:cNvPr id="2" name="TextBox 1">
            <a:extLst>
              <a:ext uri="{FF2B5EF4-FFF2-40B4-BE49-F238E27FC236}">
                <a16:creationId xmlns:a16="http://schemas.microsoft.com/office/drawing/2014/main" id="{A032372F-B482-4ECF-99FA-FB7FFBB0F94D}"/>
              </a:ext>
            </a:extLst>
          </p:cNvPr>
          <p:cNvSpPr txBox="1"/>
          <p:nvPr/>
        </p:nvSpPr>
        <p:spPr>
          <a:xfrm>
            <a:off x="5476875" y="731520"/>
            <a:ext cx="6715125" cy="4524315"/>
          </a:xfrm>
          <a:prstGeom prst="rect">
            <a:avLst/>
          </a:prstGeom>
          <a:noFill/>
        </p:spPr>
        <p:txBody>
          <a:bodyPr wrap="square" rtlCol="0">
            <a:spAutoFit/>
          </a:bodyPr>
          <a:lstStyle/>
          <a:p>
            <a:r>
              <a:rPr lang="en-US" sz="2400" dirty="0"/>
              <a:t>A typical residential circuit breaker box reveals four wires coming into our homes main panel: two “hot” wires, a neutral wire and ground.</a:t>
            </a:r>
          </a:p>
          <a:p>
            <a:r>
              <a:rPr lang="en-US" sz="2400" dirty="0"/>
              <a:t> </a:t>
            </a:r>
          </a:p>
          <a:p>
            <a:r>
              <a:rPr lang="en-US" sz="2400" dirty="0"/>
              <a:t>For the panel shown which conductor is the neutral?</a:t>
            </a:r>
          </a:p>
          <a:p>
            <a:r>
              <a:rPr lang="en-US" sz="2400" b="1" dirty="0">
                <a:solidFill>
                  <a:srgbClr val="C00000"/>
                </a:solidFill>
              </a:rPr>
              <a:t>Black w/white stripe</a:t>
            </a:r>
          </a:p>
          <a:p>
            <a:r>
              <a:rPr lang="en-US" sz="2400" dirty="0"/>
              <a:t> </a:t>
            </a:r>
          </a:p>
          <a:p>
            <a:r>
              <a:rPr lang="en-US" sz="2400" dirty="0"/>
              <a:t>The two "hot" wires carry 240 VAC, which is used for heavy appliances like electric ranges and dryers. The voltage between both hot wire and the neutral wire is 120 VAC, which powers everything else in our homes.</a:t>
            </a:r>
          </a:p>
        </p:txBody>
      </p:sp>
      <p:pic>
        <p:nvPicPr>
          <p:cNvPr id="9" name="Picture 8" descr="A close up of text on a white background&#10;&#10;Description automatically generated">
            <a:extLst>
              <a:ext uri="{FF2B5EF4-FFF2-40B4-BE49-F238E27FC236}">
                <a16:creationId xmlns:a16="http://schemas.microsoft.com/office/drawing/2014/main" id="{B2E30AE7-EE76-4E99-964A-A103DAC868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8048" y="4578073"/>
            <a:ext cx="4846320" cy="1931670"/>
          </a:xfrm>
          <a:prstGeom prst="rect">
            <a:avLst/>
          </a:prstGeom>
        </p:spPr>
      </p:pic>
      <p:sp>
        <p:nvSpPr>
          <p:cNvPr id="10" name="TextBox 9">
            <a:extLst>
              <a:ext uri="{FF2B5EF4-FFF2-40B4-BE49-F238E27FC236}">
                <a16:creationId xmlns:a16="http://schemas.microsoft.com/office/drawing/2014/main" id="{A88AE4F9-0C6A-41F7-9315-4F69358DD637}"/>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cxnSp>
        <p:nvCxnSpPr>
          <p:cNvPr id="11" name="Straight Arrow Connector 10">
            <a:extLst>
              <a:ext uri="{FF2B5EF4-FFF2-40B4-BE49-F238E27FC236}">
                <a16:creationId xmlns:a16="http://schemas.microsoft.com/office/drawing/2014/main" id="{97FD693B-7229-457F-96C4-0ED8F8353D91}"/>
              </a:ext>
            </a:extLst>
          </p:cNvPr>
          <p:cNvCxnSpPr/>
          <p:nvPr/>
        </p:nvCxnSpPr>
        <p:spPr>
          <a:xfrm flipH="1" flipV="1">
            <a:off x="2428875" y="2028825"/>
            <a:ext cx="3048000" cy="781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7">
            <a:extLst>
              <a:ext uri="{FF2B5EF4-FFF2-40B4-BE49-F238E27FC236}">
                <a16:creationId xmlns:a16="http://schemas.microsoft.com/office/drawing/2014/main" id="{2EC89516-2C5B-42C8-8F68-A406F1436484}"/>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24</a:t>
            </a:fld>
            <a:endParaRPr lang="en-US" dirty="0"/>
          </a:p>
        </p:txBody>
      </p:sp>
    </p:spTree>
    <p:extLst>
      <p:ext uri="{BB962C8B-B14F-4D97-AF65-F5344CB8AC3E}">
        <p14:creationId xmlns:p14="http://schemas.microsoft.com/office/powerpoint/2010/main" val="375617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Three-Phase AC</a:t>
            </a:r>
          </a:p>
        </p:txBody>
      </p:sp>
      <p:pic>
        <p:nvPicPr>
          <p:cNvPr id="7" name="Picture 6" descr="A close up of a map&#10;&#10;Description automatically generated">
            <a:extLst>
              <a:ext uri="{FF2B5EF4-FFF2-40B4-BE49-F238E27FC236}">
                <a16:creationId xmlns:a16="http://schemas.microsoft.com/office/drawing/2014/main" id="{840371B1-060C-44F6-8510-DCD4BD215B69}"/>
              </a:ext>
            </a:extLst>
          </p:cNvPr>
          <p:cNvPicPr/>
          <p:nvPr/>
        </p:nvPicPr>
        <p:blipFill>
          <a:blip r:embed="rId2">
            <a:extLst>
              <a:ext uri="{28A0092B-C50C-407E-A947-70E740481C1C}">
                <a14:useLocalDpi xmlns:a14="http://schemas.microsoft.com/office/drawing/2010/main" val="0"/>
              </a:ext>
            </a:extLst>
          </a:blip>
          <a:stretch>
            <a:fillRect/>
          </a:stretch>
        </p:blipFill>
        <p:spPr>
          <a:xfrm>
            <a:off x="304917" y="1359354"/>
            <a:ext cx="2743200" cy="2042160"/>
          </a:xfrm>
          <a:prstGeom prst="rect">
            <a:avLst/>
          </a:prstGeom>
        </p:spPr>
      </p:pic>
      <p:pic>
        <p:nvPicPr>
          <p:cNvPr id="8" name="Picture 7" descr="A traffic light hanging from a pole&#10;&#10;Description automatically generated">
            <a:extLst>
              <a:ext uri="{FF2B5EF4-FFF2-40B4-BE49-F238E27FC236}">
                <a16:creationId xmlns:a16="http://schemas.microsoft.com/office/drawing/2014/main" id="{A97A27E3-0743-4BD9-A221-4249DF630150}"/>
              </a:ext>
            </a:extLst>
          </p:cNvPr>
          <p:cNvPicPr/>
          <p:nvPr/>
        </p:nvPicPr>
        <p:blipFill>
          <a:blip r:embed="rId3">
            <a:extLst>
              <a:ext uri="{28A0092B-C50C-407E-A947-70E740481C1C}">
                <a14:useLocalDpi xmlns:a14="http://schemas.microsoft.com/office/drawing/2010/main" val="0"/>
              </a:ext>
            </a:extLst>
          </a:blip>
          <a:stretch>
            <a:fillRect/>
          </a:stretch>
        </p:blipFill>
        <p:spPr>
          <a:xfrm>
            <a:off x="670677" y="3890010"/>
            <a:ext cx="2011680" cy="2236470"/>
          </a:xfrm>
          <a:prstGeom prst="rect">
            <a:avLst/>
          </a:prstGeom>
        </p:spPr>
      </p:pic>
      <p:sp>
        <p:nvSpPr>
          <p:cNvPr id="11" name="TextBox 10">
            <a:extLst>
              <a:ext uri="{FF2B5EF4-FFF2-40B4-BE49-F238E27FC236}">
                <a16:creationId xmlns:a16="http://schemas.microsoft.com/office/drawing/2014/main" id="{9CE80940-462E-438B-B5D7-600DD0E20322}"/>
              </a:ext>
            </a:extLst>
          </p:cNvPr>
          <p:cNvSpPr txBox="1"/>
          <p:nvPr/>
        </p:nvSpPr>
        <p:spPr>
          <a:xfrm>
            <a:off x="3686175" y="731520"/>
            <a:ext cx="8505825" cy="6001643"/>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Three-phase power consists of three sine waves separated by 120 degrees that overlap.</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This form of power is created by an AC generator with three independent windings, each exactly 120 degrees apart. Each current (phase) is carried on a separate conductor.</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Due to the phase relationship, neither voltage nor current flow applied to a load ever drops to zero.</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means three-phase power at a given voltage can deliver more power. In fact, about 1.7 times the power of a single-phase supply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Three-phase allows for smaller, less expensive wiring and lower voltages, making it safer and less expensive to run.</a:t>
            </a:r>
          </a:p>
        </p:txBody>
      </p:sp>
      <p:pic>
        <p:nvPicPr>
          <p:cNvPr id="18" name="Picture 17" descr="A picture containing gauge, device&#10;&#10;Description automatically generated">
            <a:extLst>
              <a:ext uri="{FF2B5EF4-FFF2-40B4-BE49-F238E27FC236}">
                <a16:creationId xmlns:a16="http://schemas.microsoft.com/office/drawing/2014/main" id="{8D8EE6D9-E8AE-4126-9DAB-21D70F4C881C}"/>
              </a:ext>
            </a:extLst>
          </p:cNvPr>
          <p:cNvPicPr/>
          <p:nvPr/>
        </p:nvPicPr>
        <p:blipFill>
          <a:blip r:embed="rId4">
            <a:extLst>
              <a:ext uri="{28A0092B-C50C-407E-A947-70E740481C1C}">
                <a14:useLocalDpi xmlns:a14="http://schemas.microsoft.com/office/drawing/2010/main" val="0"/>
              </a:ext>
            </a:extLst>
          </a:blip>
          <a:stretch>
            <a:fillRect/>
          </a:stretch>
        </p:blipFill>
        <p:spPr>
          <a:xfrm>
            <a:off x="5055131" y="5295900"/>
            <a:ext cx="931081" cy="203674"/>
          </a:xfrm>
          <a:prstGeom prst="rect">
            <a:avLst/>
          </a:prstGeom>
        </p:spPr>
      </p:pic>
      <p:sp>
        <p:nvSpPr>
          <p:cNvPr id="19" name="TextBox 18">
            <a:extLst>
              <a:ext uri="{FF2B5EF4-FFF2-40B4-BE49-F238E27FC236}">
                <a16:creationId xmlns:a16="http://schemas.microsoft.com/office/drawing/2014/main" id="{2749114D-C08C-4DDC-A97D-54CAA01445B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22" name="Slide Number Placeholder 7">
            <a:extLst>
              <a:ext uri="{FF2B5EF4-FFF2-40B4-BE49-F238E27FC236}">
                <a16:creationId xmlns:a16="http://schemas.microsoft.com/office/drawing/2014/main" id="{E5B92C42-1CF2-4F42-A220-6E3B66B88A6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25</a:t>
            </a:fld>
            <a:endParaRPr lang="en-US" dirty="0"/>
          </a:p>
        </p:txBody>
      </p:sp>
    </p:spTree>
    <p:extLst>
      <p:ext uri="{BB962C8B-B14F-4D97-AF65-F5344CB8AC3E}">
        <p14:creationId xmlns:p14="http://schemas.microsoft.com/office/powerpoint/2010/main" val="282256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416320"/>
          </a:xfrm>
          <a:prstGeom prst="rect">
            <a:avLst/>
          </a:prstGeom>
          <a:noFill/>
        </p:spPr>
        <p:txBody>
          <a:bodyPr wrap="square" rtlCol="0">
            <a:spAutoFit/>
          </a:bodyPr>
          <a:lstStyle/>
          <a:p>
            <a:r>
              <a:rPr lang="en-US" sz="2400" b="1" dirty="0"/>
              <a:t>Why do Commercial Buildings Use Three-Phase Power?</a:t>
            </a:r>
            <a:endParaRPr lang="en-US" sz="2400" dirty="0"/>
          </a:p>
          <a:p>
            <a:pPr marL="342900" lvl="0" indent="-342900">
              <a:buFont typeface="Arial" panose="020B0604020202020204" pitchFamily="34" charset="0"/>
              <a:buChar char="•"/>
            </a:pPr>
            <a:r>
              <a:rPr lang="en-US" sz="2400" dirty="0"/>
              <a:t>Used to power large motors and other heavy loads.</a:t>
            </a:r>
          </a:p>
          <a:p>
            <a:pPr marL="342900" lvl="0" indent="-342900">
              <a:buFont typeface="Arial" panose="020B0604020202020204" pitchFamily="34" charset="0"/>
              <a:buChar char="•"/>
            </a:pPr>
            <a:r>
              <a:rPr lang="en-US" sz="2400" dirty="0"/>
              <a:t>Motors perform better running on three-phase power.</a:t>
            </a:r>
          </a:p>
          <a:p>
            <a:pPr marL="342900" lvl="0" indent="-342900">
              <a:buFont typeface="Arial" panose="020B0604020202020204" pitchFamily="34" charset="0"/>
              <a:buChar char="•"/>
            </a:pPr>
            <a:r>
              <a:rPr lang="en-US" sz="2400" dirty="0"/>
              <a:t>It is more efficient for larger loads, less costly to install, and the industry norm for medium to large sized facilities.</a:t>
            </a:r>
          </a:p>
          <a:p>
            <a:pPr marL="342900" lvl="0" indent="-342900">
              <a:buFont typeface="Arial" panose="020B0604020202020204" pitchFamily="34" charset="0"/>
              <a:buChar char="•"/>
            </a:pPr>
            <a:r>
              <a:rPr lang="en-US" sz="2400" dirty="0"/>
              <a:t>Purchasing power at 13.8KV from the local utility is less costly. The owner will provide and maintain their own step-down transformer, which lowers the voltage to a more usable level (in the US, 277/480 volts). This transformer can be mounted on a pad outside the building or in a transformer room inside the building.</a:t>
            </a:r>
          </a:p>
        </p:txBody>
      </p:sp>
      <p:pic>
        <p:nvPicPr>
          <p:cNvPr id="7" name="Picture 6" descr="A screenshot of a cell phone&#10;&#10;Description automatically generated">
            <a:extLst>
              <a:ext uri="{FF2B5EF4-FFF2-40B4-BE49-F238E27FC236}">
                <a16:creationId xmlns:a16="http://schemas.microsoft.com/office/drawing/2014/main" id="{0D535326-3964-4171-92B9-4A7DF8884F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95600" y="4086623"/>
            <a:ext cx="6400800" cy="2683510"/>
          </a:xfrm>
          <a:prstGeom prst="rect">
            <a:avLst/>
          </a:prstGeom>
        </p:spPr>
      </p:pic>
      <p:sp>
        <p:nvSpPr>
          <p:cNvPr id="8" name="TextBox 7">
            <a:extLst>
              <a:ext uri="{FF2B5EF4-FFF2-40B4-BE49-F238E27FC236}">
                <a16:creationId xmlns:a16="http://schemas.microsoft.com/office/drawing/2014/main" id="{0B7AEB32-D37F-4226-BBE4-A55207F7D1E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666ED04F-3AC9-4AD3-B42D-157A84F1EE7B}"/>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26</a:t>
            </a:fld>
            <a:endParaRPr lang="en-US" dirty="0"/>
          </a:p>
        </p:txBody>
      </p:sp>
    </p:spTree>
    <p:extLst>
      <p:ext uri="{BB962C8B-B14F-4D97-AF65-F5344CB8AC3E}">
        <p14:creationId xmlns:p14="http://schemas.microsoft.com/office/powerpoint/2010/main" val="335326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Types of Loads</a:t>
            </a:r>
          </a:p>
        </p:txBody>
      </p:sp>
      <p:pic>
        <p:nvPicPr>
          <p:cNvPr id="2" name="Picture 1">
            <a:extLst>
              <a:ext uri="{FF2B5EF4-FFF2-40B4-BE49-F238E27FC236}">
                <a16:creationId xmlns:a16="http://schemas.microsoft.com/office/drawing/2014/main" id="{1C63E23E-B197-4516-BA75-E5EF74DCAD5C}"/>
              </a:ext>
            </a:extLst>
          </p:cNvPr>
          <p:cNvPicPr>
            <a:picLocks noChangeAspect="1"/>
          </p:cNvPicPr>
          <p:nvPr/>
        </p:nvPicPr>
        <p:blipFill>
          <a:blip r:embed="rId2"/>
          <a:stretch>
            <a:fillRect/>
          </a:stretch>
        </p:blipFill>
        <p:spPr>
          <a:xfrm>
            <a:off x="1947226" y="1064356"/>
            <a:ext cx="8297549" cy="5760720"/>
          </a:xfrm>
          <a:prstGeom prst="rect">
            <a:avLst/>
          </a:prstGeom>
        </p:spPr>
      </p:pic>
      <p:sp>
        <p:nvSpPr>
          <p:cNvPr id="7" name="TextBox 6">
            <a:extLst>
              <a:ext uri="{FF2B5EF4-FFF2-40B4-BE49-F238E27FC236}">
                <a16:creationId xmlns:a16="http://schemas.microsoft.com/office/drawing/2014/main" id="{BC9FDAE2-6355-41B5-9FC7-0DE21206254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ED0A8ADE-3AD3-4C2A-8ACE-6B4DC56ECC35}"/>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27</a:t>
            </a:fld>
            <a:endParaRPr lang="en-US" dirty="0"/>
          </a:p>
        </p:txBody>
      </p:sp>
    </p:spTree>
    <p:extLst>
      <p:ext uri="{BB962C8B-B14F-4D97-AF65-F5344CB8AC3E}">
        <p14:creationId xmlns:p14="http://schemas.microsoft.com/office/powerpoint/2010/main" val="208679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48"/>
          </a:xfrm>
          <a:prstGeom prst="rect">
            <a:avLst/>
          </a:prstGeom>
          <a:noFill/>
        </p:spPr>
        <p:txBody>
          <a:bodyPr wrap="square" rtlCol="0">
            <a:spAutoFit/>
          </a:bodyPr>
          <a:lstStyle/>
          <a:p>
            <a:r>
              <a:rPr lang="en-US" sz="2400" b="1" dirty="0"/>
              <a:t>Power Factor</a:t>
            </a:r>
            <a:endParaRPr lang="en-US" sz="2400" dirty="0"/>
          </a:p>
          <a:p>
            <a:pPr marL="342900" lvl="0" indent="-342900">
              <a:buFont typeface="Arial" panose="020B0604020202020204" pitchFamily="34" charset="0"/>
              <a:buChar char="•"/>
            </a:pPr>
            <a:r>
              <a:rPr lang="en-US" sz="2400" dirty="0"/>
              <a:t>Power factor is the ratio of real power (kW) to apparent power (kVA).</a:t>
            </a:r>
          </a:p>
          <a:p>
            <a:pPr marL="342900" lvl="0" indent="-342900">
              <a:buFont typeface="Arial" panose="020B0604020202020204" pitchFamily="34" charset="0"/>
              <a:buChar char="•"/>
            </a:pPr>
            <a:r>
              <a:rPr lang="en-US" sz="2400" dirty="0"/>
              <a:t>This ratio can be a value from 0 to 1, and it indicates how efficiently an AC circuit is using electricity, with a value of 1 representing high efficiency.</a:t>
            </a:r>
          </a:p>
          <a:p>
            <a:pPr marL="342900" lvl="0" indent="-342900">
              <a:buFont typeface="Arial" panose="020B0604020202020204" pitchFamily="34" charset="0"/>
              <a:buChar char="•"/>
            </a:pPr>
            <a:r>
              <a:rPr lang="en-US" sz="2400" dirty="0"/>
              <a:t>In AC circuits, inductive components (capacitors, motors, compressors, </a:t>
            </a:r>
            <a:r>
              <a:rPr lang="en-US" sz="2400" dirty="0" err="1"/>
              <a:t>etc</a:t>
            </a:r>
            <a:r>
              <a:rPr lang="en-US" sz="2400" dirty="0"/>
              <a:t>…) increases the reactive power and increases the difference between real and apparent power.</a:t>
            </a:r>
          </a:p>
          <a:p>
            <a:pPr marL="342900" lvl="0" indent="-342900">
              <a:buFont typeface="Arial" panose="020B0604020202020204" pitchFamily="34" charset="0"/>
              <a:buChar char="•"/>
            </a:pPr>
            <a:r>
              <a:rPr lang="en-US" sz="2400" dirty="0"/>
              <a:t>A greater difference between real and apparent power produces a lower power factor.</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b="1" dirty="0"/>
              <a:t>         Cos </a:t>
            </a:r>
            <a:r>
              <a:rPr lang="el-GR" b="1" dirty="0"/>
              <a:t>θ</a:t>
            </a:r>
            <a:r>
              <a:rPr lang="en-US" b="1" dirty="0"/>
              <a:t> = PF</a:t>
            </a:r>
            <a:endParaRPr lang="en-US" dirty="0"/>
          </a:p>
        </p:txBody>
      </p:sp>
      <p:grpSp>
        <p:nvGrpSpPr>
          <p:cNvPr id="7" name="Group 6">
            <a:extLst>
              <a:ext uri="{FF2B5EF4-FFF2-40B4-BE49-F238E27FC236}">
                <a16:creationId xmlns:a16="http://schemas.microsoft.com/office/drawing/2014/main" id="{6EA11E47-C2C3-4212-830A-68483A0A8F5E}"/>
              </a:ext>
            </a:extLst>
          </p:cNvPr>
          <p:cNvGrpSpPr/>
          <p:nvPr/>
        </p:nvGrpSpPr>
        <p:grpSpPr>
          <a:xfrm>
            <a:off x="502083" y="4097306"/>
            <a:ext cx="2398393" cy="687069"/>
            <a:chOff x="0" y="0"/>
            <a:chExt cx="2398815" cy="687408"/>
          </a:xfrm>
        </p:grpSpPr>
        <p:sp>
          <p:nvSpPr>
            <p:cNvPr id="8" name="Text Box 2">
              <a:extLst>
                <a:ext uri="{FF2B5EF4-FFF2-40B4-BE49-F238E27FC236}">
                  <a16:creationId xmlns:a16="http://schemas.microsoft.com/office/drawing/2014/main" id="{6923196A-D4D7-4054-886D-DE2B374DB6C5}"/>
                </a:ext>
              </a:extLst>
            </p:cNvPr>
            <p:cNvSpPr txBox="1">
              <a:spLocks noChangeArrowheads="1"/>
            </p:cNvSpPr>
            <p:nvPr/>
          </p:nvSpPr>
          <p:spPr bwMode="auto">
            <a:xfrm>
              <a:off x="0" y="154379"/>
              <a:ext cx="724395" cy="379416"/>
            </a:xfrm>
            <a:prstGeom prst="rect">
              <a:avLst/>
            </a:prstGeom>
            <a:no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400" b="1" dirty="0">
                  <a:effectLst/>
                  <a:latin typeface="Calibri" panose="020F0502020204030204" pitchFamily="34" charset="0"/>
                  <a:ea typeface="Times New Roman" panose="02020603050405020304" pitchFamily="18" charset="0"/>
                </a:rPr>
                <a:t>PF =</a:t>
              </a:r>
              <a:endParaRPr lang="en-US" sz="1200" dirty="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AED6BA93-A272-4A42-88CD-5477F0B3715F}"/>
                </a:ext>
              </a:extLst>
            </p:cNvPr>
            <p:cNvGrpSpPr/>
            <p:nvPr/>
          </p:nvGrpSpPr>
          <p:grpSpPr>
            <a:xfrm>
              <a:off x="368135" y="0"/>
              <a:ext cx="2030680" cy="687408"/>
              <a:chOff x="0" y="0"/>
              <a:chExt cx="2030680" cy="687408"/>
            </a:xfrm>
          </p:grpSpPr>
          <p:sp>
            <p:nvSpPr>
              <p:cNvPr id="11" name="Text Box 2">
                <a:extLst>
                  <a:ext uri="{FF2B5EF4-FFF2-40B4-BE49-F238E27FC236}">
                    <a16:creationId xmlns:a16="http://schemas.microsoft.com/office/drawing/2014/main" id="{AAED48F2-E20B-466D-952B-C1164F14B446}"/>
                  </a:ext>
                </a:extLst>
              </p:cNvPr>
              <p:cNvSpPr txBox="1">
                <a:spLocks noChangeArrowheads="1"/>
              </p:cNvSpPr>
              <p:nvPr/>
            </p:nvSpPr>
            <p:spPr bwMode="auto">
              <a:xfrm>
                <a:off x="213756" y="0"/>
                <a:ext cx="1603169" cy="390970"/>
              </a:xfrm>
              <a:prstGeom prst="rect">
                <a:avLst/>
              </a:prstGeom>
              <a:noFill/>
              <a:ln w="9525">
                <a:noFill/>
                <a:miter lim="800000"/>
                <a:headEnd/>
                <a:tailEnd/>
              </a:ln>
            </p:spPr>
            <p:txBody>
              <a:bodyPr rot="0" vert="horz" wrap="square" lIns="91440" tIns="45720" rIns="91440" bIns="45720" anchor="t" anchorCtr="0">
                <a:noAutofit/>
              </a:bodyPr>
              <a:lstStyle/>
              <a:p>
                <a:pPr marL="0" marR="0" algn="ctr" fontAlgn="base">
                  <a:spcBef>
                    <a:spcPts val="0"/>
                  </a:spcBef>
                  <a:spcAft>
                    <a:spcPts val="0"/>
                  </a:spcAft>
                </a:pPr>
                <a:r>
                  <a:rPr lang="en-US" sz="1400" b="1" dirty="0">
                    <a:solidFill>
                      <a:srgbClr val="00B050"/>
                    </a:solidFill>
                    <a:effectLst/>
                    <a:latin typeface="Calibri" panose="020F0502020204030204" pitchFamily="34" charset="0"/>
                    <a:ea typeface="Times New Roman" panose="02020603050405020304" pitchFamily="18" charset="0"/>
                  </a:rPr>
                  <a:t>Real Power (KW)</a:t>
                </a:r>
                <a:endParaRPr lang="en-US" sz="1200" dirty="0">
                  <a:effectLst/>
                  <a:latin typeface="Times New Roman" panose="02020603050405020304" pitchFamily="18" charset="0"/>
                  <a:ea typeface="Times New Roman" panose="02020603050405020304" pitchFamily="18" charset="0"/>
                </a:endParaRPr>
              </a:p>
            </p:txBody>
          </p:sp>
          <p:sp>
            <p:nvSpPr>
              <p:cNvPr id="13" name="Text Box 2">
                <a:extLst>
                  <a:ext uri="{FF2B5EF4-FFF2-40B4-BE49-F238E27FC236}">
                    <a16:creationId xmlns:a16="http://schemas.microsoft.com/office/drawing/2014/main" id="{64005E6F-CCED-4385-B284-C76CCD65D56B}"/>
                  </a:ext>
                </a:extLst>
              </p:cNvPr>
              <p:cNvSpPr txBox="1">
                <a:spLocks noChangeArrowheads="1"/>
              </p:cNvSpPr>
              <p:nvPr/>
            </p:nvSpPr>
            <p:spPr bwMode="auto">
              <a:xfrm>
                <a:off x="0" y="296883"/>
                <a:ext cx="2030680" cy="390525"/>
              </a:xfrm>
              <a:prstGeom prst="rect">
                <a:avLst/>
              </a:prstGeom>
              <a:noFill/>
              <a:ln w="9525">
                <a:noFill/>
                <a:miter lim="800000"/>
                <a:headEnd/>
                <a:tailEnd/>
              </a:ln>
            </p:spPr>
            <p:txBody>
              <a:bodyPr rot="0" vert="horz" wrap="square" lIns="91440" tIns="45720" rIns="91440" bIns="45720" anchor="t" anchorCtr="0">
                <a:noAutofit/>
              </a:bodyPr>
              <a:lstStyle/>
              <a:p>
                <a:pPr marL="0" marR="0" algn="ctr" fontAlgn="base">
                  <a:spcBef>
                    <a:spcPts val="0"/>
                  </a:spcBef>
                  <a:spcAft>
                    <a:spcPts val="0"/>
                  </a:spcAft>
                </a:pPr>
                <a:r>
                  <a:rPr lang="en-US" sz="1400" b="1">
                    <a:solidFill>
                      <a:srgbClr val="C00000"/>
                    </a:solidFill>
                    <a:effectLst/>
                    <a:latin typeface="Calibri" panose="020F0502020204030204" pitchFamily="34" charset="0"/>
                    <a:ea typeface="Times New Roman" panose="02020603050405020304" pitchFamily="18" charset="0"/>
                  </a:rPr>
                  <a:t>Apparent Power (kVA)</a:t>
                </a:r>
                <a:endParaRPr lang="en-US" sz="1200">
                  <a:effectLst/>
                  <a:latin typeface="Times New Roman" panose="02020603050405020304" pitchFamily="18" charset="0"/>
                  <a:ea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2C67018A-FB20-4FA8-922E-0153019BF493}"/>
                </a:ext>
              </a:extLst>
            </p:cNvPr>
            <p:cNvCxnSpPr/>
            <p:nvPr/>
          </p:nvCxnSpPr>
          <p:spPr>
            <a:xfrm>
              <a:off x="510639" y="332509"/>
              <a:ext cx="1737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Box 2">
            <a:extLst>
              <a:ext uri="{FF2B5EF4-FFF2-40B4-BE49-F238E27FC236}">
                <a16:creationId xmlns:a16="http://schemas.microsoft.com/office/drawing/2014/main" id="{649A8410-E355-48AF-8DFC-B7CD51849548}"/>
              </a:ext>
            </a:extLst>
          </p:cNvPr>
          <p:cNvSpPr txBox="1">
            <a:spLocks noChangeArrowheads="1"/>
          </p:cNvSpPr>
          <p:nvPr/>
        </p:nvSpPr>
        <p:spPr bwMode="auto">
          <a:xfrm>
            <a:off x="8100388" y="3429000"/>
            <a:ext cx="3491537" cy="30642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600" b="1" dirty="0">
                <a:effectLst/>
                <a:latin typeface="Calibri" panose="020F0502020204030204" pitchFamily="34" charset="0"/>
                <a:ea typeface="Times New Roman" panose="02020603050405020304" pitchFamily="18" charset="0"/>
              </a:rPr>
              <a:t>kW</a:t>
            </a:r>
            <a:r>
              <a:rPr lang="en-US" sz="1600" dirty="0">
                <a:effectLst/>
                <a:latin typeface="Calibri" panose="020F0502020204030204" pitchFamily="34" charset="0"/>
                <a:ea typeface="Times New Roman" panose="02020603050405020304" pitchFamily="18" charset="0"/>
              </a:rPr>
              <a:t> is Working Power (also called Actual Power or Active Power or Real Power). It is the power that actually powers the equipment and performs useful work.</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b="1" dirty="0" err="1">
                <a:effectLst/>
                <a:latin typeface="Calibri" panose="020F0502020204030204" pitchFamily="34" charset="0"/>
                <a:ea typeface="Times New Roman" panose="02020603050405020304" pitchFamily="18" charset="0"/>
              </a:rPr>
              <a:t>kVAR</a:t>
            </a:r>
            <a:r>
              <a:rPr lang="en-US" sz="1600" dirty="0">
                <a:effectLst/>
                <a:latin typeface="Calibri" panose="020F0502020204030204" pitchFamily="34" charset="0"/>
                <a:ea typeface="Times New Roman" panose="02020603050405020304" pitchFamily="18" charset="0"/>
              </a:rPr>
              <a:t> is Reactive Power. It is the power that magnetic equipment (transformer, motor, relay etc.) needs to produce the magnetizing flux.</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600" b="1" dirty="0">
                <a:effectLst/>
                <a:latin typeface="Calibri" panose="020F0502020204030204" pitchFamily="34" charset="0"/>
                <a:ea typeface="Times New Roman" panose="02020603050405020304" pitchFamily="18" charset="0"/>
              </a:rPr>
              <a:t>kVA</a:t>
            </a:r>
            <a:r>
              <a:rPr lang="en-US" sz="1600" dirty="0">
                <a:effectLst/>
                <a:latin typeface="Calibri" panose="020F0502020204030204" pitchFamily="34" charset="0"/>
                <a:ea typeface="Times New Roman" panose="02020603050405020304" pitchFamily="18" charset="0"/>
              </a:rPr>
              <a:t> is Apparent Power. It is the “vectoral summation” of KVAR and KW.</a:t>
            </a:r>
            <a:endParaRPr lang="en-US" sz="16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7B4D19ED-CE11-4942-8899-DC61C40410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pSp>
        <p:nvGrpSpPr>
          <p:cNvPr id="2" name="Group 1">
            <a:extLst>
              <a:ext uri="{FF2B5EF4-FFF2-40B4-BE49-F238E27FC236}">
                <a16:creationId xmlns:a16="http://schemas.microsoft.com/office/drawing/2014/main" id="{0939EF03-7710-4300-AD6E-3F362669367C}"/>
              </a:ext>
            </a:extLst>
          </p:cNvPr>
          <p:cNvGrpSpPr/>
          <p:nvPr/>
        </p:nvGrpSpPr>
        <p:grpSpPr>
          <a:xfrm>
            <a:off x="3268546" y="3785936"/>
            <a:ext cx="3898761" cy="2350396"/>
            <a:chOff x="3268546" y="3785936"/>
            <a:chExt cx="3898761" cy="2350396"/>
          </a:xfrm>
        </p:grpSpPr>
        <p:pic>
          <p:nvPicPr>
            <p:cNvPr id="14" name="Picture 13" descr="A close up of a logo&#10;&#10;Description automatically generated">
              <a:extLst>
                <a:ext uri="{FF2B5EF4-FFF2-40B4-BE49-F238E27FC236}">
                  <a16:creationId xmlns:a16="http://schemas.microsoft.com/office/drawing/2014/main" id="{5B1CB4E0-3F49-404C-96F0-AA31A4790D5B}"/>
                </a:ext>
              </a:extLst>
            </p:cNvPr>
            <p:cNvPicPr/>
            <p:nvPr/>
          </p:nvPicPr>
          <p:blipFill>
            <a:blip r:embed="rId2">
              <a:extLst>
                <a:ext uri="{28A0092B-C50C-407E-A947-70E740481C1C}">
                  <a14:useLocalDpi xmlns:a14="http://schemas.microsoft.com/office/drawing/2010/main" val="0"/>
                </a:ext>
              </a:extLst>
            </a:blip>
            <a:stretch>
              <a:fillRect/>
            </a:stretch>
          </p:blipFill>
          <p:spPr>
            <a:xfrm>
              <a:off x="3268546" y="3785936"/>
              <a:ext cx="3898761" cy="2350396"/>
            </a:xfrm>
            <a:prstGeom prst="rect">
              <a:avLst/>
            </a:prstGeom>
          </p:spPr>
        </p:pic>
        <p:sp>
          <p:nvSpPr>
            <p:cNvPr id="17" name="Text Box 2">
              <a:extLst>
                <a:ext uri="{FF2B5EF4-FFF2-40B4-BE49-F238E27FC236}">
                  <a16:creationId xmlns:a16="http://schemas.microsoft.com/office/drawing/2014/main" id="{7391BA18-5A71-477F-9372-48A1EA3C059C}"/>
                </a:ext>
              </a:extLst>
            </p:cNvPr>
            <p:cNvSpPr txBox="1">
              <a:spLocks noChangeArrowheads="1"/>
            </p:cNvSpPr>
            <p:nvPr/>
          </p:nvSpPr>
          <p:spPr bwMode="auto">
            <a:xfrm>
              <a:off x="4245292" y="5449253"/>
              <a:ext cx="462915" cy="379095"/>
            </a:xfrm>
            <a:prstGeom prst="rect">
              <a:avLst/>
            </a:prstGeom>
            <a:no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en-US" sz="1400">
                  <a:effectLst/>
                  <a:latin typeface="Times New Roman" panose="02020603050405020304" pitchFamily="18" charset="0"/>
                  <a:ea typeface="Times New Roman" panose="02020603050405020304" pitchFamily="18" charset="0"/>
                </a:rPr>
                <a:t>Ɵ</a:t>
              </a:r>
              <a:endParaRPr lang="en-US" sz="1200">
                <a:effectLst/>
                <a:latin typeface="Times New Roman" panose="02020603050405020304" pitchFamily="18" charset="0"/>
                <a:ea typeface="Times New Roman" panose="02020603050405020304" pitchFamily="18" charset="0"/>
              </a:endParaRPr>
            </a:p>
          </p:txBody>
        </p:sp>
      </p:grpSp>
      <p:sp>
        <p:nvSpPr>
          <p:cNvPr id="19" name="Slide Number Placeholder 7">
            <a:extLst>
              <a:ext uri="{FF2B5EF4-FFF2-40B4-BE49-F238E27FC236}">
                <a16:creationId xmlns:a16="http://schemas.microsoft.com/office/drawing/2014/main" id="{1AD9D624-9395-4D91-BC35-24766C72CC94}"/>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28</a:t>
            </a:fld>
            <a:endParaRPr lang="en-US" dirty="0"/>
          </a:p>
        </p:txBody>
      </p:sp>
    </p:spTree>
    <p:extLst>
      <p:ext uri="{BB962C8B-B14F-4D97-AF65-F5344CB8AC3E}">
        <p14:creationId xmlns:p14="http://schemas.microsoft.com/office/powerpoint/2010/main" val="277965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r>
              <a:rPr lang="en-US" sz="2400" b="1" dirty="0"/>
              <a:t>Example 4.</a:t>
            </a:r>
            <a:endParaRPr lang="en-US" sz="2400" dirty="0"/>
          </a:p>
          <a:p>
            <a:r>
              <a:rPr lang="en-US" sz="2400" dirty="0"/>
              <a:t>The power bill for a commercial building is 600KWh, 216 hours of usage per month and a power factor of 0.75. Calculate the total Real Power (KW), Reactive Power (KVAR), and the Apparent Power (kVA).</a:t>
            </a:r>
          </a:p>
          <a:p>
            <a:r>
              <a:rPr lang="en-US" sz="2400" dirty="0"/>
              <a:t> </a:t>
            </a:r>
          </a:p>
          <a:p>
            <a:r>
              <a:rPr lang="en-US" sz="2400" dirty="0"/>
              <a:t>Solution.</a:t>
            </a:r>
          </a:p>
        </p:txBody>
      </p:sp>
      <p:sp>
        <p:nvSpPr>
          <p:cNvPr id="7" name="TextBox 6">
            <a:extLst>
              <a:ext uri="{FF2B5EF4-FFF2-40B4-BE49-F238E27FC236}">
                <a16:creationId xmlns:a16="http://schemas.microsoft.com/office/drawing/2014/main" id="{F7C21A2F-BF5E-4825-8A34-DA8B145D7B01}"/>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14" name="Picture 13" descr="A close up of text on a map&#10;&#10;Description automatically generated">
            <a:extLst>
              <a:ext uri="{FF2B5EF4-FFF2-40B4-BE49-F238E27FC236}">
                <a16:creationId xmlns:a16="http://schemas.microsoft.com/office/drawing/2014/main" id="{10CBAE21-83F7-4E64-B4CF-6411FB9F0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219057"/>
            <a:ext cx="9067800" cy="4457700"/>
          </a:xfrm>
          <a:prstGeom prst="rect">
            <a:avLst/>
          </a:prstGeom>
        </p:spPr>
      </p:pic>
      <p:sp>
        <p:nvSpPr>
          <p:cNvPr id="17" name="Slide Number Placeholder 7">
            <a:extLst>
              <a:ext uri="{FF2B5EF4-FFF2-40B4-BE49-F238E27FC236}">
                <a16:creationId xmlns:a16="http://schemas.microsoft.com/office/drawing/2014/main" id="{00B78E2D-486E-4738-A827-0FD7BBDD0FB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29</a:t>
            </a:fld>
            <a:endParaRPr lang="en-US" dirty="0"/>
          </a:p>
        </p:txBody>
      </p:sp>
    </p:spTree>
    <p:extLst>
      <p:ext uri="{BB962C8B-B14F-4D97-AF65-F5344CB8AC3E}">
        <p14:creationId xmlns:p14="http://schemas.microsoft.com/office/powerpoint/2010/main" val="38025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1334061696"/>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A75FAFD3-46F1-4757-8EE5-795F5599D586}"/>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a:t>
            </a:fld>
            <a:endParaRPr lang="en-US" dirty="0"/>
          </a:p>
        </p:txBody>
      </p:sp>
    </p:spTree>
    <p:extLst>
      <p:ext uri="{BB962C8B-B14F-4D97-AF65-F5344CB8AC3E}">
        <p14:creationId xmlns:p14="http://schemas.microsoft.com/office/powerpoint/2010/main" val="194289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5.</a:t>
            </a:r>
            <a:endParaRPr lang="en-US" sz="2400" dirty="0"/>
          </a:p>
          <a:p>
            <a:r>
              <a:rPr lang="en-US" sz="2400" dirty="0"/>
              <a:t>A boring mill was operating at 100 kW and the apparent power consumed was 125 kVA, what is the power factor? Sketch the power triangle.</a:t>
            </a:r>
          </a:p>
          <a:p>
            <a:r>
              <a:rPr lang="en-US" sz="2400" dirty="0"/>
              <a:t> </a:t>
            </a:r>
          </a:p>
          <a:p>
            <a:r>
              <a:rPr lang="en-US" sz="2400" dirty="0"/>
              <a:t>Solution.</a:t>
            </a:r>
          </a:p>
          <a:p>
            <a:r>
              <a:rPr lang="en-US" sz="2400" dirty="0"/>
              <a:t> </a:t>
            </a:r>
          </a:p>
          <a:p>
            <a:r>
              <a:rPr lang="en-US" sz="2400" dirty="0"/>
              <a:t> </a:t>
            </a:r>
          </a:p>
          <a:p>
            <a:r>
              <a:rPr lang="en-US" sz="2400" dirty="0"/>
              <a:t>  </a:t>
            </a:r>
          </a:p>
          <a:p>
            <a:r>
              <a:rPr lang="en-US" sz="2400" dirty="0"/>
              <a:t>  </a:t>
            </a:r>
          </a:p>
          <a:p>
            <a:r>
              <a:rPr lang="en-US" sz="2400" dirty="0"/>
              <a:t>Sketch the power triangles for a PF = 70% and PF = 95%</a:t>
            </a:r>
          </a:p>
        </p:txBody>
      </p:sp>
      <p:pic>
        <p:nvPicPr>
          <p:cNvPr id="5" name="Picture 4" descr="A close up of a map&#10;&#10;Description automatically generated">
            <a:extLst>
              <a:ext uri="{FF2B5EF4-FFF2-40B4-BE49-F238E27FC236}">
                <a16:creationId xmlns:a16="http://schemas.microsoft.com/office/drawing/2014/main" id="{E61DBAF6-3264-42C2-B7C9-94D7E8F5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071" y="1885950"/>
            <a:ext cx="7715249" cy="2087847"/>
          </a:xfrm>
          <a:prstGeom prst="rect">
            <a:avLst/>
          </a:prstGeom>
        </p:spPr>
      </p:pic>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10" name="Picture 9" descr="A close up of a map&#10;&#10;Description automatically generated">
            <a:extLst>
              <a:ext uri="{FF2B5EF4-FFF2-40B4-BE49-F238E27FC236}">
                <a16:creationId xmlns:a16="http://schemas.microsoft.com/office/drawing/2014/main" id="{AA18CF52-DF47-4849-905A-18D0F8E9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4370397"/>
            <a:ext cx="3003272" cy="2443340"/>
          </a:xfrm>
          <a:prstGeom prst="rect">
            <a:avLst/>
          </a:prstGeom>
        </p:spPr>
      </p:pic>
      <p:pic>
        <p:nvPicPr>
          <p:cNvPr id="13" name="Picture 12" descr="A close up of a map&#10;&#10;Description automatically generated">
            <a:extLst>
              <a:ext uri="{FF2B5EF4-FFF2-40B4-BE49-F238E27FC236}">
                <a16:creationId xmlns:a16="http://schemas.microsoft.com/office/drawing/2014/main" id="{CEB827BD-7579-4385-88CA-509F0BE70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696" y="4619177"/>
            <a:ext cx="2542401" cy="2194560"/>
          </a:xfrm>
          <a:prstGeom prst="rect">
            <a:avLst/>
          </a:prstGeom>
        </p:spPr>
      </p:pic>
      <p:sp>
        <p:nvSpPr>
          <p:cNvPr id="9" name="Slide Number Placeholder 7">
            <a:extLst>
              <a:ext uri="{FF2B5EF4-FFF2-40B4-BE49-F238E27FC236}">
                <a16:creationId xmlns:a16="http://schemas.microsoft.com/office/drawing/2014/main" id="{6BD047B7-9721-4757-B18B-711B9A0ECA4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30</a:t>
            </a:fld>
            <a:endParaRPr lang="en-US" dirty="0"/>
          </a:p>
        </p:txBody>
      </p:sp>
    </p:spTree>
    <p:extLst>
      <p:ext uri="{BB962C8B-B14F-4D97-AF65-F5344CB8AC3E}">
        <p14:creationId xmlns:p14="http://schemas.microsoft.com/office/powerpoint/2010/main" val="143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5" name="Picture 4">
            <a:extLst>
              <a:ext uri="{FF2B5EF4-FFF2-40B4-BE49-F238E27FC236}">
                <a16:creationId xmlns:a16="http://schemas.microsoft.com/office/drawing/2014/main" id="{E0C9BD06-F412-4DAB-81E7-EB37D12F7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028700"/>
            <a:ext cx="9525000" cy="2533650"/>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085587FF-7977-4866-ACD6-711F5D31A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37" y="3717112"/>
            <a:ext cx="2886075" cy="2257425"/>
          </a:xfrm>
          <a:prstGeom prst="rect">
            <a:avLst/>
          </a:prstGeom>
        </p:spPr>
      </p:pic>
      <p:pic>
        <p:nvPicPr>
          <p:cNvPr id="21" name="Picture 20" descr="A close up of a logo&#10;&#10;Description automatically generated">
            <a:extLst>
              <a:ext uri="{FF2B5EF4-FFF2-40B4-BE49-F238E27FC236}">
                <a16:creationId xmlns:a16="http://schemas.microsoft.com/office/drawing/2014/main" id="{9939CD3D-9F4C-4BAB-A6B8-D8D219D2D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349" y="4042410"/>
            <a:ext cx="2771775" cy="1838325"/>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1F0D6617-34C0-44FB-ABF5-E2D2AEC43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62" y="4240986"/>
            <a:ext cx="2771775" cy="1209675"/>
          </a:xfrm>
          <a:prstGeom prst="rect">
            <a:avLst/>
          </a:prstGeom>
        </p:spPr>
      </p:pic>
      <p:sp>
        <p:nvSpPr>
          <p:cNvPr id="26" name="Slide Number Placeholder 7">
            <a:extLst>
              <a:ext uri="{FF2B5EF4-FFF2-40B4-BE49-F238E27FC236}">
                <a16:creationId xmlns:a16="http://schemas.microsoft.com/office/drawing/2014/main" id="{CF8A7921-9912-45D7-9FEB-517F29CB210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31</a:t>
            </a:fld>
            <a:endParaRPr lang="en-US" dirty="0"/>
          </a:p>
        </p:txBody>
      </p:sp>
    </p:spTree>
    <p:extLst>
      <p:ext uri="{BB962C8B-B14F-4D97-AF65-F5344CB8AC3E}">
        <p14:creationId xmlns:p14="http://schemas.microsoft.com/office/powerpoint/2010/main" val="18201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B8328E-55B5-484D-9797-AFF09C2D91F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3" name="Picture 2">
            <a:extLst>
              <a:ext uri="{FF2B5EF4-FFF2-40B4-BE49-F238E27FC236}">
                <a16:creationId xmlns:a16="http://schemas.microsoft.com/office/drawing/2014/main" id="{CBAC3D2B-E966-4E42-AA65-2CBCCA99A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1605913"/>
            <a:ext cx="5795010" cy="2897505"/>
          </a:xfrm>
          <a:prstGeom prst="rect">
            <a:avLst/>
          </a:prstGeom>
        </p:spPr>
      </p:pic>
      <p:pic>
        <p:nvPicPr>
          <p:cNvPr id="6" name="Picture 5" descr="A close up of a logo&#10;&#10;Description automatically generated">
            <a:extLst>
              <a:ext uri="{FF2B5EF4-FFF2-40B4-BE49-F238E27FC236}">
                <a16:creationId xmlns:a16="http://schemas.microsoft.com/office/drawing/2014/main" id="{817CA9B7-7769-44F0-A705-C5FA8E799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162" y="1263965"/>
            <a:ext cx="5095875" cy="3581400"/>
          </a:xfrm>
          <a:prstGeom prst="rect">
            <a:avLst/>
          </a:prstGeom>
        </p:spPr>
      </p:pic>
      <p:sp>
        <p:nvSpPr>
          <p:cNvPr id="10" name="Slide Number Placeholder 7">
            <a:extLst>
              <a:ext uri="{FF2B5EF4-FFF2-40B4-BE49-F238E27FC236}">
                <a16:creationId xmlns:a16="http://schemas.microsoft.com/office/drawing/2014/main" id="{5D946D06-E9CD-4832-A391-A008B111F4B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32</a:t>
            </a:fld>
            <a:endParaRPr lang="en-US" dirty="0"/>
          </a:p>
        </p:txBody>
      </p:sp>
    </p:spTree>
    <p:extLst>
      <p:ext uri="{BB962C8B-B14F-4D97-AF65-F5344CB8AC3E}">
        <p14:creationId xmlns:p14="http://schemas.microsoft.com/office/powerpoint/2010/main" val="342874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8010262" cy="3416320"/>
          </a:xfrm>
          <a:prstGeom prst="rect">
            <a:avLst/>
          </a:prstGeom>
          <a:noFill/>
        </p:spPr>
        <p:txBody>
          <a:bodyPr wrap="square" rtlCol="0">
            <a:spAutoFit/>
          </a:bodyPr>
          <a:lstStyle/>
          <a:p>
            <a:r>
              <a:rPr lang="en-US" sz="2400" b="1" dirty="0"/>
              <a:t>Transformers</a:t>
            </a:r>
            <a:endParaRPr lang="en-US" sz="2400" dirty="0"/>
          </a:p>
          <a:p>
            <a:pPr marL="342900" lvl="0" indent="-342900">
              <a:buFont typeface="Arial" panose="020B0604020202020204" pitchFamily="34" charset="0"/>
              <a:buChar char="•"/>
            </a:pPr>
            <a:r>
              <a:rPr lang="en-US" sz="2400" dirty="0"/>
              <a:t>Transformers are electrical devices consisting of two or more coils of wire used to transfer electrical energy by means of a changing magnetic field.</a:t>
            </a:r>
          </a:p>
          <a:p>
            <a:pPr marL="342900" lvl="0" indent="-342900">
              <a:buFont typeface="Arial" panose="020B0604020202020204" pitchFamily="34" charset="0"/>
              <a:buChar char="•"/>
            </a:pPr>
            <a:r>
              <a:rPr lang="en-US" sz="2400" dirty="0"/>
              <a:t>Transformers are capable of either increasing or decreasing the voltage and current levels of their supply, without modifying its frequency, or the amount of electrical power being transferred from one winding to another via the magnetic circuit.</a:t>
            </a:r>
          </a:p>
        </p:txBody>
      </p:sp>
      <p:pic>
        <p:nvPicPr>
          <p:cNvPr id="5" name="Picture 4">
            <a:extLst>
              <a:ext uri="{FF2B5EF4-FFF2-40B4-BE49-F238E27FC236}">
                <a16:creationId xmlns:a16="http://schemas.microsoft.com/office/drawing/2014/main" id="{E2570867-F8A8-4416-AF56-33C255A78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5" y="4147083"/>
            <a:ext cx="2857500" cy="2619375"/>
          </a:xfrm>
          <a:prstGeom prst="rect">
            <a:avLst/>
          </a:prstGeom>
        </p:spPr>
      </p:pic>
      <p:pic>
        <p:nvPicPr>
          <p:cNvPr id="6" name="Picture 5">
            <a:extLst>
              <a:ext uri="{FF2B5EF4-FFF2-40B4-BE49-F238E27FC236}">
                <a16:creationId xmlns:a16="http://schemas.microsoft.com/office/drawing/2014/main" id="{E93B97A1-3ED6-4606-A51A-0F2CB331E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262" y="558165"/>
            <a:ext cx="4181738" cy="6309360"/>
          </a:xfrm>
          <a:prstGeom prst="rect">
            <a:avLst/>
          </a:prstGeom>
        </p:spPr>
      </p:pic>
      <p:pic>
        <p:nvPicPr>
          <p:cNvPr id="9" name="Picture 8">
            <a:extLst>
              <a:ext uri="{FF2B5EF4-FFF2-40B4-BE49-F238E27FC236}">
                <a16:creationId xmlns:a16="http://schemas.microsoft.com/office/drawing/2014/main" id="{A89C2748-A6D3-417B-B43D-BFEC59366B13}"/>
              </a:ext>
            </a:extLst>
          </p:cNvPr>
          <p:cNvPicPr/>
          <p:nvPr/>
        </p:nvPicPr>
        <p:blipFill>
          <a:blip r:embed="rId4">
            <a:extLst>
              <a:ext uri="{28A0092B-C50C-407E-A947-70E740481C1C}">
                <a14:useLocalDpi xmlns:a14="http://schemas.microsoft.com/office/drawing/2010/main" val="0"/>
              </a:ext>
            </a:extLst>
          </a:blip>
          <a:stretch>
            <a:fillRect/>
          </a:stretch>
        </p:blipFill>
        <p:spPr>
          <a:xfrm>
            <a:off x="379251" y="4244673"/>
            <a:ext cx="3030244" cy="2424195"/>
          </a:xfrm>
          <a:prstGeom prst="rect">
            <a:avLst/>
          </a:prstGeom>
        </p:spPr>
      </p:pic>
      <p:sp>
        <p:nvSpPr>
          <p:cNvPr id="8" name="TextBox 7">
            <a:extLst>
              <a:ext uri="{FF2B5EF4-FFF2-40B4-BE49-F238E27FC236}">
                <a16:creationId xmlns:a16="http://schemas.microsoft.com/office/drawing/2014/main" id="{B7EB3E2E-E232-4834-8C8C-D2FDC5FCBB88}"/>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Slide Number Placeholder 7">
            <a:extLst>
              <a:ext uri="{FF2B5EF4-FFF2-40B4-BE49-F238E27FC236}">
                <a16:creationId xmlns:a16="http://schemas.microsoft.com/office/drawing/2014/main" id="{3A38FB93-CCB6-498A-BA99-B505AAACF78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33</a:t>
            </a:fld>
            <a:endParaRPr lang="en-US" dirty="0"/>
          </a:p>
        </p:txBody>
      </p:sp>
    </p:spTree>
    <p:extLst>
      <p:ext uri="{BB962C8B-B14F-4D97-AF65-F5344CB8AC3E}">
        <p14:creationId xmlns:p14="http://schemas.microsoft.com/office/powerpoint/2010/main" val="1920867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3785652"/>
          </a:xfrm>
          <a:prstGeom prst="rect">
            <a:avLst/>
          </a:prstGeom>
          <a:noFill/>
        </p:spPr>
        <p:txBody>
          <a:bodyPr wrap="square" rtlCol="0">
            <a:spAutoFit/>
          </a:bodyPr>
          <a:lstStyle/>
          <a:p>
            <a:r>
              <a:rPr lang="en-US" sz="2400" b="1" dirty="0"/>
              <a:t>Example 6.</a:t>
            </a:r>
            <a:endParaRPr lang="en-US" sz="2400" dirty="0"/>
          </a:p>
          <a:p>
            <a:r>
              <a:rPr lang="en-US" sz="2400" dirty="0"/>
              <a:t>A transformer has 500 turns of the primary winding and 10 turns of the secondary winding.</a:t>
            </a:r>
          </a:p>
          <a:p>
            <a:pPr marL="457200" lvl="0" indent="-457200">
              <a:buFont typeface="+mj-lt"/>
              <a:buAutoNum type="alphaUcPeriod"/>
            </a:pPr>
            <a:r>
              <a:rPr lang="en-US" sz="2400" dirty="0"/>
              <a:t>Determine the secondary voltage if the secondary circuit is open and the primary voltage is 120V.</a:t>
            </a:r>
          </a:p>
          <a:p>
            <a:pPr marL="457200" lvl="0" indent="-457200">
              <a:buFont typeface="+mj-lt"/>
              <a:buAutoNum type="alphaUcPeriod"/>
            </a:pPr>
            <a:r>
              <a:rPr lang="en-US" sz="2400" dirty="0"/>
              <a:t>Determine the current in the primary and secondary winding, given that the secondary winding is connected to a resistance load 15 Ω?</a:t>
            </a:r>
          </a:p>
          <a:p>
            <a:pPr marL="457200" lvl="0" indent="-457200">
              <a:buFont typeface="+mj-lt"/>
              <a:buAutoNum type="alphaUcPeriod"/>
            </a:pPr>
            <a:r>
              <a:rPr lang="en-US" sz="2400" dirty="0"/>
              <a:t>Determine the power of the primary and the power of the secondary.</a:t>
            </a:r>
          </a:p>
          <a:p>
            <a:pPr marL="457200" lvl="0" indent="-457200">
              <a:buFont typeface="+mj-lt"/>
              <a:buAutoNum type="alphaUcPeriod"/>
            </a:pPr>
            <a:r>
              <a:rPr lang="en-US" sz="2400" dirty="0"/>
              <a:t>Is this a step-up or step-down transformer?</a:t>
            </a:r>
          </a:p>
          <a:p>
            <a:r>
              <a:rPr lang="en-US" sz="2400" dirty="0"/>
              <a:t> </a:t>
            </a:r>
          </a:p>
          <a:p>
            <a:r>
              <a:rPr lang="en-US" sz="2400" dirty="0"/>
              <a:t>Solution.</a:t>
            </a:r>
          </a:p>
        </p:txBody>
      </p:sp>
      <p:sp>
        <p:nvSpPr>
          <p:cNvPr id="8" name="TextBox 7">
            <a:extLst>
              <a:ext uri="{FF2B5EF4-FFF2-40B4-BE49-F238E27FC236}">
                <a16:creationId xmlns:a16="http://schemas.microsoft.com/office/drawing/2014/main" id="{B7EB3E2E-E232-4834-8C8C-D2FDC5FCBB88}"/>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1" name="Slide Number Placeholder 7">
            <a:extLst>
              <a:ext uri="{FF2B5EF4-FFF2-40B4-BE49-F238E27FC236}">
                <a16:creationId xmlns:a16="http://schemas.microsoft.com/office/drawing/2014/main" id="{70C37931-3111-4A57-9519-F646739A91F8}"/>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34</a:t>
            </a:fld>
            <a:endParaRPr lang="en-US" dirty="0"/>
          </a:p>
        </p:txBody>
      </p:sp>
    </p:spTree>
    <p:extLst>
      <p:ext uri="{BB962C8B-B14F-4D97-AF65-F5344CB8AC3E}">
        <p14:creationId xmlns:p14="http://schemas.microsoft.com/office/powerpoint/2010/main" val="34281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11781-3422-440B-A897-BA45F28881C0}"/>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7" name="Picture 6" descr="A close up of text on a white background&#10;&#10;Description automatically generated">
            <a:extLst>
              <a:ext uri="{FF2B5EF4-FFF2-40B4-BE49-F238E27FC236}">
                <a16:creationId xmlns:a16="http://schemas.microsoft.com/office/drawing/2014/main" id="{87D0E0E0-8A8C-4F42-B084-CD8FB5901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31520"/>
            <a:ext cx="9067800" cy="5981700"/>
          </a:xfrm>
          <a:prstGeom prst="rect">
            <a:avLst/>
          </a:prstGeom>
        </p:spPr>
      </p:pic>
      <p:pic>
        <p:nvPicPr>
          <p:cNvPr id="10" name="Picture 9">
            <a:extLst>
              <a:ext uri="{FF2B5EF4-FFF2-40B4-BE49-F238E27FC236}">
                <a16:creationId xmlns:a16="http://schemas.microsoft.com/office/drawing/2014/main" id="{40FA28D1-D551-45A1-9606-6898D9395F1F}"/>
              </a:ext>
            </a:extLst>
          </p:cNvPr>
          <p:cNvPicPr/>
          <p:nvPr/>
        </p:nvPicPr>
        <p:blipFill>
          <a:blip r:embed="rId3">
            <a:extLst>
              <a:ext uri="{28A0092B-C50C-407E-A947-70E740481C1C}">
                <a14:useLocalDpi xmlns:a14="http://schemas.microsoft.com/office/drawing/2010/main" val="0"/>
              </a:ext>
            </a:extLst>
          </a:blip>
          <a:stretch>
            <a:fillRect/>
          </a:stretch>
        </p:blipFill>
        <p:spPr>
          <a:xfrm>
            <a:off x="8704556" y="3093720"/>
            <a:ext cx="3030244" cy="2424195"/>
          </a:xfrm>
          <a:prstGeom prst="rect">
            <a:avLst/>
          </a:prstGeom>
        </p:spPr>
      </p:pic>
      <p:sp>
        <p:nvSpPr>
          <p:cNvPr id="15" name="Slide Number Placeholder 7">
            <a:extLst>
              <a:ext uri="{FF2B5EF4-FFF2-40B4-BE49-F238E27FC236}">
                <a16:creationId xmlns:a16="http://schemas.microsoft.com/office/drawing/2014/main" id="{003FA9C3-B35B-4FC7-BC0F-E24A3B66A9F6}"/>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35</a:t>
            </a:fld>
            <a:endParaRPr lang="en-US" dirty="0"/>
          </a:p>
        </p:txBody>
      </p:sp>
    </p:spTree>
    <p:extLst>
      <p:ext uri="{BB962C8B-B14F-4D97-AF65-F5344CB8AC3E}">
        <p14:creationId xmlns:p14="http://schemas.microsoft.com/office/powerpoint/2010/main" val="284456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11781-3422-440B-A897-BA45F28881C0}"/>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5" name="Picture 4">
            <a:hlinkClick r:id="rId2" action="ppaction://hlinkfile"/>
            <a:extLst>
              <a:ext uri="{FF2B5EF4-FFF2-40B4-BE49-F238E27FC236}">
                <a16:creationId xmlns:a16="http://schemas.microsoft.com/office/drawing/2014/main" id="{63E9CB07-621D-4CFE-AA98-1F99A334F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647700"/>
            <a:ext cx="8153400" cy="6115050"/>
          </a:xfrm>
          <a:prstGeom prst="rect">
            <a:avLst/>
          </a:prstGeom>
        </p:spPr>
      </p:pic>
      <p:sp>
        <p:nvSpPr>
          <p:cNvPr id="9" name="Slide Number Placeholder 7">
            <a:extLst>
              <a:ext uri="{FF2B5EF4-FFF2-40B4-BE49-F238E27FC236}">
                <a16:creationId xmlns:a16="http://schemas.microsoft.com/office/drawing/2014/main" id="{A1B690DE-DBDF-4425-B933-E810EF4DB6FB}"/>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36</a:t>
            </a:fld>
            <a:endParaRPr lang="en-US" dirty="0"/>
          </a:p>
        </p:txBody>
      </p:sp>
    </p:spTree>
    <p:extLst>
      <p:ext uri="{BB962C8B-B14F-4D97-AF65-F5344CB8AC3E}">
        <p14:creationId xmlns:p14="http://schemas.microsoft.com/office/powerpoint/2010/main" val="150772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extLst>
              <p:ext uri="{D42A27DB-BD31-4B8C-83A1-F6EECF244321}">
                <p14:modId xmlns:p14="http://schemas.microsoft.com/office/powerpoint/2010/main" val="3801895828"/>
              </p:ext>
            </p:extLst>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R</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Ohm</a:t>
                      </a:r>
                    </a:p>
                  </a:txBody>
                  <a:tcPr anchor="ctr"/>
                </a:tc>
                <a:tc>
                  <a:txBody>
                    <a:bodyPr/>
                    <a:lstStyle/>
                    <a:p>
                      <a:pPr marL="0" algn="ctr" defTabSz="914400" rtl="0" eaLnBrk="1" latinLnBrk="0" hangingPunct="1"/>
                      <a:r>
                        <a:rPr lang="el-GR" sz="1800" kern="1200" dirty="0">
                          <a:solidFill>
                            <a:srgbClr val="FF0000"/>
                          </a:solidFill>
                          <a:latin typeface="Times New Roman" panose="02020603050405020304" pitchFamily="18" charset="0"/>
                          <a:ea typeface="+mn-ea"/>
                          <a:cs typeface="Times New Roman" panose="02020603050405020304" pitchFamily="18" charset="0"/>
                        </a:rPr>
                        <a:t>Ω</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07432AFB-653B-4870-A4DC-7984102204D7}"/>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a:t>
            </a:fld>
            <a:endParaRPr lang="en-US" dirty="0"/>
          </a:p>
        </p:txBody>
      </p:sp>
    </p:spTree>
    <p:extLst>
      <p:ext uri="{BB962C8B-B14F-4D97-AF65-F5344CB8AC3E}">
        <p14:creationId xmlns:p14="http://schemas.microsoft.com/office/powerpoint/2010/main" val="172662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graphicFrame>
        <p:nvGraphicFramePr>
          <p:cNvPr id="7" name="Table 6">
            <a:extLst>
              <a:ext uri="{FF2B5EF4-FFF2-40B4-BE49-F238E27FC236}">
                <a16:creationId xmlns:a16="http://schemas.microsoft.com/office/drawing/2014/main" id="{4C152563-61FE-4233-81A0-53918CDE7538}"/>
              </a:ext>
            </a:extLst>
          </p:cNvPr>
          <p:cNvGraphicFramePr>
            <a:graphicFrameLocks noGrp="1"/>
          </p:cNvGraphicFramePr>
          <p:nvPr/>
        </p:nvGraphicFramePr>
        <p:xfrm>
          <a:off x="601210" y="1231789"/>
          <a:ext cx="10989580" cy="1854200"/>
        </p:xfrm>
        <a:graphic>
          <a:graphicData uri="http://schemas.openxmlformats.org/drawingml/2006/table">
            <a:tbl>
              <a:tblPr firstRow="1" bandRow="1">
                <a:tableStyleId>{5940675A-B579-460E-94D1-54222C63F5DA}</a:tableStyleId>
              </a:tblPr>
              <a:tblGrid>
                <a:gridCol w="2747395">
                  <a:extLst>
                    <a:ext uri="{9D8B030D-6E8A-4147-A177-3AD203B41FA5}">
                      <a16:colId xmlns:a16="http://schemas.microsoft.com/office/drawing/2014/main" val="3958318347"/>
                    </a:ext>
                  </a:extLst>
                </a:gridCol>
                <a:gridCol w="2747395">
                  <a:extLst>
                    <a:ext uri="{9D8B030D-6E8A-4147-A177-3AD203B41FA5}">
                      <a16:colId xmlns:a16="http://schemas.microsoft.com/office/drawing/2014/main" val="1833616843"/>
                    </a:ext>
                  </a:extLst>
                </a:gridCol>
                <a:gridCol w="2747395">
                  <a:extLst>
                    <a:ext uri="{9D8B030D-6E8A-4147-A177-3AD203B41FA5}">
                      <a16:colId xmlns:a16="http://schemas.microsoft.com/office/drawing/2014/main" val="3939194344"/>
                    </a:ext>
                  </a:extLst>
                </a:gridCol>
                <a:gridCol w="2747395">
                  <a:extLst>
                    <a:ext uri="{9D8B030D-6E8A-4147-A177-3AD203B41FA5}">
                      <a16:colId xmlns:a16="http://schemas.microsoft.com/office/drawing/2014/main" val="698566439"/>
                    </a:ext>
                  </a:extLst>
                </a:gridCol>
              </a:tblGrid>
              <a:tr h="370840">
                <a:tc>
                  <a:txBody>
                    <a:bodyPr/>
                    <a:lstStyle/>
                    <a:p>
                      <a:r>
                        <a:rPr lang="en-US" b="1" dirty="0"/>
                        <a:t>Quantity</a:t>
                      </a:r>
                    </a:p>
                  </a:txBody>
                  <a:tcPr anchor="ctr">
                    <a:solidFill>
                      <a:schemeClr val="bg1">
                        <a:lumMod val="75000"/>
                      </a:schemeClr>
                    </a:solidFill>
                  </a:tcPr>
                </a:tc>
                <a:tc>
                  <a:txBody>
                    <a:bodyPr/>
                    <a:lstStyle/>
                    <a:p>
                      <a:pPr algn="ctr"/>
                      <a:r>
                        <a:rPr lang="en-US" b="1" dirty="0"/>
                        <a:t>Symbol</a:t>
                      </a:r>
                    </a:p>
                  </a:txBody>
                  <a:tcPr anchor="ctr">
                    <a:solidFill>
                      <a:schemeClr val="bg1">
                        <a:lumMod val="75000"/>
                      </a:schemeClr>
                    </a:solidFill>
                  </a:tcPr>
                </a:tc>
                <a:tc>
                  <a:txBody>
                    <a:bodyPr/>
                    <a:lstStyle/>
                    <a:p>
                      <a:pPr algn="ctr"/>
                      <a:r>
                        <a:rPr lang="en-US" b="1" dirty="0"/>
                        <a:t>Unit of Measure</a:t>
                      </a:r>
                    </a:p>
                  </a:txBody>
                  <a:tcPr anchor="ctr">
                    <a:solidFill>
                      <a:schemeClr val="bg1">
                        <a:lumMod val="75000"/>
                      </a:schemeClr>
                    </a:solidFill>
                  </a:tcPr>
                </a:tc>
                <a:tc>
                  <a:txBody>
                    <a:bodyPr/>
                    <a:lstStyle/>
                    <a:p>
                      <a:pPr algn="ctr"/>
                      <a:r>
                        <a:rPr lang="en-US" b="1" dirty="0"/>
                        <a:t>Unit Abbreviation</a:t>
                      </a:r>
                    </a:p>
                  </a:txBody>
                  <a:tcPr anchor="ctr">
                    <a:solidFill>
                      <a:schemeClr val="bg1">
                        <a:lumMod val="75000"/>
                      </a:schemeClr>
                    </a:solidFill>
                  </a:tcPr>
                </a:tc>
                <a:extLst>
                  <a:ext uri="{0D108BD9-81ED-4DB2-BD59-A6C34878D82A}">
                    <a16:rowId xmlns:a16="http://schemas.microsoft.com/office/drawing/2014/main" val="312003971"/>
                  </a:ext>
                </a:extLst>
              </a:tr>
              <a:tr h="370840">
                <a:tc>
                  <a:txBody>
                    <a:bodyPr/>
                    <a:lstStyle/>
                    <a:p>
                      <a:r>
                        <a:rPr lang="en-US" dirty="0"/>
                        <a:t>Current</a:t>
                      </a:r>
                    </a:p>
                  </a:txBody>
                  <a:tcPr/>
                </a:tc>
                <a:tc>
                  <a:txBody>
                    <a:bodyPr/>
                    <a:lstStyle/>
                    <a:p>
                      <a:pPr algn="ctr"/>
                      <a:r>
                        <a:rPr lang="en-US" dirty="0">
                          <a:solidFill>
                            <a:srgbClr val="FF0000"/>
                          </a:solidFill>
                          <a:latin typeface="Times New Roman" panose="02020603050405020304" pitchFamily="18" charset="0"/>
                          <a:cs typeface="Times New Roman" panose="02020603050405020304" pitchFamily="18" charset="0"/>
                        </a:rPr>
                        <a:t>I</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Amp</a:t>
                      </a: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A</a:t>
                      </a:r>
                    </a:p>
                  </a:txBody>
                  <a:tcPr anchor="ctr"/>
                </a:tc>
                <a:extLst>
                  <a:ext uri="{0D108BD9-81ED-4DB2-BD59-A6C34878D82A}">
                    <a16:rowId xmlns:a16="http://schemas.microsoft.com/office/drawing/2014/main" val="4045505526"/>
                  </a:ext>
                </a:extLst>
              </a:tr>
              <a:tr h="370840">
                <a:tc>
                  <a:txBody>
                    <a:bodyPr/>
                    <a:lstStyle/>
                    <a:p>
                      <a:r>
                        <a:rPr lang="en-US" dirty="0"/>
                        <a:t>Voltage</a:t>
                      </a:r>
                    </a:p>
                  </a:txBody>
                  <a:tcP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V or E</a:t>
                      </a: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Volt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V</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430666258"/>
                  </a:ext>
                </a:extLst>
              </a:tr>
              <a:tr h="370840">
                <a:tc>
                  <a:txBody>
                    <a:bodyPr/>
                    <a:lstStyle/>
                    <a:p>
                      <a:r>
                        <a:rPr lang="en-US" dirty="0"/>
                        <a:t>Resistance</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R</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Ohm</a:t>
                      </a:r>
                    </a:p>
                  </a:txBody>
                  <a:tcPr anchor="ctr"/>
                </a:tc>
                <a:tc>
                  <a:txBody>
                    <a:bodyPr/>
                    <a:lstStyle/>
                    <a:p>
                      <a:pPr marL="0" algn="ctr" defTabSz="914400" rtl="0" eaLnBrk="1" latinLnBrk="0" hangingPunct="1"/>
                      <a:r>
                        <a:rPr lang="el-GR" sz="1800" kern="1200" dirty="0">
                          <a:solidFill>
                            <a:srgbClr val="FF0000"/>
                          </a:solidFill>
                          <a:latin typeface="Times New Roman" panose="02020603050405020304" pitchFamily="18" charset="0"/>
                          <a:ea typeface="+mn-ea"/>
                          <a:cs typeface="Times New Roman" panose="02020603050405020304" pitchFamily="18" charset="0"/>
                        </a:rPr>
                        <a:t>Ω</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586649503"/>
                  </a:ext>
                </a:extLst>
              </a:tr>
              <a:tr h="370840">
                <a:tc>
                  <a:txBody>
                    <a:bodyPr/>
                    <a:lstStyle/>
                    <a:p>
                      <a:r>
                        <a:rPr lang="en-US" dirty="0"/>
                        <a:t>Power</a:t>
                      </a:r>
                    </a:p>
                  </a:txBody>
                  <a:tcP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P</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a:solidFill>
                            <a:srgbClr val="FF0000"/>
                          </a:solidFill>
                          <a:latin typeface="Times New Roman" panose="02020603050405020304" pitchFamily="18" charset="0"/>
                          <a:ea typeface="+mn-ea"/>
                          <a:cs typeface="Times New Roman" panose="02020603050405020304" pitchFamily="18" charset="0"/>
                        </a:rPr>
                        <a:t>Watt</a:t>
                      </a:r>
                      <a:endParaRPr lang="en-US" sz="1800" kern="1200" dirty="0">
                        <a:solidFill>
                          <a:srgbClr val="FF000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sz="1800" kern="1200" dirty="0">
                          <a:solidFill>
                            <a:srgbClr val="FF0000"/>
                          </a:solidFill>
                          <a:latin typeface="Times New Roman" panose="02020603050405020304" pitchFamily="18" charset="0"/>
                          <a:ea typeface="+mn-ea"/>
                          <a:cs typeface="Times New Roman" panose="02020603050405020304" pitchFamily="18" charset="0"/>
                        </a:rPr>
                        <a:t>W or kW</a:t>
                      </a:r>
                    </a:p>
                  </a:txBody>
                  <a:tcPr anchor="ctr"/>
                </a:tc>
                <a:extLst>
                  <a:ext uri="{0D108BD9-81ED-4DB2-BD59-A6C34878D82A}">
                    <a16:rowId xmlns:a16="http://schemas.microsoft.com/office/drawing/2014/main" val="1054951644"/>
                  </a:ext>
                </a:extLst>
              </a:tr>
            </a:tbl>
          </a:graphicData>
        </a:graphic>
      </p:graphicFrame>
      <p:pic>
        <p:nvPicPr>
          <p:cNvPr id="11" name="Picture 10" descr="A close up of a clock&#10;&#10;Description automatically generated">
            <a:extLst>
              <a:ext uri="{FF2B5EF4-FFF2-40B4-BE49-F238E27FC236}">
                <a16:creationId xmlns:a16="http://schemas.microsoft.com/office/drawing/2014/main" id="{3B73C2CE-EE23-4229-88E1-8544DE0E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2" y="3028664"/>
            <a:ext cx="3840480" cy="3840480"/>
          </a:xfrm>
          <a:prstGeom prst="rect">
            <a:avLst/>
          </a:prstGeom>
        </p:spPr>
      </p:pic>
      <p:grpSp>
        <p:nvGrpSpPr>
          <p:cNvPr id="2" name="Group 1">
            <a:extLst>
              <a:ext uri="{FF2B5EF4-FFF2-40B4-BE49-F238E27FC236}">
                <a16:creationId xmlns:a16="http://schemas.microsoft.com/office/drawing/2014/main" id="{F8D6B591-3E5D-4FD3-84E5-A68C1EBF9E60}"/>
              </a:ext>
            </a:extLst>
          </p:cNvPr>
          <p:cNvGrpSpPr/>
          <p:nvPr/>
        </p:nvGrpSpPr>
        <p:grpSpPr>
          <a:xfrm>
            <a:off x="513102" y="3127411"/>
            <a:ext cx="1411410" cy="3642987"/>
            <a:chOff x="513102" y="3100877"/>
            <a:chExt cx="1411410" cy="3642987"/>
          </a:xfrm>
        </p:grpSpPr>
        <p:pic>
          <p:nvPicPr>
            <p:cNvPr id="15" name="Picture 14" descr="A close up of a sign&#10;&#10;Description automatically generated">
              <a:extLst>
                <a:ext uri="{FF2B5EF4-FFF2-40B4-BE49-F238E27FC236}">
                  <a16:creationId xmlns:a16="http://schemas.microsoft.com/office/drawing/2014/main" id="{34815AC3-A640-42C8-81DD-B79B82BE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4" y="3380510"/>
              <a:ext cx="1334488" cy="146304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CE25C4C9-0F14-4A1F-99DA-BCE99852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04" y="5280824"/>
              <a:ext cx="1296786" cy="1463040"/>
            </a:xfrm>
            <a:prstGeom prst="rect">
              <a:avLst/>
            </a:prstGeom>
          </p:spPr>
        </p:pic>
        <p:sp>
          <p:nvSpPr>
            <p:cNvPr id="18" name="TextBox 17">
              <a:extLst>
                <a:ext uri="{FF2B5EF4-FFF2-40B4-BE49-F238E27FC236}">
                  <a16:creationId xmlns:a16="http://schemas.microsoft.com/office/drawing/2014/main" id="{7E40AF75-039E-4390-8AB6-D15A48D5E6B4}"/>
                </a:ext>
              </a:extLst>
            </p:cNvPr>
            <p:cNvSpPr txBox="1"/>
            <p:nvPr/>
          </p:nvSpPr>
          <p:spPr>
            <a:xfrm>
              <a:off x="513102" y="3100877"/>
              <a:ext cx="1334488" cy="369332"/>
            </a:xfrm>
            <a:prstGeom prst="rect">
              <a:avLst/>
            </a:prstGeom>
            <a:noFill/>
          </p:spPr>
          <p:txBody>
            <a:bodyPr wrap="square" rtlCol="0">
              <a:spAutoFit/>
            </a:bodyPr>
            <a:lstStyle/>
            <a:p>
              <a:r>
                <a:rPr lang="en-US" b="1" dirty="0"/>
                <a:t>Ohm’s Law</a:t>
              </a:r>
            </a:p>
          </p:txBody>
        </p:sp>
        <p:sp>
          <p:nvSpPr>
            <p:cNvPr id="19" name="TextBox 18">
              <a:extLst>
                <a:ext uri="{FF2B5EF4-FFF2-40B4-BE49-F238E27FC236}">
                  <a16:creationId xmlns:a16="http://schemas.microsoft.com/office/drawing/2014/main" id="{54D0F8DC-F37B-4F88-A99E-0F7987A9748A}"/>
                </a:ext>
              </a:extLst>
            </p:cNvPr>
            <p:cNvSpPr txBox="1"/>
            <p:nvPr/>
          </p:nvSpPr>
          <p:spPr>
            <a:xfrm>
              <a:off x="513102" y="4987692"/>
              <a:ext cx="1296786" cy="369332"/>
            </a:xfrm>
            <a:prstGeom prst="rect">
              <a:avLst/>
            </a:prstGeom>
            <a:noFill/>
          </p:spPr>
          <p:txBody>
            <a:bodyPr wrap="square" rtlCol="0">
              <a:spAutoFit/>
            </a:bodyPr>
            <a:lstStyle/>
            <a:p>
              <a:r>
                <a:rPr lang="en-US" b="1" dirty="0"/>
                <a:t>Watt’s Law</a:t>
              </a:r>
            </a:p>
          </p:txBody>
        </p:sp>
      </p:grpSp>
      <p:sp>
        <p:nvSpPr>
          <p:cNvPr id="20" name="TextBox 19">
            <a:extLst>
              <a:ext uri="{FF2B5EF4-FFF2-40B4-BE49-F238E27FC236}">
                <a16:creationId xmlns:a16="http://schemas.microsoft.com/office/drawing/2014/main" id="{E15C27A9-978E-4A10-A9C6-D539C8D5E974}"/>
              </a:ext>
            </a:extLst>
          </p:cNvPr>
          <p:cNvSpPr txBox="1"/>
          <p:nvPr/>
        </p:nvSpPr>
        <p:spPr>
          <a:xfrm>
            <a:off x="7407479" y="3102245"/>
            <a:ext cx="4194497" cy="3693319"/>
          </a:xfrm>
          <a:prstGeom prst="rect">
            <a:avLst/>
          </a:prstGeom>
          <a:noFill/>
        </p:spPr>
        <p:txBody>
          <a:bodyPr wrap="square" rtlCol="0">
            <a:spAutoFit/>
          </a:bodyPr>
          <a:lstStyle/>
          <a:p>
            <a:pPr fontAlgn="ctr"/>
            <a:r>
              <a:rPr lang="en-US" u="heavy" dirty="0"/>
              <a:t>Definition of an Ohm</a:t>
            </a:r>
            <a:endParaRPr lang="en-US" dirty="0"/>
          </a:p>
          <a:p>
            <a:pPr fontAlgn="ctr"/>
            <a:r>
              <a:rPr lang="en-US" dirty="0"/>
              <a:t>An ohm is a unit of electrical resistance seen between two points across a resistor, conductor, device or circuit. One ohm means that a potential difference (voltage) of 1V between these two points produces a current of 1A. </a:t>
            </a:r>
          </a:p>
          <a:p>
            <a:pPr fontAlgn="ctr"/>
            <a:r>
              <a:rPr lang="en-US" dirty="0"/>
              <a:t> </a:t>
            </a:r>
          </a:p>
          <a:p>
            <a:pPr fontAlgn="ctr"/>
            <a:r>
              <a:rPr lang="en-US" u="heavy" dirty="0"/>
              <a:t>Electric Power</a:t>
            </a:r>
            <a:endParaRPr lang="en-US" dirty="0"/>
          </a:p>
          <a:p>
            <a:r>
              <a:rPr lang="en-US" dirty="0"/>
              <a:t>Electric power is the rate, per unit time, at which electrical energy is transferred by an electric circuit. The SI unit of power is the watt, one joule per second.</a:t>
            </a:r>
            <a:endParaRPr lang="en-US" b="1" dirty="0"/>
          </a:p>
        </p:txBody>
      </p:sp>
      <p:sp>
        <p:nvSpPr>
          <p:cNvPr id="12" name="TextBox 11">
            <a:extLst>
              <a:ext uri="{FF2B5EF4-FFF2-40B4-BE49-F238E27FC236}">
                <a16:creationId xmlns:a16="http://schemas.microsoft.com/office/drawing/2014/main" id="{56CC9063-9117-49D2-9986-B17D14AF9270}"/>
              </a:ext>
            </a:extLst>
          </p:cNvPr>
          <p:cNvSpPr txBox="1"/>
          <p:nvPr/>
        </p:nvSpPr>
        <p:spPr>
          <a:xfrm>
            <a:off x="513102" y="731520"/>
            <a:ext cx="2782946" cy="461665"/>
          </a:xfrm>
          <a:prstGeom prst="rect">
            <a:avLst/>
          </a:prstGeom>
          <a:noFill/>
        </p:spPr>
        <p:txBody>
          <a:bodyPr wrap="square" rtlCol="0">
            <a:spAutoFit/>
          </a:bodyPr>
          <a:lstStyle/>
          <a:p>
            <a:r>
              <a:rPr lang="en-US" sz="2400" b="1" dirty="0"/>
              <a:t>Electrical Quantities</a:t>
            </a:r>
          </a:p>
        </p:txBody>
      </p:sp>
      <p:sp>
        <p:nvSpPr>
          <p:cNvPr id="14" name="Slide Number Placeholder 7">
            <a:extLst>
              <a:ext uri="{FF2B5EF4-FFF2-40B4-BE49-F238E27FC236}">
                <a16:creationId xmlns:a16="http://schemas.microsoft.com/office/drawing/2014/main" id="{BC0155B8-5875-4727-8976-64226B1297C2}"/>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5</a:t>
            </a:fld>
            <a:endParaRPr lang="en-US" dirty="0"/>
          </a:p>
        </p:txBody>
      </p:sp>
    </p:spTree>
    <p:extLst>
      <p:ext uri="{BB962C8B-B14F-4D97-AF65-F5344CB8AC3E}">
        <p14:creationId xmlns:p14="http://schemas.microsoft.com/office/powerpoint/2010/main" val="124151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Example 1.</a:t>
            </a:r>
          </a:p>
          <a:p>
            <a:pPr fontAlgn="ctr"/>
            <a:r>
              <a:rPr lang="en-US" sz="2400" dirty="0"/>
              <a:t>If a single Red LED is connected to a 9V battery and has a voltage drop of 2V and is rated for a 20mA current, how much resistance must be added to the circuit to operate the LED at its specifications?</a:t>
            </a:r>
          </a:p>
        </p:txBody>
      </p:sp>
      <p:pic>
        <p:nvPicPr>
          <p:cNvPr id="13" name="Picture 12" descr="A screenshot of a cell phone&#10;&#10;Description automatically generated">
            <a:extLst>
              <a:ext uri="{FF2B5EF4-FFF2-40B4-BE49-F238E27FC236}">
                <a16:creationId xmlns:a16="http://schemas.microsoft.com/office/drawing/2014/main" id="{A7B131EF-EA8C-49BA-B157-A018B03B2A64}"/>
              </a:ext>
            </a:extLst>
          </p:cNvPr>
          <p:cNvPicPr/>
          <p:nvPr/>
        </p:nvPicPr>
        <p:blipFill>
          <a:blip r:embed="rId2">
            <a:extLst>
              <a:ext uri="{28A0092B-C50C-407E-A947-70E740481C1C}">
                <a14:useLocalDpi xmlns:a14="http://schemas.microsoft.com/office/drawing/2010/main" val="0"/>
              </a:ext>
            </a:extLst>
          </a:blip>
          <a:stretch>
            <a:fillRect/>
          </a:stretch>
        </p:blipFill>
        <p:spPr>
          <a:xfrm>
            <a:off x="763957" y="3200400"/>
            <a:ext cx="2490470" cy="2286000"/>
          </a:xfrm>
          <a:prstGeom prst="rect">
            <a:avLst/>
          </a:prstGeom>
        </p:spPr>
      </p:pic>
      <p:sp>
        <p:nvSpPr>
          <p:cNvPr id="2" name="TextBox 1">
            <a:extLst>
              <a:ext uri="{FF2B5EF4-FFF2-40B4-BE49-F238E27FC236}">
                <a16:creationId xmlns:a16="http://schemas.microsoft.com/office/drawing/2014/main" id="{F8D64638-387A-4016-9006-33D9803AA89A}"/>
              </a:ext>
            </a:extLst>
          </p:cNvPr>
          <p:cNvSpPr txBox="1"/>
          <p:nvPr/>
        </p:nvSpPr>
        <p:spPr>
          <a:xfrm>
            <a:off x="242596" y="4158734"/>
            <a:ext cx="643812" cy="369332"/>
          </a:xfrm>
          <a:prstGeom prst="rect">
            <a:avLst/>
          </a:prstGeom>
          <a:noFill/>
        </p:spPr>
        <p:txBody>
          <a:bodyPr wrap="square" rtlCol="0">
            <a:spAutoFit/>
          </a:bodyPr>
          <a:lstStyle/>
          <a:p>
            <a:pPr algn="ctr"/>
            <a:r>
              <a:rPr lang="en-US" b="1" dirty="0"/>
              <a:t>E</a:t>
            </a:r>
            <a:r>
              <a:rPr lang="en-US" b="1" baseline="-25000" dirty="0"/>
              <a:t>s</a:t>
            </a:r>
          </a:p>
        </p:txBody>
      </p:sp>
      <p:sp>
        <p:nvSpPr>
          <p:cNvPr id="16" name="TextBox 15">
            <a:extLst>
              <a:ext uri="{FF2B5EF4-FFF2-40B4-BE49-F238E27FC236}">
                <a16:creationId xmlns:a16="http://schemas.microsoft.com/office/drawing/2014/main" id="{00874D5F-8F0B-4196-B70E-880B12445F8D}"/>
              </a:ext>
            </a:extLst>
          </p:cNvPr>
          <p:cNvSpPr txBox="1"/>
          <p:nvPr/>
        </p:nvSpPr>
        <p:spPr>
          <a:xfrm>
            <a:off x="634482" y="3310235"/>
            <a:ext cx="1129003" cy="338554"/>
          </a:xfrm>
          <a:prstGeom prst="rect">
            <a:avLst/>
          </a:prstGeom>
          <a:noFill/>
        </p:spPr>
        <p:txBody>
          <a:bodyPr wrap="square" rtlCol="0">
            <a:spAutoFit/>
          </a:bodyPr>
          <a:lstStyle/>
          <a:p>
            <a:pPr algn="ctr"/>
            <a:r>
              <a:rPr lang="en-US" sz="1600" b="1" dirty="0"/>
              <a:t>I = 20 mA</a:t>
            </a:r>
            <a:endParaRPr lang="en-US" sz="1600" b="1" baseline="-25000" dirty="0"/>
          </a:p>
        </p:txBody>
      </p:sp>
      <p:sp>
        <p:nvSpPr>
          <p:cNvPr id="22" name="TextBox 21">
            <a:extLst>
              <a:ext uri="{FF2B5EF4-FFF2-40B4-BE49-F238E27FC236}">
                <a16:creationId xmlns:a16="http://schemas.microsoft.com/office/drawing/2014/main" id="{8F48279B-C9AA-40B0-9325-ECEFCD757527}"/>
              </a:ext>
            </a:extLst>
          </p:cNvPr>
          <p:cNvSpPr txBox="1"/>
          <p:nvPr/>
        </p:nvSpPr>
        <p:spPr>
          <a:xfrm>
            <a:off x="2410409" y="3031123"/>
            <a:ext cx="724678" cy="338554"/>
          </a:xfrm>
          <a:prstGeom prst="rect">
            <a:avLst/>
          </a:prstGeom>
          <a:noFill/>
        </p:spPr>
        <p:txBody>
          <a:bodyPr wrap="square" rtlCol="0">
            <a:spAutoFit/>
          </a:bodyPr>
          <a:lstStyle/>
          <a:p>
            <a:pPr algn="ctr"/>
            <a:r>
              <a:rPr lang="en-US" sz="1600" b="1" dirty="0"/>
              <a:t>R</a:t>
            </a:r>
            <a:endParaRPr lang="en-US" sz="1600" b="1" baseline="-25000" dirty="0"/>
          </a:p>
        </p:txBody>
      </p:sp>
      <p:sp>
        <p:nvSpPr>
          <p:cNvPr id="25" name="TextBox 24">
            <a:extLst>
              <a:ext uri="{FF2B5EF4-FFF2-40B4-BE49-F238E27FC236}">
                <a16:creationId xmlns:a16="http://schemas.microsoft.com/office/drawing/2014/main" id="{FC71E262-78E9-4257-8C87-90558DA88698}"/>
              </a:ext>
            </a:extLst>
          </p:cNvPr>
          <p:cNvSpPr txBox="1"/>
          <p:nvPr/>
        </p:nvSpPr>
        <p:spPr>
          <a:xfrm>
            <a:off x="1984311" y="427138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6" name="TextBox 25">
            <a:extLst>
              <a:ext uri="{FF2B5EF4-FFF2-40B4-BE49-F238E27FC236}">
                <a16:creationId xmlns:a16="http://schemas.microsoft.com/office/drawing/2014/main" id="{AD3AE03A-8A59-47EB-845D-95163571CE52}"/>
              </a:ext>
            </a:extLst>
          </p:cNvPr>
          <p:cNvSpPr txBox="1"/>
          <p:nvPr/>
        </p:nvSpPr>
        <p:spPr>
          <a:xfrm>
            <a:off x="1984311" y="4693554"/>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7" name="TextBox 26">
            <a:extLst>
              <a:ext uri="{FF2B5EF4-FFF2-40B4-BE49-F238E27FC236}">
                <a16:creationId xmlns:a16="http://schemas.microsoft.com/office/drawing/2014/main" id="{BEFEB7C8-5FC5-4519-89C6-91ACB5F11D86}"/>
              </a:ext>
            </a:extLst>
          </p:cNvPr>
          <p:cNvSpPr txBox="1"/>
          <p:nvPr/>
        </p:nvSpPr>
        <p:spPr>
          <a:xfrm>
            <a:off x="3015743" y="4524277"/>
            <a:ext cx="1145709" cy="338554"/>
          </a:xfrm>
          <a:prstGeom prst="rect">
            <a:avLst/>
          </a:prstGeom>
          <a:noFill/>
        </p:spPr>
        <p:txBody>
          <a:bodyPr wrap="square" rtlCol="0">
            <a:spAutoFit/>
          </a:bodyPr>
          <a:lstStyle/>
          <a:p>
            <a:pPr algn="ctr"/>
            <a:r>
              <a:rPr lang="en-US" sz="1600" b="1" dirty="0"/>
              <a:t>E</a:t>
            </a:r>
            <a:r>
              <a:rPr lang="en-US" sz="1600" b="1" baseline="-25000" dirty="0"/>
              <a:t>LED </a:t>
            </a:r>
            <a:r>
              <a:rPr lang="en-US" sz="1600" b="1" dirty="0"/>
              <a:t>= 2V</a:t>
            </a:r>
            <a:endParaRPr lang="en-US" sz="1600" b="1" baseline="-25000" dirty="0"/>
          </a:p>
        </p:txBody>
      </p:sp>
      <p:grpSp>
        <p:nvGrpSpPr>
          <p:cNvPr id="32" name="Group 31">
            <a:extLst>
              <a:ext uri="{FF2B5EF4-FFF2-40B4-BE49-F238E27FC236}">
                <a16:creationId xmlns:a16="http://schemas.microsoft.com/office/drawing/2014/main" id="{0E748285-4D2B-4A82-A8E2-D1192299AE7C}"/>
              </a:ext>
            </a:extLst>
          </p:cNvPr>
          <p:cNvGrpSpPr/>
          <p:nvPr/>
        </p:nvGrpSpPr>
        <p:grpSpPr>
          <a:xfrm>
            <a:off x="2009192" y="3169060"/>
            <a:ext cx="1006552" cy="1041291"/>
            <a:chOff x="2009192" y="3169060"/>
            <a:chExt cx="1006552" cy="1041291"/>
          </a:xfrm>
        </p:grpSpPr>
        <p:sp>
          <p:nvSpPr>
            <p:cNvPr id="21" name="TextBox 20">
              <a:extLst>
                <a:ext uri="{FF2B5EF4-FFF2-40B4-BE49-F238E27FC236}">
                  <a16:creationId xmlns:a16="http://schemas.microsoft.com/office/drawing/2014/main" id="{B926509C-82A8-44B5-A3F3-D21D54A68D8D}"/>
                </a:ext>
              </a:extLst>
            </p:cNvPr>
            <p:cNvSpPr txBox="1"/>
            <p:nvPr/>
          </p:nvSpPr>
          <p:spPr>
            <a:xfrm>
              <a:off x="2284846" y="3554157"/>
              <a:ext cx="730898" cy="338554"/>
            </a:xfrm>
            <a:prstGeom prst="rect">
              <a:avLst/>
            </a:prstGeom>
            <a:noFill/>
          </p:spPr>
          <p:txBody>
            <a:bodyPr wrap="square" rtlCol="0">
              <a:spAutoFit/>
            </a:bodyPr>
            <a:lstStyle/>
            <a:p>
              <a:pPr algn="ctr"/>
              <a:r>
                <a:rPr lang="en-US" sz="1600" b="1" dirty="0"/>
                <a:t>E</a:t>
              </a:r>
              <a:r>
                <a:rPr lang="en-US" sz="1600" b="1" baseline="-25000" dirty="0"/>
                <a:t>R</a:t>
              </a:r>
            </a:p>
          </p:txBody>
        </p:sp>
        <p:sp>
          <p:nvSpPr>
            <p:cNvPr id="23" name="TextBox 22">
              <a:extLst>
                <a:ext uri="{FF2B5EF4-FFF2-40B4-BE49-F238E27FC236}">
                  <a16:creationId xmlns:a16="http://schemas.microsoft.com/office/drawing/2014/main" id="{77EC5838-707B-4EEB-AB86-C2AE8B64D17E}"/>
                </a:ext>
              </a:extLst>
            </p:cNvPr>
            <p:cNvSpPr txBox="1"/>
            <p:nvPr/>
          </p:nvSpPr>
          <p:spPr>
            <a:xfrm>
              <a:off x="2009192" y="3169060"/>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4" name="TextBox 23">
              <a:extLst>
                <a:ext uri="{FF2B5EF4-FFF2-40B4-BE49-F238E27FC236}">
                  <a16:creationId xmlns:a16="http://schemas.microsoft.com/office/drawing/2014/main" id="{B52ABF29-A39E-4110-9C4A-BBBF1E736DEE}"/>
                </a:ext>
              </a:extLst>
            </p:cNvPr>
            <p:cNvSpPr txBox="1"/>
            <p:nvPr/>
          </p:nvSpPr>
          <p:spPr>
            <a:xfrm>
              <a:off x="2009192" y="3871797"/>
              <a:ext cx="594050" cy="338554"/>
            </a:xfrm>
            <a:prstGeom prst="rect">
              <a:avLst/>
            </a:prstGeom>
            <a:noFill/>
          </p:spPr>
          <p:txBody>
            <a:bodyPr wrap="square" rtlCol="0">
              <a:spAutoFit/>
            </a:bodyPr>
            <a:lstStyle/>
            <a:p>
              <a:pPr algn="ctr"/>
              <a:r>
                <a:rPr lang="en-US" sz="1600" b="1" dirty="0"/>
                <a:t>-</a:t>
              </a:r>
              <a:endParaRPr lang="en-US" sz="1600" b="1" baseline="-25000" dirty="0"/>
            </a:p>
          </p:txBody>
        </p:sp>
        <p:sp>
          <p:nvSpPr>
            <p:cNvPr id="29" name="Arc 28">
              <a:extLst>
                <a:ext uri="{FF2B5EF4-FFF2-40B4-BE49-F238E27FC236}">
                  <a16:creationId xmlns:a16="http://schemas.microsoft.com/office/drawing/2014/main" id="{46C827BD-0EA8-4F13-92E6-970E407C745A}"/>
                </a:ext>
              </a:extLst>
            </p:cNvPr>
            <p:cNvSpPr/>
            <p:nvPr/>
          </p:nvSpPr>
          <p:spPr>
            <a:xfrm rot="1519894">
              <a:off x="2046738" y="3469396"/>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Arc 29">
            <a:extLst>
              <a:ext uri="{FF2B5EF4-FFF2-40B4-BE49-F238E27FC236}">
                <a16:creationId xmlns:a16="http://schemas.microsoft.com/office/drawing/2014/main" id="{7B6C5636-DCE5-487A-8234-98F0F9BC4FAF}"/>
              </a:ext>
            </a:extLst>
          </p:cNvPr>
          <p:cNvSpPr/>
          <p:nvPr/>
        </p:nvSpPr>
        <p:spPr>
          <a:xfrm rot="1519894">
            <a:off x="2697527" y="4489023"/>
            <a:ext cx="410547" cy="575150"/>
          </a:xfrm>
          <a:prstGeom prst="arc">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2E00C7A9-931F-4551-8AAE-467489E2A781}"/>
              </a:ext>
            </a:extLst>
          </p:cNvPr>
          <p:cNvSpPr txBox="1"/>
          <p:nvPr/>
        </p:nvSpPr>
        <p:spPr>
          <a:xfrm>
            <a:off x="4499662" y="2388155"/>
            <a:ext cx="7396507" cy="3893374"/>
          </a:xfrm>
          <a:prstGeom prst="rect">
            <a:avLst/>
          </a:prstGeom>
          <a:noFill/>
        </p:spPr>
        <p:txBody>
          <a:bodyPr wrap="square" rtlCol="0">
            <a:spAutoFit/>
          </a:bodyPr>
          <a:lstStyle/>
          <a:p>
            <a:pPr>
              <a:spcAft>
                <a:spcPts val="600"/>
              </a:spcAft>
            </a:pPr>
            <a:r>
              <a:rPr lang="en-US" sz="3200" b="1" u="sng" dirty="0"/>
              <a:t>From </a:t>
            </a:r>
            <a:r>
              <a:rPr lang="en-US" sz="3200" b="1" u="sng" dirty="0" err="1"/>
              <a:t>Kirchoff’s</a:t>
            </a:r>
            <a:r>
              <a:rPr lang="en-US" sz="3200" b="1" u="sng" dirty="0"/>
              <a:t> Voltage Law </a:t>
            </a:r>
            <a:r>
              <a:rPr lang="en-US" sz="3200" b="1" dirty="0"/>
              <a:t>[</a:t>
            </a:r>
            <a:r>
              <a:rPr lang="el-GR" sz="3200" b="1" dirty="0">
                <a:cs typeface="Times New Roman" panose="02020603050405020304" pitchFamily="18" charset="0"/>
              </a:rPr>
              <a:t>Σ</a:t>
            </a:r>
            <a:r>
              <a:rPr lang="en-US" sz="3200" b="1" dirty="0" err="1">
                <a:cs typeface="Times New Roman" panose="02020603050405020304" pitchFamily="18" charset="0"/>
              </a:rPr>
              <a:t>V</a:t>
            </a:r>
            <a:r>
              <a:rPr lang="en-US" sz="3200" b="1" baseline="-25000" dirty="0" err="1">
                <a:cs typeface="Times New Roman" panose="02020603050405020304" pitchFamily="18" charset="0"/>
              </a:rPr>
              <a:t>Loop</a:t>
            </a:r>
            <a:r>
              <a:rPr lang="en-US" sz="3200" b="1" dirty="0">
                <a:cs typeface="Times New Roman" panose="02020603050405020304" pitchFamily="18" charset="0"/>
              </a:rPr>
              <a:t> = 0]</a:t>
            </a:r>
          </a:p>
          <a:p>
            <a:pPr>
              <a:spcAft>
                <a:spcPts val="600"/>
              </a:spcAft>
            </a:pPr>
            <a:r>
              <a:rPr lang="en-US" sz="3200" b="1" dirty="0"/>
              <a:t>E</a:t>
            </a:r>
            <a:r>
              <a:rPr lang="en-US" sz="3200" b="1" baseline="-25000" dirty="0"/>
              <a:t>S</a:t>
            </a:r>
            <a:r>
              <a:rPr lang="en-US" sz="3200" b="1" dirty="0"/>
              <a:t> - E</a:t>
            </a:r>
            <a:r>
              <a:rPr lang="en-US" sz="3200" b="1" baseline="-25000" dirty="0"/>
              <a:t>R</a:t>
            </a:r>
            <a:r>
              <a:rPr lang="en-US" sz="3200" b="1" dirty="0"/>
              <a:t> – E</a:t>
            </a:r>
            <a:r>
              <a:rPr lang="en-US" sz="3200" b="1" baseline="-25000" dirty="0"/>
              <a:t>LED</a:t>
            </a:r>
            <a:r>
              <a:rPr lang="en-US" sz="3200" b="1" dirty="0"/>
              <a:t> = 0</a:t>
            </a:r>
          </a:p>
          <a:p>
            <a:pPr>
              <a:spcAft>
                <a:spcPts val="600"/>
              </a:spcAft>
            </a:pPr>
            <a:r>
              <a:rPr lang="en-US" sz="3200" b="1" dirty="0"/>
              <a:t>E</a:t>
            </a:r>
            <a:r>
              <a:rPr lang="en-US" sz="3200" b="1" baseline="-25000" dirty="0"/>
              <a:t>R</a:t>
            </a:r>
            <a:r>
              <a:rPr lang="en-US" sz="3200" b="1" dirty="0"/>
              <a:t> = 9V – 2V = 7V</a:t>
            </a:r>
          </a:p>
          <a:p>
            <a:endParaRPr lang="en-US" sz="3200" b="1" dirty="0"/>
          </a:p>
          <a:p>
            <a:r>
              <a:rPr lang="en-US" sz="3200" b="1" dirty="0"/>
              <a:t>R = E/I = 7V/20mA = 350 </a:t>
            </a:r>
            <a:r>
              <a:rPr lang="el-GR" sz="3200" dirty="0">
                <a:latin typeface="Times New Roman" panose="02020603050405020304" pitchFamily="18" charset="0"/>
                <a:cs typeface="Times New Roman" panose="02020603050405020304" pitchFamily="18" charset="0"/>
              </a:rPr>
              <a:t>Ω</a:t>
            </a:r>
            <a:endParaRPr lang="en-US" sz="3200" dirty="0">
              <a:latin typeface="Times New Roman" panose="02020603050405020304" pitchFamily="18" charset="0"/>
              <a:cs typeface="Times New Roman" panose="02020603050405020304" pitchFamily="18" charset="0"/>
            </a:endParaRPr>
          </a:p>
          <a:p>
            <a:endParaRPr lang="en-US" sz="2400" b="1" dirty="0"/>
          </a:p>
          <a:p>
            <a:r>
              <a:rPr lang="en-US" sz="2400" b="1" dirty="0"/>
              <a:t>m = milli = 10</a:t>
            </a:r>
            <a:r>
              <a:rPr lang="en-US" sz="2400" b="1" baseline="30000" dirty="0"/>
              <a:t>-3</a:t>
            </a:r>
          </a:p>
          <a:p>
            <a:r>
              <a:rPr lang="en-US" sz="2400" b="1" dirty="0"/>
              <a:t>20mA = 0.02A</a:t>
            </a:r>
          </a:p>
        </p:txBody>
      </p:sp>
      <p:sp>
        <p:nvSpPr>
          <p:cNvPr id="33" name="TextBox 32">
            <a:extLst>
              <a:ext uri="{FF2B5EF4-FFF2-40B4-BE49-F238E27FC236}">
                <a16:creationId xmlns:a16="http://schemas.microsoft.com/office/drawing/2014/main" id="{94833750-C92D-470E-82CE-974CB2F1C9AC}"/>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36" name="Slide Number Placeholder 7">
            <a:extLst>
              <a:ext uri="{FF2B5EF4-FFF2-40B4-BE49-F238E27FC236}">
                <a16:creationId xmlns:a16="http://schemas.microsoft.com/office/drawing/2014/main" id="{688A0638-BE72-4387-8B46-6D02FF3B7CC8}"/>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6</a:t>
            </a:fld>
            <a:endParaRPr lang="en-US" dirty="0"/>
          </a:p>
        </p:txBody>
      </p:sp>
    </p:spTree>
    <p:extLst>
      <p:ext uri="{BB962C8B-B14F-4D97-AF65-F5344CB8AC3E}">
        <p14:creationId xmlns:p14="http://schemas.microsoft.com/office/powerpoint/2010/main" val="36133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7"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total current and the voltage drop across each lamp.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lphaUcPeriod"/>
            </a:pPr>
            <a:r>
              <a:rPr lang="en-US" sz="2400" dirty="0">
                <a:solidFill>
                  <a:srgbClr val="000000"/>
                </a:solidFill>
                <a:latin typeface="Calibri" panose="020F0502020204030204" pitchFamily="34" charset="0"/>
                <a:cs typeface="Calibri" panose="020F0502020204030204" pitchFamily="34" charset="0"/>
              </a:rPr>
              <a:t>Determine</a:t>
            </a:r>
            <a:r>
              <a:rPr lang="en-US" sz="2400" dirty="0">
                <a:solidFill>
                  <a:srgbClr val="000000"/>
                </a:solidFill>
                <a:latin typeface="Calibri" panose="020F0502020204030204" pitchFamily="34" charset="0"/>
                <a:ea typeface="Calibri" panose="020F0502020204030204" pitchFamily="34" charset="0"/>
              </a:rPr>
              <a:t> the Resistance of each of each lamp and the total Resistance.</a:t>
            </a:r>
            <a:endParaRPr lang="en-US" sz="2400" dirty="0"/>
          </a:p>
        </p:txBody>
      </p:sp>
      <p:pic>
        <p:nvPicPr>
          <p:cNvPr id="28" name="Picture 27" descr="A close up of a device&#10;&#10;Description automatically generated">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09" y="1074628"/>
            <a:ext cx="2438400" cy="1828800"/>
          </a:xfrm>
          <a:prstGeom prst="rect">
            <a:avLst/>
          </a:prstGeom>
        </p:spPr>
      </p:pic>
      <p:sp>
        <p:nvSpPr>
          <p:cNvPr id="9" name="TextBox 8">
            <a:extLst>
              <a:ext uri="{FF2B5EF4-FFF2-40B4-BE49-F238E27FC236}">
                <a16:creationId xmlns:a16="http://schemas.microsoft.com/office/drawing/2014/main" id="{0BED3759-82B6-49A4-B8D1-876FD23E6A2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10" name="TextBox 9">
            <a:extLst>
              <a:ext uri="{FF2B5EF4-FFF2-40B4-BE49-F238E27FC236}">
                <a16:creationId xmlns:a16="http://schemas.microsoft.com/office/drawing/2014/main" id="{CBF7DF86-E593-45C8-930C-C50B4B486AE3}"/>
              </a:ext>
            </a:extLst>
          </p:cNvPr>
          <p:cNvSpPr txBox="1"/>
          <p:nvPr/>
        </p:nvSpPr>
        <p:spPr>
          <a:xfrm>
            <a:off x="3632524" y="1424017"/>
            <a:ext cx="4040155" cy="461665"/>
          </a:xfrm>
          <a:prstGeom prst="rect">
            <a:avLst/>
          </a:prstGeom>
          <a:noFill/>
        </p:spPr>
        <p:txBody>
          <a:bodyPr wrap="square" rtlCol="0">
            <a:spAutoFit/>
          </a:bodyPr>
          <a:lstStyle/>
          <a:p>
            <a:pPr algn="ctr"/>
            <a:r>
              <a:rPr lang="en-US" sz="2400" b="1" dirty="0">
                <a:solidFill>
                  <a:srgbClr val="C00000"/>
                </a:solidFill>
              </a:rPr>
              <a:t>Series Circuit</a:t>
            </a:r>
            <a:endParaRPr lang="en-US" sz="2400" b="1" baseline="-25000" dirty="0">
              <a:solidFill>
                <a:srgbClr val="C00000"/>
              </a:solidFill>
            </a:endParaRPr>
          </a:p>
        </p:txBody>
      </p:sp>
      <p:pic>
        <p:nvPicPr>
          <p:cNvPr id="3" name="Picture 2" descr="A close up of text on a white background&#10;&#10;Description automatically generated">
            <a:extLst>
              <a:ext uri="{FF2B5EF4-FFF2-40B4-BE49-F238E27FC236}">
                <a16:creationId xmlns:a16="http://schemas.microsoft.com/office/drawing/2014/main" id="{04E5789A-9FF7-455A-BC5E-44EAFC315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91" y="3039844"/>
            <a:ext cx="10043819" cy="3818156"/>
          </a:xfrm>
          <a:prstGeom prst="rect">
            <a:avLst/>
          </a:prstGeom>
        </p:spPr>
      </p:pic>
      <p:sp>
        <p:nvSpPr>
          <p:cNvPr id="15" name="Slide Number Placeholder 7">
            <a:extLst>
              <a:ext uri="{FF2B5EF4-FFF2-40B4-BE49-F238E27FC236}">
                <a16:creationId xmlns:a16="http://schemas.microsoft.com/office/drawing/2014/main" id="{CDF10678-6251-42ED-B45C-656637F94DF1}"/>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7</a:t>
            </a:fld>
            <a:endParaRPr lang="en-US" dirty="0"/>
          </a:p>
        </p:txBody>
      </p:sp>
    </p:spTree>
    <p:extLst>
      <p:ext uri="{BB962C8B-B14F-4D97-AF65-F5344CB8AC3E}">
        <p14:creationId xmlns:p14="http://schemas.microsoft.com/office/powerpoint/2010/main" val="39413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2308324"/>
          </a:xfrm>
          <a:prstGeom prst="rect">
            <a:avLst/>
          </a:prstGeom>
          <a:noFill/>
        </p:spPr>
        <p:txBody>
          <a:bodyPr wrap="square" rtlCol="0">
            <a:spAutoFit/>
          </a:bodyPr>
          <a:lstStyle/>
          <a:p>
            <a:pPr fontAlgn="ctr"/>
            <a:r>
              <a:rPr lang="en-US" sz="2400" b="1" dirty="0"/>
              <a:t>Example 2.</a:t>
            </a:r>
          </a:p>
          <a:p>
            <a:pPr fontAlgn="ctr"/>
            <a:r>
              <a:rPr lang="en-US" sz="2400" dirty="0"/>
              <a:t>For the circuit shown each bulb is 75W and the source voltage is 120V.</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What type of circuit is this? 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Sketch the circuit diagram.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current in each lamp and the total current.</a:t>
            </a:r>
          </a:p>
          <a:p>
            <a:pPr marL="342900" marR="0" lvl="0" indent="-342900" fontAlgn="ctr">
              <a:spcBef>
                <a:spcPts val="0"/>
              </a:spcBef>
              <a:spcAft>
                <a:spcPts val="0"/>
              </a:spcAft>
              <a:buFont typeface="+mj-lt"/>
              <a:buAutoNum type="alphaU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Determine the Resistance of each of each lamp and the total Resistance.</a:t>
            </a:r>
          </a:p>
        </p:txBody>
      </p:sp>
      <p:pic>
        <p:nvPicPr>
          <p:cNvPr id="28" name="Picture 27">
            <a:extLst>
              <a:ext uri="{FF2B5EF4-FFF2-40B4-BE49-F238E27FC236}">
                <a16:creationId xmlns:a16="http://schemas.microsoft.com/office/drawing/2014/main" id="{AAB0EAA2-AE4D-4F68-862B-8C43B2422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989" y="1297103"/>
            <a:ext cx="2438400" cy="1177158"/>
          </a:xfrm>
          <a:prstGeom prst="rect">
            <a:avLst/>
          </a:prstGeom>
        </p:spPr>
      </p:pic>
      <p:sp>
        <p:nvSpPr>
          <p:cNvPr id="9" name="TextBox 8">
            <a:extLst>
              <a:ext uri="{FF2B5EF4-FFF2-40B4-BE49-F238E27FC236}">
                <a16:creationId xmlns:a16="http://schemas.microsoft.com/office/drawing/2014/main" id="{53F6C338-BDC8-4DCF-9418-187874F9D46E}"/>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pic>
        <p:nvPicPr>
          <p:cNvPr id="2" name="Picture 1">
            <a:extLst>
              <a:ext uri="{FF2B5EF4-FFF2-40B4-BE49-F238E27FC236}">
                <a16:creationId xmlns:a16="http://schemas.microsoft.com/office/drawing/2014/main" id="{8BCE2B65-C885-42A3-9EDE-4A38B7074D6F}"/>
              </a:ext>
            </a:extLst>
          </p:cNvPr>
          <p:cNvPicPr>
            <a:picLocks noChangeAspect="1"/>
          </p:cNvPicPr>
          <p:nvPr/>
        </p:nvPicPr>
        <p:blipFill>
          <a:blip r:embed="rId3"/>
          <a:stretch>
            <a:fillRect/>
          </a:stretch>
        </p:blipFill>
        <p:spPr>
          <a:xfrm>
            <a:off x="1264580" y="3011268"/>
            <a:ext cx="9662841" cy="3846731"/>
          </a:xfrm>
          <a:prstGeom prst="rect">
            <a:avLst/>
          </a:prstGeom>
        </p:spPr>
      </p:pic>
      <p:sp>
        <p:nvSpPr>
          <p:cNvPr id="7" name="TextBox 6">
            <a:extLst>
              <a:ext uri="{FF2B5EF4-FFF2-40B4-BE49-F238E27FC236}">
                <a16:creationId xmlns:a16="http://schemas.microsoft.com/office/drawing/2014/main" id="{E506503B-928E-49A6-804D-4DF5D4E446FC}"/>
              </a:ext>
            </a:extLst>
          </p:cNvPr>
          <p:cNvSpPr txBox="1"/>
          <p:nvPr/>
        </p:nvSpPr>
        <p:spPr>
          <a:xfrm>
            <a:off x="3765874" y="1424017"/>
            <a:ext cx="4040155" cy="461665"/>
          </a:xfrm>
          <a:prstGeom prst="rect">
            <a:avLst/>
          </a:prstGeom>
          <a:noFill/>
        </p:spPr>
        <p:txBody>
          <a:bodyPr wrap="square" rtlCol="0">
            <a:spAutoFit/>
          </a:bodyPr>
          <a:lstStyle/>
          <a:p>
            <a:pPr algn="ctr"/>
            <a:r>
              <a:rPr lang="en-US" sz="2400" b="1" dirty="0">
                <a:solidFill>
                  <a:srgbClr val="C00000"/>
                </a:solidFill>
              </a:rPr>
              <a:t>Parallel Circuit</a:t>
            </a:r>
            <a:endParaRPr lang="en-US" sz="2400" b="1" baseline="-25000" dirty="0">
              <a:solidFill>
                <a:srgbClr val="C00000"/>
              </a:solidFill>
            </a:endParaRPr>
          </a:p>
        </p:txBody>
      </p:sp>
      <p:sp>
        <p:nvSpPr>
          <p:cNvPr id="11" name="Slide Number Placeholder 7">
            <a:extLst>
              <a:ext uri="{FF2B5EF4-FFF2-40B4-BE49-F238E27FC236}">
                <a16:creationId xmlns:a16="http://schemas.microsoft.com/office/drawing/2014/main" id="{81D2C1FE-4F98-43EC-83A0-EE5A52D57D12}"/>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8</a:t>
            </a:fld>
            <a:endParaRPr lang="en-US" dirty="0"/>
          </a:p>
        </p:txBody>
      </p:sp>
    </p:spTree>
    <p:extLst>
      <p:ext uri="{BB962C8B-B14F-4D97-AF65-F5344CB8AC3E}">
        <p14:creationId xmlns:p14="http://schemas.microsoft.com/office/powerpoint/2010/main" val="17770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Electric Power</a:t>
            </a:r>
          </a:p>
        </p:txBody>
      </p:sp>
      <p:sp>
        <p:nvSpPr>
          <p:cNvPr id="44" name="TextBox 43">
            <a:extLst>
              <a:ext uri="{FF2B5EF4-FFF2-40B4-BE49-F238E27FC236}">
                <a16:creationId xmlns:a16="http://schemas.microsoft.com/office/drawing/2014/main" id="{061B504A-B2FC-4332-9DFE-D2F926AD22F7}"/>
              </a:ext>
            </a:extLst>
          </p:cNvPr>
          <p:cNvSpPr txBox="1"/>
          <p:nvPr/>
        </p:nvSpPr>
        <p:spPr>
          <a:xfrm>
            <a:off x="8259755" y="3718893"/>
            <a:ext cx="3881528" cy="1200329"/>
          </a:xfrm>
          <a:prstGeom prst="rect">
            <a:avLst/>
          </a:prstGeom>
          <a:noFill/>
        </p:spPr>
        <p:txBody>
          <a:bodyPr wrap="square" rtlCol="0">
            <a:spAutoFit/>
          </a:bodyPr>
          <a:lstStyle/>
          <a:p>
            <a:pPr algn="ctr"/>
            <a:r>
              <a:rPr lang="en-US" sz="2400" dirty="0"/>
              <a:t>An electric fan transforms electrical energy into _______________ energy.</a:t>
            </a:r>
            <a:endParaRPr lang="en-US"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29D2263-F4D7-4440-8A75-8F2C39AC1145}"/>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Electrical Fundamentals</a:t>
            </a:r>
          </a:p>
        </p:txBody>
      </p:sp>
      <p:sp>
        <p:nvSpPr>
          <p:cNvPr id="50" name="Slide Number Placeholder 7">
            <a:extLst>
              <a:ext uri="{FF2B5EF4-FFF2-40B4-BE49-F238E27FC236}">
                <a16:creationId xmlns:a16="http://schemas.microsoft.com/office/drawing/2014/main" id="{BC466B42-2B22-47DF-AF79-A573D0A3A9EA}"/>
              </a:ext>
            </a:extLst>
          </p:cNvPr>
          <p:cNvSpPr>
            <a:spLocks noGrp="1"/>
          </p:cNvSpPr>
          <p:nvPr>
            <p:ph type="sldNum" sz="quarter" idx="12"/>
          </p:nvPr>
        </p:nvSpPr>
        <p:spPr>
          <a:xfrm>
            <a:off x="11834909" y="6492875"/>
            <a:ext cx="355134" cy="365125"/>
          </a:xfrm>
        </p:spPr>
        <p:txBody>
          <a:bodyPr/>
          <a:lstStyle/>
          <a:p>
            <a:fld id="{E3AD285D-D54C-4612-AAC3-30E0C7369A31}" type="slidenum">
              <a:rPr lang="en-US" smtClean="0"/>
              <a:t>9</a:t>
            </a:fld>
            <a:endParaRPr lang="en-US" dirty="0"/>
          </a:p>
        </p:txBody>
      </p:sp>
      <p:pic>
        <p:nvPicPr>
          <p:cNvPr id="3" name="Picture 2">
            <a:extLst>
              <a:ext uri="{FF2B5EF4-FFF2-40B4-BE49-F238E27FC236}">
                <a16:creationId xmlns:a16="http://schemas.microsoft.com/office/drawing/2014/main" id="{394A0055-B755-4047-8924-720F6B98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83" y="1634114"/>
            <a:ext cx="1828800" cy="1828800"/>
          </a:xfrm>
          <a:prstGeom prst="rect">
            <a:avLst/>
          </a:prstGeom>
        </p:spPr>
      </p:pic>
      <p:pic>
        <p:nvPicPr>
          <p:cNvPr id="16" name="Picture 15">
            <a:extLst>
              <a:ext uri="{FF2B5EF4-FFF2-40B4-BE49-F238E27FC236}">
                <a16:creationId xmlns:a16="http://schemas.microsoft.com/office/drawing/2014/main" id="{B7016BC8-A4DD-44D5-90FD-E4D2EF624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692" y="1634114"/>
            <a:ext cx="1462618" cy="1828800"/>
          </a:xfrm>
          <a:prstGeom prst="rect">
            <a:avLst/>
          </a:prstGeom>
        </p:spPr>
      </p:pic>
      <p:pic>
        <p:nvPicPr>
          <p:cNvPr id="17" name="Picture 16" descr="A close up of a fan&#10;&#10;Description automatically generated">
            <a:extLst>
              <a:ext uri="{FF2B5EF4-FFF2-40B4-BE49-F238E27FC236}">
                <a16:creationId xmlns:a16="http://schemas.microsoft.com/office/drawing/2014/main" id="{3527A2EC-264B-456A-896A-4391BF5C3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119" y="1634114"/>
            <a:ext cx="1828800" cy="1828800"/>
          </a:xfrm>
          <a:prstGeom prst="rect">
            <a:avLst/>
          </a:prstGeom>
        </p:spPr>
      </p:pic>
      <p:sp>
        <p:nvSpPr>
          <p:cNvPr id="18" name="TextBox 17">
            <a:extLst>
              <a:ext uri="{FF2B5EF4-FFF2-40B4-BE49-F238E27FC236}">
                <a16:creationId xmlns:a16="http://schemas.microsoft.com/office/drawing/2014/main" id="{B7598DDE-01EB-49BB-8F1B-33923C70DC47}"/>
              </a:ext>
            </a:extLst>
          </p:cNvPr>
          <p:cNvSpPr txBox="1"/>
          <p:nvPr/>
        </p:nvSpPr>
        <p:spPr>
          <a:xfrm>
            <a:off x="4011395" y="3718893"/>
            <a:ext cx="4169212" cy="1200329"/>
          </a:xfrm>
          <a:prstGeom prst="rect">
            <a:avLst/>
          </a:prstGeom>
          <a:noFill/>
        </p:spPr>
        <p:txBody>
          <a:bodyPr wrap="square" rtlCol="0">
            <a:spAutoFit/>
          </a:bodyPr>
          <a:lstStyle/>
          <a:p>
            <a:pPr algn="ctr"/>
            <a:r>
              <a:rPr lang="en-US" sz="2400" dirty="0"/>
              <a:t>An electric mixer changes electrical energy into ___________________ energy.</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12D28A2-F677-480D-BAC8-5986920E579E}"/>
              </a:ext>
            </a:extLst>
          </p:cNvPr>
          <p:cNvSpPr txBox="1"/>
          <p:nvPr/>
        </p:nvSpPr>
        <p:spPr>
          <a:xfrm>
            <a:off x="50719" y="3718893"/>
            <a:ext cx="3881528" cy="1200329"/>
          </a:xfrm>
          <a:prstGeom prst="rect">
            <a:avLst/>
          </a:prstGeom>
          <a:noFill/>
        </p:spPr>
        <p:txBody>
          <a:bodyPr wrap="square" rtlCol="0">
            <a:spAutoFit/>
          </a:bodyPr>
          <a:lstStyle/>
          <a:p>
            <a:pPr algn="ctr"/>
            <a:r>
              <a:rPr lang="en-US" sz="2400" dirty="0"/>
              <a:t>The elements in a toaster changes electrical energy into _______________ energy.</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7C3D00C-B33B-4104-9942-54C4F1C524CA}"/>
              </a:ext>
            </a:extLst>
          </p:cNvPr>
          <p:cNvSpPr txBox="1"/>
          <p:nvPr/>
        </p:nvSpPr>
        <p:spPr>
          <a:xfrm>
            <a:off x="352067" y="4427686"/>
            <a:ext cx="2263997" cy="461665"/>
          </a:xfrm>
          <a:prstGeom prst="rect">
            <a:avLst/>
          </a:prstGeom>
          <a:noFill/>
        </p:spPr>
        <p:txBody>
          <a:bodyPr wrap="square" rtlCol="0">
            <a:spAutoFit/>
          </a:bodyPr>
          <a:lstStyle/>
          <a:p>
            <a:pPr algn="ctr"/>
            <a:r>
              <a:rPr lang="en-US" sz="2400" b="1" dirty="0">
                <a:solidFill>
                  <a:srgbClr val="C00000"/>
                </a:solidFill>
              </a:rPr>
              <a:t>Heat</a:t>
            </a:r>
            <a:endParaRPr lang="en-US" sz="2400" b="1" baseline="-25000" dirty="0">
              <a:solidFill>
                <a:srgbClr val="C00000"/>
              </a:solidFill>
            </a:endParaRPr>
          </a:p>
        </p:txBody>
      </p:sp>
      <p:sp>
        <p:nvSpPr>
          <p:cNvPr id="21" name="TextBox 20">
            <a:extLst>
              <a:ext uri="{FF2B5EF4-FFF2-40B4-BE49-F238E27FC236}">
                <a16:creationId xmlns:a16="http://schemas.microsoft.com/office/drawing/2014/main" id="{30FFDEAF-7AB1-443F-B830-9CE6F7E5F830}"/>
              </a:ext>
            </a:extLst>
          </p:cNvPr>
          <p:cNvSpPr txBox="1"/>
          <p:nvPr/>
        </p:nvSpPr>
        <p:spPr>
          <a:xfrm>
            <a:off x="4180813" y="4427686"/>
            <a:ext cx="2850775" cy="461665"/>
          </a:xfrm>
          <a:prstGeom prst="rect">
            <a:avLst/>
          </a:prstGeom>
          <a:noFill/>
        </p:spPr>
        <p:txBody>
          <a:bodyPr wrap="square" rtlCol="0">
            <a:spAutoFit/>
          </a:bodyPr>
          <a:lstStyle/>
          <a:p>
            <a:pPr algn="ctr"/>
            <a:r>
              <a:rPr lang="en-US" sz="2400" b="1" dirty="0">
                <a:solidFill>
                  <a:srgbClr val="C00000"/>
                </a:solidFill>
              </a:rPr>
              <a:t>Mechanical</a:t>
            </a:r>
            <a:endParaRPr lang="en-US" sz="2400" b="1" baseline="-25000" dirty="0">
              <a:solidFill>
                <a:srgbClr val="C00000"/>
              </a:solidFill>
            </a:endParaRPr>
          </a:p>
        </p:txBody>
      </p:sp>
      <p:sp>
        <p:nvSpPr>
          <p:cNvPr id="22" name="TextBox 21">
            <a:extLst>
              <a:ext uri="{FF2B5EF4-FFF2-40B4-BE49-F238E27FC236}">
                <a16:creationId xmlns:a16="http://schemas.microsoft.com/office/drawing/2014/main" id="{D068C1CF-B083-4F3B-8D0B-EAC7D4D97C30}"/>
              </a:ext>
            </a:extLst>
          </p:cNvPr>
          <p:cNvSpPr txBox="1"/>
          <p:nvPr/>
        </p:nvSpPr>
        <p:spPr>
          <a:xfrm>
            <a:off x="8556212" y="4427686"/>
            <a:ext cx="2263997" cy="461665"/>
          </a:xfrm>
          <a:prstGeom prst="rect">
            <a:avLst/>
          </a:prstGeom>
          <a:noFill/>
        </p:spPr>
        <p:txBody>
          <a:bodyPr wrap="square" rtlCol="0">
            <a:spAutoFit/>
          </a:bodyPr>
          <a:lstStyle/>
          <a:p>
            <a:pPr algn="ctr"/>
            <a:r>
              <a:rPr lang="en-US" sz="2400" b="1" dirty="0">
                <a:solidFill>
                  <a:srgbClr val="C00000"/>
                </a:solidFill>
              </a:rPr>
              <a:t>Kinetic</a:t>
            </a:r>
            <a:endParaRPr lang="en-US" sz="2400" b="1" baseline="-25000" dirty="0">
              <a:solidFill>
                <a:srgbClr val="C00000"/>
              </a:solidFill>
            </a:endParaRPr>
          </a:p>
        </p:txBody>
      </p:sp>
      <p:sp>
        <p:nvSpPr>
          <p:cNvPr id="25" name="TextBox 24">
            <a:extLst>
              <a:ext uri="{FF2B5EF4-FFF2-40B4-BE49-F238E27FC236}">
                <a16:creationId xmlns:a16="http://schemas.microsoft.com/office/drawing/2014/main" id="{8F434BE6-CEB7-44CF-9FEF-817AC0BB9B8B}"/>
              </a:ext>
            </a:extLst>
          </p:cNvPr>
          <p:cNvSpPr txBox="1"/>
          <p:nvPr/>
        </p:nvSpPr>
        <p:spPr>
          <a:xfrm>
            <a:off x="26269" y="5687898"/>
            <a:ext cx="10105480" cy="461665"/>
          </a:xfrm>
          <a:prstGeom prst="rect">
            <a:avLst/>
          </a:prstGeom>
          <a:noFill/>
        </p:spPr>
        <p:txBody>
          <a:bodyPr wrap="square" rtlCol="0">
            <a:spAutoFit/>
          </a:bodyPr>
          <a:lstStyle/>
          <a:p>
            <a:r>
              <a:rPr lang="en-US" sz="2400" b="1" dirty="0"/>
              <a:t>Can you think of another form of energy electricity is commonly changed into? </a:t>
            </a:r>
            <a:endParaRPr lang="en-US" sz="2400" b="1" baseline="-25000" dirty="0">
              <a:solidFill>
                <a:srgbClr val="C00000"/>
              </a:solidFill>
            </a:endParaRPr>
          </a:p>
        </p:txBody>
      </p:sp>
      <p:pic>
        <p:nvPicPr>
          <p:cNvPr id="5" name="Picture 4">
            <a:extLst>
              <a:ext uri="{FF2B5EF4-FFF2-40B4-BE49-F238E27FC236}">
                <a16:creationId xmlns:a16="http://schemas.microsoft.com/office/drawing/2014/main" id="{F415F377-FDC4-4970-885B-8619E33EE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177" y="5619235"/>
            <a:ext cx="399030" cy="552823"/>
          </a:xfrm>
          <a:prstGeom prst="rect">
            <a:avLst/>
          </a:prstGeom>
        </p:spPr>
      </p:pic>
      <p:sp>
        <p:nvSpPr>
          <p:cNvPr id="6" name="Rectangle 5">
            <a:extLst>
              <a:ext uri="{FF2B5EF4-FFF2-40B4-BE49-F238E27FC236}">
                <a16:creationId xmlns:a16="http://schemas.microsoft.com/office/drawing/2014/main" id="{870D35BB-9157-4102-8B44-887F2F9FD7CE}"/>
              </a:ext>
            </a:extLst>
          </p:cNvPr>
          <p:cNvSpPr/>
          <p:nvPr/>
        </p:nvSpPr>
        <p:spPr>
          <a:xfrm>
            <a:off x="10171185" y="5687898"/>
            <a:ext cx="805349" cy="461665"/>
          </a:xfrm>
          <a:prstGeom prst="rect">
            <a:avLst/>
          </a:prstGeom>
        </p:spPr>
        <p:txBody>
          <a:bodyPr wrap="none">
            <a:spAutoFit/>
          </a:bodyPr>
          <a:lstStyle/>
          <a:p>
            <a:r>
              <a:rPr lang="en-US" sz="2400" b="1" dirty="0">
                <a:solidFill>
                  <a:srgbClr val="C00000"/>
                </a:solidFill>
              </a:rPr>
              <a:t>Light</a:t>
            </a:r>
            <a:endParaRPr lang="en-US" sz="2400" dirty="0"/>
          </a:p>
        </p:txBody>
      </p:sp>
    </p:spTree>
    <p:extLst>
      <p:ext uri="{BB962C8B-B14F-4D97-AF65-F5344CB8AC3E}">
        <p14:creationId xmlns:p14="http://schemas.microsoft.com/office/powerpoint/2010/main" val="28566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2451</Words>
  <Application>Microsoft Office PowerPoint</Application>
  <PresentationFormat>Widescreen</PresentationFormat>
  <Paragraphs>394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c:creator>
  <cp:lastModifiedBy>Lori A Brown</cp:lastModifiedBy>
  <cp:revision>49</cp:revision>
  <dcterms:created xsi:type="dcterms:W3CDTF">2019-06-05T23:53:34Z</dcterms:created>
  <dcterms:modified xsi:type="dcterms:W3CDTF">2021-07-27T16:03:52Z</dcterms:modified>
</cp:coreProperties>
</file>