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321" r:id="rId2"/>
    <p:sldId id="297" r:id="rId3"/>
    <p:sldId id="298" r:id="rId4"/>
    <p:sldId id="357" r:id="rId5"/>
    <p:sldId id="355" r:id="rId6"/>
    <p:sldId id="354" r:id="rId7"/>
    <p:sldId id="353" r:id="rId8"/>
    <p:sldId id="356" r:id="rId9"/>
    <p:sldId id="358" r:id="rId10"/>
    <p:sldId id="359" r:id="rId11"/>
    <p:sldId id="300" r:id="rId12"/>
    <p:sldId id="299" r:id="rId13"/>
    <p:sldId id="302" r:id="rId14"/>
    <p:sldId id="301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60" r:id="rId29"/>
    <p:sldId id="316" r:id="rId30"/>
    <p:sldId id="318" r:id="rId31"/>
    <p:sldId id="317" r:id="rId32"/>
    <p:sldId id="319" r:id="rId33"/>
    <p:sldId id="320" r:id="rId34"/>
    <p:sldId id="361" r:id="rId35"/>
    <p:sldId id="362" r:id="rId36"/>
    <p:sldId id="363" r:id="rId37"/>
    <p:sldId id="322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40" r:id="rId46"/>
    <p:sldId id="342" r:id="rId47"/>
    <p:sldId id="343" r:id="rId48"/>
    <p:sldId id="344" r:id="rId49"/>
    <p:sldId id="345" r:id="rId50"/>
    <p:sldId id="346" r:id="rId51"/>
    <p:sldId id="347" r:id="rId52"/>
    <p:sldId id="348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687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2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85DB2-8AE1-4A7A-9A02-85C8CC2459CB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8F6FC-716D-4091-AB75-FF207BB74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59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D988-40C5-4930-98A4-A1980A07CDD6}" type="datetime1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17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514A-C852-4103-8D2C-E789C7D49290}" type="datetime1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80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0432-8325-49A9-8FF2-48A50107F779}" type="datetime1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0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FD63-10B5-443D-B128-B5115DF42D17}" type="datetime1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2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ECBF-A575-4D98-879A-49F911D65FD9}" type="datetime1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84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A4BE-E33F-4879-BC2A-E7C0F714E620}" type="datetime1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6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3FA5-C1F9-47B2-9268-665DBFFDA7FF}" type="datetime1">
              <a:rPr lang="en-US" smtClean="0"/>
              <a:t>6/5/2017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5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0D7C-5D40-45D8-A315-7C0D2F3771D6}" type="datetime1">
              <a:rPr lang="en-US" smtClean="0"/>
              <a:t>6/5/2017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4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DDB8C-B34C-44E4-ADDE-D74FC10989A1}" type="datetime1">
              <a:rPr lang="en-US" smtClean="0"/>
              <a:t>6/5/2017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5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39D8F-840F-4BEC-AF75-FC040E7150D6}" type="datetime1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37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C944-EF93-4C4A-93DB-0F3408E5CFFF}" type="datetime1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7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0D6D0-9999-42A6-97FB-F842BF84AD04}" type="datetime1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EBD35-503A-48D7-A7E3-7CF1665B9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1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Electrical%20Plans%20Petsmart%20Franklin,%20IN%20Permit%20Set.pdf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g"/><Relationship Id="rId7" Type="http://schemas.openxmlformats.org/officeDocument/2006/relationships/image" Target="../media/image52.jpg"/><Relationship Id="rId2" Type="http://schemas.openxmlformats.org/officeDocument/2006/relationships/hyperlink" Target="http://www.ies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://www.iso.org/iso/iso_catalogue/catalogue_ics/catalogue_ics_browse.htm?ICS1=91&amp;ICS2=160&amp;ICS3=10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hyperlink" Target="http://www.energy.ca.gov/title24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948479"/>
            <a:ext cx="6035040" cy="58704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</p:spTree>
    <p:extLst>
      <p:ext uri="{BB962C8B-B14F-4D97-AF65-F5344CB8AC3E}">
        <p14:creationId xmlns:p14="http://schemas.microsoft.com/office/powerpoint/2010/main" val="655407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4073"/>
            <a:ext cx="9144000" cy="5310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</p:spTree>
    <p:extLst>
      <p:ext uri="{BB962C8B-B14F-4D97-AF65-F5344CB8AC3E}">
        <p14:creationId xmlns:p14="http://schemas.microsoft.com/office/powerpoint/2010/main" val="1009538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28725"/>
            <a:ext cx="9144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Watts vs. Lumens</a:t>
            </a:r>
          </a:p>
          <a:p>
            <a:r>
              <a:rPr lang="en-US" sz="2400" dirty="0"/>
              <a:t>40W bulb: at least 450 lumens</a:t>
            </a:r>
          </a:p>
          <a:p>
            <a:r>
              <a:rPr lang="en-US" sz="2400" dirty="0"/>
              <a:t>60W bulb: at least 800 lumens</a:t>
            </a:r>
          </a:p>
          <a:p>
            <a:r>
              <a:rPr lang="en-US" sz="2400" dirty="0"/>
              <a:t>75W bulb: at least 1,100 lumens</a:t>
            </a:r>
          </a:p>
          <a:p>
            <a:r>
              <a:rPr lang="en-US" sz="2400" dirty="0"/>
              <a:t>100W bulb: at least 1,500 lumens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Fact: The more lumens of light you get per watt of electricity, the more efficient the bulb is.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 10W LED can easily outshine a 12W competitor if it converts watts to lumens more efficiently.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Efficiency = lumens / watts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89" y="1155988"/>
            <a:ext cx="1481663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89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1" y="1280160"/>
            <a:ext cx="8168736" cy="548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885" y="2449534"/>
            <a:ext cx="1574223" cy="13665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A19 LED filament bulbs in ceiling fan fixture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8075" y="2768083"/>
            <a:ext cx="1620982" cy="1047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A21 LED bulbs in bedroom lamps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885" y="5906244"/>
            <a:ext cx="2777837" cy="72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A19 gold-tint LED filament bulb in porch light fixture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8075" y="6065518"/>
            <a:ext cx="3863688" cy="410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A19 LED fireworks bulbs in string lights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441" y="912614"/>
            <a:ext cx="1397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4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28725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Standard/Arbitrary (A) Bulb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Most widely used and thought of when it comes to household lighting.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These bulbs work well for a variety of applications</a:t>
            </a:r>
          </a:p>
          <a:p>
            <a:pPr algn="ctr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Numbers in each code refer to the bulb’s diameter in one-eighths of an inch.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76" y="3388474"/>
            <a:ext cx="5870448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78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85" y="0"/>
            <a:ext cx="6828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73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5" y="1280160"/>
            <a:ext cx="8132730" cy="548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510885" y="2449534"/>
            <a:ext cx="1574223" cy="10292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G14 LED bulbs in ceiling light fixture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8075" y="2449534"/>
            <a:ext cx="1620982" cy="1047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G30 LED bulbs in bathroom vanity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885" y="5809483"/>
            <a:ext cx="2777837" cy="72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G30 LED filament bulb in porch light fixture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8075" y="5809483"/>
            <a:ext cx="3863688" cy="7107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G16 gold-tint LED filament bulbs in ceiling light fixture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070264" y="996450"/>
            <a:ext cx="4572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,,,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0441" y="912614"/>
            <a:ext cx="1397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9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28725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Globe (G) Bulb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Full, round shape and are available in various sizes.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The most common type is the large G30 bulb, which is used in bathroom and makeup vanities.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/>
              <a:t>Depending on the bulb, numbers in each code can refer to the bulb’s diameter in one-eighths of an inch or in millimeters.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708544"/>
            <a:ext cx="7315200" cy="301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98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41" y="1280160"/>
            <a:ext cx="6822718" cy="548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4499" y="3006588"/>
            <a:ext cx="1574223" cy="7107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/>
              <a:t>B10 LED bulbs in wall sconce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60373" y="2987865"/>
            <a:ext cx="1962024" cy="72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/>
              <a:t>CA10 LED bulbs in chandelier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46908" y="6083880"/>
            <a:ext cx="3728606" cy="410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/>
              <a:t>C9 LED bulbs in Christmas light strings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72101" y="5891646"/>
            <a:ext cx="1522268" cy="72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/>
              <a:t>C7 LED bulb in night light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070264" y="996450"/>
            <a:ext cx="4572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,,,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0441" y="912614"/>
            <a:ext cx="1934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 and C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97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96" y="3657600"/>
            <a:ext cx="4898807" cy="3200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228725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Conical (C) – Conical Angular (CA) – Blunt-Tip (B) Bulbs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All of the bulbs in these groups resemble the shape of a candle flame and are often referred to as candle bulbs.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Chandeliers, night lights, decorative home lighting applications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/>
              <a:t>Numbers in each code refer to the bulb’s diameter in one-eighths of an inch.</a:t>
            </a:r>
          </a:p>
        </p:txBody>
      </p:sp>
    </p:spTree>
    <p:extLst>
      <p:ext uri="{BB962C8B-B14F-4D97-AF65-F5344CB8AC3E}">
        <p14:creationId xmlns:p14="http://schemas.microsoft.com/office/powerpoint/2010/main" val="3100479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7" y="1280160"/>
            <a:ext cx="7719386" cy="548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3565" y="5852385"/>
            <a:ext cx="2626304" cy="72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/>
              <a:t>BR30 LED bulbs in home theater can lights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2101" y="2924516"/>
            <a:ext cx="2254826" cy="72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/>
              <a:t>BR40 LED bulbs in living room can lights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3566" y="2939624"/>
            <a:ext cx="2180794" cy="72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/>
              <a:t>BR30 LED bulbs in bedroom can lights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21949" y="5533836"/>
            <a:ext cx="1620981" cy="1047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/>
              <a:t>BR40 LED bulbs in kitchen can lights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070264" y="996450"/>
            <a:ext cx="4572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,,,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0441" y="912614"/>
            <a:ext cx="1397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67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1371600" y="1041400"/>
            <a:ext cx="64008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71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228725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Bulged Reflector (BR) Bulb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These bulbs can have a frosted, clear, or patterned dome-shaped lens that diffuses light and provides a gradual fade into nonilluminated areas.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/>
              <a:t>Numbers in each code refer to the bulb’s diameter in one-eighths of an inch.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784" y="3521076"/>
            <a:ext cx="572043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08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74" y="1280160"/>
            <a:ext cx="7307652" cy="548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3565" y="5852385"/>
            <a:ext cx="2626304" cy="72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PAR38 LED bulbs in garage security light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17273" y="3216561"/>
            <a:ext cx="2899064" cy="72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PAR30 LED bulbs in recessed soffit light fixtures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8434" y="2924515"/>
            <a:ext cx="1806721" cy="1047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PAR16 LED bulbs in ceiling fan fixture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21949" y="5533836"/>
            <a:ext cx="1620981" cy="1047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PAR38 LED bulb in kitchen can light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070264" y="996450"/>
            <a:ext cx="4572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,,,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57950" y="2605966"/>
            <a:ext cx="1595004" cy="13665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PAR16 LED bulbs in eyeball light fixtures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441" y="912614"/>
            <a:ext cx="1397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PAR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4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15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228725"/>
            <a:ext cx="9144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Parabolic Aluminized Reflector (PAR) Bulb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Traditional incandescent PAR bulbs, a U-shaped reflector is used to maximize brightness and direct light through the front of the bulb in a narrow spot beam or wide flood beam pattern.</a:t>
            </a:r>
            <a:endParaRPr lang="en-US" dirty="0"/>
          </a:p>
          <a:p>
            <a:endParaRPr lang="en-US" dirty="0"/>
          </a:p>
          <a:p>
            <a:r>
              <a:rPr lang="en-US" dirty="0"/>
              <a:t>Numbers in each code refer to the bulb’s diameter in one-eighths of an inch. The numbers after “AR” refer to the bulb’s diameter in millimeters.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10" y="3660327"/>
            <a:ext cx="74311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07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7" y="1280160"/>
            <a:ext cx="6439546" cy="548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3565" y="5852385"/>
            <a:ext cx="2626304" cy="72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MR11 LED bulbs in path lights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31824" y="3524025"/>
            <a:ext cx="2254826" cy="72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MR16 LED bulbs in ceiling fan fixture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31494" y="2700633"/>
            <a:ext cx="2430175" cy="72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MR11 LED bulbs in bollard lights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95921" y="5234010"/>
            <a:ext cx="1620981" cy="13478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MR16 LED bulbs in kitchen track light fixture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0441" y="912614"/>
            <a:ext cx="1397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45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228725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Multifaceted Reflector (MR) Bulb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The facets create a concentrated beam of light that can be displayed in a narrow spot or wide flood beam pattern. </a:t>
            </a:r>
          </a:p>
          <a:p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Numbers in each code refer to the bulb’s diameter in one-eighths of an inch.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95" y="3690938"/>
            <a:ext cx="410440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36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17" y="1280160"/>
            <a:ext cx="3959565" cy="548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603424" y="2955209"/>
            <a:ext cx="1585384" cy="72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T10 LED bulb in freezer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03424" y="1235076"/>
            <a:ext cx="1911926" cy="10635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T14 LED bulbs in bathroom vanity light fixture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7513" y="1569207"/>
            <a:ext cx="1536446" cy="72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T7 LED bulb in wall sconce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2662" y="2759335"/>
            <a:ext cx="1621297" cy="1047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T8 LED bulbs in garage tube light fixture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385" y="5128259"/>
            <a:ext cx="1800702" cy="1047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T8 LED bulb in basement tube light fixture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441" y="912614"/>
            <a:ext cx="1397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5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228725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Tubular (T) Bulb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Depending on their size, these bulbs can be used in applications ranging from chandeliers, wall sconces, and pendant lights to basement and garage light fixtures.</a:t>
            </a:r>
          </a:p>
          <a:p>
            <a:endParaRPr lang="en-US" dirty="0"/>
          </a:p>
          <a:p>
            <a:pPr algn="ctr"/>
            <a:r>
              <a:rPr lang="en-US" dirty="0"/>
              <a:t>Numbers in each code refer to the bulb’s diameter in one-eighths of an inch.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77" y="3413939"/>
            <a:ext cx="4015845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50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60" y="1005840"/>
            <a:ext cx="3738340" cy="5760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84" y="1005840"/>
            <a:ext cx="3060383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15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188720"/>
            <a:ext cx="914400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Surface</a:t>
            </a:r>
          </a:p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Wall</a:t>
            </a:r>
          </a:p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Ceiling</a:t>
            </a:r>
          </a:p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Recessed</a:t>
            </a:r>
          </a:p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Suspended</a:t>
            </a:r>
          </a:p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Lay-In</a:t>
            </a:r>
          </a:p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Under-Cabinet</a:t>
            </a:r>
          </a:p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Cove</a:t>
            </a:r>
          </a:p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Track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24" y="1656677"/>
            <a:ext cx="558165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</p:spTree>
    <p:extLst>
      <p:ext uri="{BB962C8B-B14F-4D97-AF65-F5344CB8AC3E}">
        <p14:creationId xmlns:p14="http://schemas.microsoft.com/office/powerpoint/2010/main" val="4210629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29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10" y="1005840"/>
            <a:ext cx="4754781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83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28725"/>
            <a:ext cx="9144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Lamp Types</a:t>
            </a:r>
          </a:p>
          <a:p>
            <a:r>
              <a:rPr lang="en-US" sz="2400" dirty="0"/>
              <a:t>Light Emitting Diode - LED</a:t>
            </a:r>
          </a:p>
          <a:p>
            <a:r>
              <a:rPr lang="en-US" sz="2400" dirty="0"/>
              <a:t>Fluorescent - FL</a:t>
            </a:r>
          </a:p>
          <a:p>
            <a:r>
              <a:rPr lang="en-US" sz="2400" dirty="0"/>
              <a:t>Compact Fluorescent (CFL)</a:t>
            </a:r>
          </a:p>
          <a:p>
            <a:r>
              <a:rPr lang="en-US" sz="2400" dirty="0"/>
              <a:t>Incandescent (INC)</a:t>
            </a:r>
          </a:p>
          <a:p>
            <a:r>
              <a:rPr lang="en-US" sz="2400" dirty="0"/>
              <a:t>Halogens</a:t>
            </a:r>
          </a:p>
          <a:p>
            <a:r>
              <a:rPr lang="en-US" sz="2400" dirty="0"/>
              <a:t>High Intensity Discharge (HID)</a:t>
            </a:r>
          </a:p>
          <a:p>
            <a:pPr lvl="1"/>
            <a:r>
              <a:rPr lang="en-US" sz="2400" dirty="0"/>
              <a:t>High Pressure Sodium (HPS)</a:t>
            </a:r>
          </a:p>
          <a:p>
            <a:pPr lvl="1"/>
            <a:r>
              <a:rPr lang="en-US" sz="2400" dirty="0"/>
              <a:t>Metal Halide (MH)</a:t>
            </a:r>
          </a:p>
          <a:p>
            <a:pPr lvl="1"/>
            <a:r>
              <a:rPr lang="en-US" sz="2400" dirty="0"/>
              <a:t>Mercury Vapor (MV)</a:t>
            </a:r>
          </a:p>
          <a:p>
            <a:pPr lvl="1"/>
            <a:r>
              <a:rPr lang="en-US" sz="2400" dirty="0"/>
              <a:t>Low Pressure Sodium (LPS)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49" y="1228725"/>
            <a:ext cx="1828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4" y="1228725"/>
            <a:ext cx="18288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14" y="3088368"/>
            <a:ext cx="4312920" cy="33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23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pic>
        <p:nvPicPr>
          <p:cNvPr id="6" name="Picture 5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840"/>
            <a:ext cx="9144000" cy="552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03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31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840"/>
            <a:ext cx="9144000" cy="474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82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32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840"/>
            <a:ext cx="9144000" cy="460523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2166937"/>
            <a:ext cx="91440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1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BD35-503A-48D7-A7E3-7CF1665B9A42}" type="slidenum">
              <a:rPr lang="en-US" smtClean="0"/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14"/>
            <a:ext cx="9144000" cy="635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82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Five </a:t>
              </a:r>
              <a:r>
                <a:rPr lang="en-US" sz="4000">
                  <a:solidFill>
                    <a:schemeClr val="bg1"/>
                  </a:solidFill>
                </a:rPr>
                <a:t>Guys Burgers </a:t>
              </a:r>
              <a:r>
                <a:rPr lang="en-US" sz="4000" dirty="0">
                  <a:solidFill>
                    <a:schemeClr val="bg1"/>
                  </a:solidFill>
                </a:rPr>
                <a:t>and Fries</a:t>
              </a:r>
            </a:p>
          </p:txBody>
        </p:sp>
      </p:grp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795753"/>
            <a:ext cx="9144000" cy="60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02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Five Guys Burgers and Fries</a:t>
              </a:r>
            </a:p>
          </p:txBody>
        </p:sp>
      </p:grp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166937"/>
            <a:ext cx="91440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30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Five Guys Burgers and Fries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086" y="1002267"/>
            <a:ext cx="386182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76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Electrical Energy Costs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1188720"/>
            <a:ext cx="914400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Commercial Building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Lighting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Cooling and Heating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28" y="3769096"/>
            <a:ext cx="275819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92" y="3757176"/>
            <a:ext cx="2441542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1" y="3769096"/>
            <a:ext cx="338666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38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Daylighting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118872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Introducing natural light into a space with the intention of reducing or eliminating the electric light.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25" y="3227851"/>
            <a:ext cx="28003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68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Daylighting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471612"/>
            <a:ext cx="7639050" cy="39147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33" y="1645919"/>
            <a:ext cx="5503333" cy="3566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2152650"/>
            <a:ext cx="3714750" cy="2552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64" y="2327148"/>
            <a:ext cx="4005072" cy="22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2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188720"/>
            <a:ext cx="91440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Light Emitting Diode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27" y="1188720"/>
            <a:ext cx="5363309" cy="5577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</p:spTree>
    <p:extLst>
      <p:ext uri="{BB962C8B-B14F-4D97-AF65-F5344CB8AC3E}">
        <p14:creationId xmlns:p14="http://schemas.microsoft.com/office/powerpoint/2010/main" val="3159173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High-Performance Building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1188720"/>
            <a:ext cx="914400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Engineering design integrates the electric lighting system design with the architectural design to:</a:t>
            </a:r>
          </a:p>
          <a:p>
            <a:pPr>
              <a:lnSpc>
                <a:spcPct val="120000"/>
              </a:lnSpc>
            </a:pPr>
            <a:endParaRPr lang="en-US" sz="2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►	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Supplement the changing daylighting levels</a:t>
            </a:r>
          </a:p>
          <a:p>
            <a:pPr marL="457200" indent="-457200">
              <a:lnSpc>
                <a:spcPct val="120000"/>
              </a:lnSpc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►	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Maintain constant prescribed lighting levels in the space</a:t>
            </a:r>
          </a:p>
          <a:p>
            <a:pPr marL="457200" indent="-457200">
              <a:lnSpc>
                <a:spcPct val="120000"/>
              </a:lnSpc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►	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Use efficient lighting technologies and control strategies</a:t>
            </a:r>
          </a:p>
        </p:txBody>
      </p:sp>
    </p:spTree>
    <p:extLst>
      <p:ext uri="{BB962C8B-B14F-4D97-AF65-F5344CB8AC3E}">
        <p14:creationId xmlns:p14="http://schemas.microsoft.com/office/powerpoint/2010/main" val="976061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Lighting Standards</a:t>
              </a:r>
            </a:p>
          </p:txBody>
        </p:sp>
      </p:grp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470505"/>
            <a:ext cx="2428875" cy="990600"/>
          </a:xfrm>
          <a:prstGeom prst="rect">
            <a:avLst/>
          </a:prstGeom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948" y="3058015"/>
            <a:ext cx="800100" cy="933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57" y="2381740"/>
            <a:ext cx="2233631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12" y="2336020"/>
            <a:ext cx="1838227" cy="2377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9961" y="4762561"/>
            <a:ext cx="212407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1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Lighting Codes</a:t>
              </a:r>
            </a:p>
          </p:txBody>
        </p:sp>
      </p:grp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32" y="1423035"/>
            <a:ext cx="4921135" cy="3383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53" y="5406390"/>
            <a:ext cx="2813957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75" y="5406390"/>
            <a:ext cx="2373784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75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Lighting Measurements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1188720"/>
            <a:ext cx="9144000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indent="-1828800"/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Wattage	The amount of electricity consumed by a light source</a:t>
            </a:r>
          </a:p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Lumens	The amount of light that a light source produces</a:t>
            </a:r>
          </a:p>
          <a:p>
            <a:pPr marL="1828800" indent="-1828800">
              <a:lnSpc>
                <a:spcPct val="120000"/>
              </a:lnSpc>
            </a:pP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Footcandles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	The amount of light reaching a subject	</a:t>
            </a:r>
          </a:p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Lux	Lumens per meter squared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4718797"/>
            <a:ext cx="219456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255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Lamp Operating Characteristics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118872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Efficacy	Lumens per watt</a:t>
            </a:r>
          </a:p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Life	Lamp life rated in hours</a:t>
            </a:r>
          </a:p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Color	Color temperature is used to describe the color of light. i.e. INC 2,600 to 3,000 K</a:t>
            </a:r>
          </a:p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CRI	Color Rendering Index</a:t>
            </a:r>
          </a:p>
        </p:txBody>
      </p:sp>
    </p:spTree>
    <p:extLst>
      <p:ext uri="{BB962C8B-B14F-4D97-AF65-F5344CB8AC3E}">
        <p14:creationId xmlns:p14="http://schemas.microsoft.com/office/powerpoint/2010/main" val="799639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Types of Fixtures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38" y="1754617"/>
            <a:ext cx="6107923" cy="30997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190750"/>
            <a:ext cx="5715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0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Lighting Control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7831"/>
            <a:ext cx="4846320" cy="4846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031"/>
            <a:ext cx="438912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76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Lighting Control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002267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6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Lighting Control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02267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51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Lighting Control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1677032"/>
            <a:ext cx="6492240" cy="43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25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45" y="3236534"/>
            <a:ext cx="4457700" cy="2647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236534"/>
            <a:ext cx="3668156" cy="26479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188720"/>
            <a:ext cx="914400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T5	5 x 1/8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  = 5/8"</a:t>
            </a:r>
            <a:endParaRPr lang="en-US" sz="2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1828800" indent="-182880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T8	8 x 1/8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  = 1"</a:t>
            </a:r>
            <a:endParaRPr lang="en-US" sz="28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</p:spTree>
    <p:extLst>
      <p:ext uri="{BB962C8B-B14F-4D97-AF65-F5344CB8AC3E}">
        <p14:creationId xmlns:p14="http://schemas.microsoft.com/office/powerpoint/2010/main" val="82708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Lighting Control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45" y="4231849"/>
            <a:ext cx="3164670" cy="2377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95" y="1183472"/>
            <a:ext cx="3169920" cy="2377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48" y="1183472"/>
            <a:ext cx="3172862" cy="2377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48" y="4231849"/>
            <a:ext cx="316992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5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Lighting Control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033"/>
            <a:ext cx="9144000" cy="420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243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87867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Occupancy Sensor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94" y="1841171"/>
            <a:ext cx="2826068" cy="3931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668" y="205901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88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95" y="1903879"/>
            <a:ext cx="7186810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</p:spTree>
    <p:extLst>
      <p:ext uri="{BB962C8B-B14F-4D97-AF65-F5344CB8AC3E}">
        <p14:creationId xmlns:p14="http://schemas.microsoft.com/office/powerpoint/2010/main" val="1535921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88720"/>
            <a:ext cx="330797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indent="-1828800"/>
            <a:r>
              <a:rPr lang="en-US" sz="2800" u="sng" dirty="0">
                <a:solidFill>
                  <a:srgbClr val="000000"/>
                </a:solidFill>
                <a:ea typeface="Calibri" panose="020F0502020204030204" pitchFamily="34" charset="0"/>
              </a:rPr>
              <a:t>Shape</a:t>
            </a:r>
          </a:p>
          <a:p>
            <a:pPr marL="1828800" indent="-1828800"/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General (A)</a:t>
            </a:r>
          </a:p>
          <a:p>
            <a:pPr marL="1828800" indent="-1828800"/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Globe (G)</a:t>
            </a:r>
          </a:p>
          <a:p>
            <a:pPr marL="1828800" indent="-1828800"/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Decorative</a:t>
            </a:r>
          </a:p>
          <a:p>
            <a:pPr marL="1828800" indent="-1828800">
              <a:lnSpc>
                <a:spcPct val="120000"/>
              </a:lnSpc>
            </a:pPr>
            <a:endParaRPr lang="en-US" sz="2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1828800" indent="-1828800"/>
            <a:r>
              <a:rPr lang="en-US" sz="2800" u="sng" dirty="0">
                <a:solidFill>
                  <a:srgbClr val="000000"/>
                </a:solidFill>
                <a:ea typeface="Calibri" panose="020F0502020204030204" pitchFamily="34" charset="0"/>
              </a:rPr>
              <a:t>Typical</a:t>
            </a:r>
          </a:p>
          <a:p>
            <a:pPr marL="1828800" indent="-1828800"/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40 W to 100 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76" y="1486648"/>
            <a:ext cx="4318000" cy="482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</p:spTree>
    <p:extLst>
      <p:ext uri="{BB962C8B-B14F-4D97-AF65-F5344CB8AC3E}">
        <p14:creationId xmlns:p14="http://schemas.microsoft.com/office/powerpoint/2010/main" val="988669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188720"/>
            <a:ext cx="9144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indent="-1828800"/>
            <a:r>
              <a:rPr lang="en-US" sz="2000" u="sng" dirty="0">
                <a:solidFill>
                  <a:srgbClr val="000000"/>
                </a:solidFill>
                <a:ea typeface="Calibri" panose="020F0502020204030204" pitchFamily="34" charset="0"/>
              </a:rPr>
              <a:t>Low Pressure Discharge</a:t>
            </a:r>
          </a:p>
          <a:p>
            <a:pPr marL="1828800" indent="-1828800"/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</a:rPr>
              <a:t>Compact Fluorescent</a:t>
            </a:r>
          </a:p>
          <a:p>
            <a:pPr marL="1828800" indent="-1828800"/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</a:rPr>
              <a:t>Fluorescent</a:t>
            </a:r>
          </a:p>
          <a:p>
            <a:pPr marL="1828800" indent="-1828800"/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</a:rPr>
              <a:t>Low Pressure Sodium</a:t>
            </a:r>
          </a:p>
          <a:p>
            <a:pPr marL="1828800" indent="-1828800">
              <a:lnSpc>
                <a:spcPct val="120000"/>
              </a:lnSpc>
            </a:pPr>
            <a:endParaRPr lang="en-US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1828800" indent="-1828800"/>
            <a:r>
              <a:rPr lang="en-US" sz="2000" u="sng" dirty="0">
                <a:solidFill>
                  <a:srgbClr val="000000"/>
                </a:solidFill>
                <a:ea typeface="Calibri" panose="020F0502020204030204" pitchFamily="34" charset="0"/>
              </a:rPr>
              <a:t>High Pressure Discharge</a:t>
            </a:r>
          </a:p>
          <a:p>
            <a:pPr marL="1828800" indent="-1828800"/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</a:rPr>
              <a:t>Metal Halide</a:t>
            </a:r>
          </a:p>
          <a:p>
            <a:pPr marL="1828800" indent="-1828800"/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</a:rPr>
              <a:t>High Pressure Sodium</a:t>
            </a:r>
          </a:p>
          <a:p>
            <a:pPr marL="1828800" indent="-1828800"/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</a:rPr>
              <a:t>High Pressure Mercury-Vapor</a:t>
            </a:r>
          </a:p>
          <a:p>
            <a:pPr marL="1828800" indent="-1828800">
              <a:lnSpc>
                <a:spcPct val="120000"/>
              </a:lnSpc>
            </a:pPr>
            <a:endParaRPr lang="en-US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1828800" indent="-1828800"/>
            <a:r>
              <a:rPr lang="en-US" sz="2000" u="sng" dirty="0">
                <a:solidFill>
                  <a:srgbClr val="000000"/>
                </a:solidFill>
                <a:ea typeface="Calibri" panose="020F0502020204030204" pitchFamily="34" charset="0"/>
              </a:rPr>
              <a:t>High-Intensity Discharge (HID)</a:t>
            </a:r>
          </a:p>
          <a:p>
            <a:r>
              <a:rPr lang="en-US" sz="2000" dirty="0"/>
              <a:t>Mercury-vapor lamps</a:t>
            </a:r>
          </a:p>
          <a:p>
            <a:r>
              <a:rPr lang="en-US" sz="2000" dirty="0"/>
              <a:t>Metal halide lamps</a:t>
            </a:r>
          </a:p>
          <a:p>
            <a:r>
              <a:rPr lang="en-US" sz="2000" dirty="0"/>
              <a:t>Ceramic discharge metal halide lamps</a:t>
            </a:r>
          </a:p>
          <a:p>
            <a:r>
              <a:rPr lang="en-US" sz="2000" dirty="0"/>
              <a:t>Sodium vapor lamps</a:t>
            </a:r>
          </a:p>
          <a:p>
            <a:r>
              <a:rPr lang="en-US" sz="2000" dirty="0"/>
              <a:t>Xenon arc lamps</a:t>
            </a:r>
          </a:p>
          <a:p>
            <a:r>
              <a:rPr lang="en-US" sz="2000" dirty="0"/>
              <a:t>Ultra-High Performance (UHP)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50217"/>
            <a:ext cx="4073656" cy="4389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</p:spTree>
    <p:extLst>
      <p:ext uri="{BB962C8B-B14F-4D97-AF65-F5344CB8AC3E}">
        <p14:creationId xmlns:p14="http://schemas.microsoft.com/office/powerpoint/2010/main" val="1430138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45768"/>
            <a:ext cx="5943600" cy="474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Commercial Building Electrical Systems - </a:t>
            </a:r>
            <a:r>
              <a:rPr lang="en-US" sz="3200" b="1" dirty="0">
                <a:solidFill>
                  <a:srgbClr val="00B050"/>
                </a:solidFill>
              </a:rPr>
              <a:t>Lighting</a:t>
            </a:r>
          </a:p>
        </p:txBody>
      </p:sp>
    </p:spTree>
    <p:extLst>
      <p:ext uri="{BB962C8B-B14F-4D97-AF65-F5344CB8AC3E}">
        <p14:creationId xmlns:p14="http://schemas.microsoft.com/office/powerpoint/2010/main" val="4150710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1733</TotalTime>
  <Words>1038</Words>
  <Application>Microsoft Office PowerPoint</Application>
  <PresentationFormat>On-screen Show (4:3)</PresentationFormat>
  <Paragraphs>224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 Brown</dc:creator>
  <cp:lastModifiedBy>Lori Brown</cp:lastModifiedBy>
  <cp:revision>131</cp:revision>
  <dcterms:created xsi:type="dcterms:W3CDTF">2015-05-28T21:47:26Z</dcterms:created>
  <dcterms:modified xsi:type="dcterms:W3CDTF">2017-06-05T22:55:43Z</dcterms:modified>
</cp:coreProperties>
</file>