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handoutMasterIdLst>
    <p:handoutMasterId r:id="rId77"/>
  </p:handoutMasterIdLst>
  <p:sldIdLst>
    <p:sldId id="256" r:id="rId2"/>
    <p:sldId id="415" r:id="rId3"/>
    <p:sldId id="525" r:id="rId4"/>
    <p:sldId id="478" r:id="rId5"/>
    <p:sldId id="437" r:id="rId6"/>
    <p:sldId id="479" r:id="rId7"/>
    <p:sldId id="436" r:id="rId8"/>
    <p:sldId id="477" r:id="rId9"/>
    <p:sldId id="438" r:id="rId10"/>
    <p:sldId id="579" r:id="rId11"/>
    <p:sldId id="440" r:id="rId12"/>
    <p:sldId id="480" r:id="rId13"/>
    <p:sldId id="481" r:id="rId14"/>
    <p:sldId id="528" r:id="rId15"/>
    <p:sldId id="527" r:id="rId16"/>
    <p:sldId id="526" r:id="rId17"/>
    <p:sldId id="484" r:id="rId18"/>
    <p:sldId id="439" r:id="rId19"/>
    <p:sldId id="534" r:id="rId20"/>
    <p:sldId id="533" r:id="rId21"/>
    <p:sldId id="532" r:id="rId22"/>
    <p:sldId id="531" r:id="rId23"/>
    <p:sldId id="530" r:id="rId24"/>
    <p:sldId id="529" r:id="rId25"/>
    <p:sldId id="540" r:id="rId26"/>
    <p:sldId id="539" r:id="rId27"/>
    <p:sldId id="538" r:id="rId28"/>
    <p:sldId id="541" r:id="rId29"/>
    <p:sldId id="542" r:id="rId30"/>
    <p:sldId id="537" r:id="rId31"/>
    <p:sldId id="543" r:id="rId32"/>
    <p:sldId id="536" r:id="rId33"/>
    <p:sldId id="547" r:id="rId34"/>
    <p:sldId id="546" r:id="rId35"/>
    <p:sldId id="545" r:id="rId36"/>
    <p:sldId id="544" r:id="rId37"/>
    <p:sldId id="535" r:id="rId38"/>
    <p:sldId id="548" r:id="rId39"/>
    <p:sldId id="549" r:id="rId40"/>
    <p:sldId id="580" r:id="rId41"/>
    <p:sldId id="550" r:id="rId42"/>
    <p:sldId id="553" r:id="rId43"/>
    <p:sldId id="582" r:id="rId44"/>
    <p:sldId id="555" r:id="rId45"/>
    <p:sldId id="564" r:id="rId46"/>
    <p:sldId id="554" r:id="rId47"/>
    <p:sldId id="565" r:id="rId48"/>
    <p:sldId id="557" r:id="rId49"/>
    <p:sldId id="558" r:id="rId50"/>
    <p:sldId id="559" r:id="rId51"/>
    <p:sldId id="561" r:id="rId52"/>
    <p:sldId id="566" r:id="rId53"/>
    <p:sldId id="552" r:id="rId54"/>
    <p:sldId id="560" r:id="rId55"/>
    <p:sldId id="562" r:id="rId56"/>
    <p:sldId id="568" r:id="rId57"/>
    <p:sldId id="567" r:id="rId58"/>
    <p:sldId id="569" r:id="rId59"/>
    <p:sldId id="563" r:id="rId60"/>
    <p:sldId id="571" r:id="rId61"/>
    <p:sldId id="570" r:id="rId62"/>
    <p:sldId id="583" r:id="rId63"/>
    <p:sldId id="572" r:id="rId64"/>
    <p:sldId id="508" r:id="rId65"/>
    <p:sldId id="510" r:id="rId66"/>
    <p:sldId id="511" r:id="rId67"/>
    <p:sldId id="512" r:id="rId68"/>
    <p:sldId id="574" r:id="rId69"/>
    <p:sldId id="575" r:id="rId70"/>
    <p:sldId id="576" r:id="rId71"/>
    <p:sldId id="577" r:id="rId72"/>
    <p:sldId id="578" r:id="rId73"/>
    <p:sldId id="581" r:id="rId74"/>
    <p:sldId id="524" r:id="rId75"/>
  </p:sldIdLst>
  <p:sldSz cx="9144000" cy="6858000" type="screen4x3"/>
  <p:notesSz cx="701675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DCC6"/>
    <a:srgbClr val="00CC99"/>
    <a:srgbClr val="AFD4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80" autoAdjust="0"/>
    <p:restoredTop sz="94707" autoAdjust="0"/>
  </p:normalViewPr>
  <p:slideViewPr>
    <p:cSldViewPr>
      <p:cViewPr varScale="1">
        <p:scale>
          <a:sx n="154" d="100"/>
          <a:sy n="154" d="100"/>
        </p:scale>
        <p:origin x="1308" y="8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188"/>
    </p:cViewPr>
  </p:sorterViewPr>
  <p:notesViewPr>
    <p:cSldViewPr>
      <p:cViewPr varScale="1">
        <p:scale>
          <a:sx n="53" d="100"/>
          <a:sy n="53" d="100"/>
        </p:scale>
        <p:origin x="-2820" y="-90"/>
      </p:cViewPr>
      <p:guideLst>
        <p:guide orient="horz" pos="2932"/>
        <p:guide pos="221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707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4534" y="0"/>
            <a:ext cx="3040592" cy="467072"/>
          </a:xfrm>
          <a:prstGeom prst="rect">
            <a:avLst/>
          </a:prstGeom>
        </p:spPr>
        <p:txBody>
          <a:bodyPr vert="horz" lIns="93287" tIns="46644" rIns="93287" bIns="46644" rtlCol="0"/>
          <a:lstStyle>
            <a:lvl1pPr algn="r">
              <a:defRPr sz="1200"/>
            </a:lvl1pPr>
          </a:lstStyle>
          <a:p>
            <a:r>
              <a:rPr lang="en-US"/>
              <a:t>LEED v4 Power Jam Study - lorisweb.com</a:t>
            </a:r>
          </a:p>
        </p:txBody>
      </p:sp>
      <p:sp>
        <p:nvSpPr>
          <p:cNvPr id="4" name="Footer Placeholder 3"/>
          <p:cNvSpPr>
            <a:spLocks noGrp="1"/>
          </p:cNvSpPr>
          <p:nvPr>
            <p:ph type="ftr" sz="quarter" idx="2"/>
          </p:nvPr>
        </p:nvSpPr>
        <p:spPr>
          <a:xfrm>
            <a:off x="0" y="8842030"/>
            <a:ext cx="3040592" cy="467071"/>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4534" y="8842030"/>
            <a:ext cx="3040592" cy="467071"/>
          </a:xfrm>
          <a:prstGeom prst="rect">
            <a:avLst/>
          </a:prstGeom>
        </p:spPr>
        <p:txBody>
          <a:bodyPr vert="horz" lIns="93287" tIns="46644" rIns="93287" bIns="46644" rtlCol="0" anchor="b"/>
          <a:lstStyle>
            <a:lvl1pPr algn="r">
              <a:defRPr sz="1200"/>
            </a:lvl1pPr>
          </a:lstStyle>
          <a:p>
            <a:fld id="{D598136B-9B54-49EE-9750-476EC27CE04E}" type="slidenum">
              <a:rPr lang="en-US" smtClean="0"/>
              <a:t>‹#›</a:t>
            </a:fld>
            <a:endParaRPr lang="en-US"/>
          </a:p>
        </p:txBody>
      </p:sp>
    </p:spTree>
    <p:extLst>
      <p:ext uri="{BB962C8B-B14F-4D97-AF65-F5344CB8AC3E}">
        <p14:creationId xmlns:p14="http://schemas.microsoft.com/office/powerpoint/2010/main" val="354951337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5455"/>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4534" y="0"/>
            <a:ext cx="3040592" cy="465455"/>
          </a:xfrm>
          <a:prstGeom prst="rect">
            <a:avLst/>
          </a:prstGeom>
        </p:spPr>
        <p:txBody>
          <a:bodyPr vert="horz" lIns="93287" tIns="46644" rIns="93287" bIns="46644" rtlCol="0"/>
          <a:lstStyle>
            <a:lvl1pPr algn="r">
              <a:defRPr sz="1200"/>
            </a:lvl1pPr>
          </a:lstStyle>
          <a:p>
            <a:r>
              <a:rPr lang="en-US"/>
              <a:t>LEED v4 Power Jam Study - lorisweb.com</a:t>
            </a:r>
          </a:p>
        </p:txBody>
      </p:sp>
      <p:sp>
        <p:nvSpPr>
          <p:cNvPr id="4" name="Slide Image Placeholder 3"/>
          <p:cNvSpPr>
            <a:spLocks noGrp="1" noRot="1" noChangeAspect="1"/>
          </p:cNvSpPr>
          <p:nvPr>
            <p:ph type="sldImg" idx="2"/>
          </p:nvPr>
        </p:nvSpPr>
        <p:spPr>
          <a:xfrm>
            <a:off x="1181100" y="698500"/>
            <a:ext cx="4654550" cy="3490913"/>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675" y="4421823"/>
            <a:ext cx="5613400" cy="4189095"/>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0592" cy="465455"/>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4534" y="8842029"/>
            <a:ext cx="3040592" cy="465455"/>
          </a:xfrm>
          <a:prstGeom prst="rect">
            <a:avLst/>
          </a:prstGeom>
        </p:spPr>
        <p:txBody>
          <a:bodyPr vert="horz" lIns="93287" tIns="46644" rIns="93287" bIns="46644" rtlCol="0" anchor="b"/>
          <a:lstStyle>
            <a:lvl1pPr algn="r">
              <a:defRPr sz="1200"/>
            </a:lvl1pPr>
          </a:lstStyle>
          <a:p>
            <a:fld id="{2AAE6CC9-5D90-4A38-BFF2-1232EDBDD043}" type="slidenum">
              <a:rPr lang="en-US" smtClean="0"/>
              <a:t>‹#›</a:t>
            </a:fld>
            <a:endParaRPr lang="en-US"/>
          </a:p>
        </p:txBody>
      </p:sp>
    </p:spTree>
    <p:extLst>
      <p:ext uri="{BB962C8B-B14F-4D97-AF65-F5344CB8AC3E}">
        <p14:creationId xmlns:p14="http://schemas.microsoft.com/office/powerpoint/2010/main" val="339111827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3672262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10</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973024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11</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3156942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12</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662626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13</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832082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18</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3880415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74</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2652031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2</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3718617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3</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3318829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4</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1322462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5</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2873889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6</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1439569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7</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2403021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8</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2721281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AE6CC9-5D90-4A38-BFF2-1232EDBDD043}" type="slidenum">
              <a:rPr lang="en-US" smtClean="0"/>
              <a:t>9</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2823069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F3BBF46-2313-4F30-8C59-3FA19D625846}" type="datetime1">
              <a:rPr lang="en-US" smtClean="0"/>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225466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A1FCFC-CDEF-41EE-BF20-92295B5E1720}" type="datetime1">
              <a:rPr lang="en-US" smtClean="0"/>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647801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75B567-3833-415A-8920-3FF1072C1770}" type="datetime1">
              <a:rPr lang="en-US" smtClean="0"/>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247073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270C88-A8C6-4B16-9DFE-687131765FEE}" type="datetime1">
              <a:rPr lang="en-US" smtClean="0"/>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413111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B789E0-8C8F-46CE-94D1-29202400A31C}" type="datetime1">
              <a:rPr lang="en-US" smtClean="0"/>
              <a:t>4/30/2017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58717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C00240-7B31-46C9-8706-3D2DBC236372}" type="datetime1">
              <a:rPr lang="en-US" smtClean="0"/>
              <a:t>4/30/2017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487291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67BF0E-3A49-434A-8A05-30402DFB50C5}" type="datetime1">
              <a:rPr lang="en-US" smtClean="0"/>
              <a:t>4/30/2017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880501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26417-8981-4A3F-90A1-840F38CE7855}" type="datetime1">
              <a:rPr lang="en-US" smtClean="0"/>
              <a:t>4/30/2017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2324036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3D473-47FB-4C06-A749-01208DC82DB2}" type="datetime1">
              <a:rPr lang="en-US" smtClean="0"/>
              <a:t>4/30/2017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330427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5879CD-D427-4514-BFEB-AD9A00C6E60F}" type="datetime1">
              <a:rPr lang="en-US" smtClean="0"/>
              <a:t>4/30/2017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2584719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CE130E-9E90-4ED9-9A57-5588134A36FA}" type="datetime1">
              <a:rPr lang="en-US" smtClean="0"/>
              <a:t>4/30/2017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F5BBC3-DF97-4E73-A0AD-5C2E46C3CCDF}" type="slidenum">
              <a:rPr lang="en-US" smtClean="0"/>
              <a:t>‹#›</a:t>
            </a:fld>
            <a:endParaRPr lang="en-US"/>
          </a:p>
        </p:txBody>
      </p:sp>
    </p:spTree>
    <p:extLst>
      <p:ext uri="{BB962C8B-B14F-4D97-AF65-F5344CB8AC3E}">
        <p14:creationId xmlns:p14="http://schemas.microsoft.com/office/powerpoint/2010/main" val="680908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05387-9923-4052-AFB0-83096FEA1CDB}" type="datetime1">
              <a:rPr lang="en-US" smtClean="0"/>
              <a:t>4/30/2017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F5BBC3-DF97-4E73-A0AD-5C2E46C3CCDF}" type="slidenum">
              <a:rPr lang="en-US" smtClean="0"/>
              <a:t>‹#›</a:t>
            </a:fld>
            <a:endParaRPr lang="en-US"/>
          </a:p>
        </p:txBody>
      </p:sp>
    </p:spTree>
    <p:extLst>
      <p:ext uri="{BB962C8B-B14F-4D97-AF65-F5344CB8AC3E}">
        <p14:creationId xmlns:p14="http://schemas.microsoft.com/office/powerpoint/2010/main" val="1975152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PDFS/2623-Visitacion_Valley_Schlage_Design_for_Development_DRAFT_FOR_ADOPTION.pdf" TargetMode="External"/><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usgbc.org/"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transloc.com/translocs-top-10-favorite-transit-stops-in-the-world/" TargetMode="External"/><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44.jpg"/></Relationships>
</file>

<file path=ppt/slides/_rels/slide5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5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51.jpg"/></Relationships>
</file>

<file path=ppt/slides/_rels/slide5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55.jpg"/></Relationships>
</file>

<file path=ppt/slides/_rels/slide6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7.xml"/><Relationship Id="rId4" Type="http://schemas.openxmlformats.org/officeDocument/2006/relationships/image" Target="../media/image60.jpg"/></Relationships>
</file>

<file path=ppt/slides/_rels/slide7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6.jp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274320"/>
            <a:ext cx="4800600" cy="3754874"/>
          </a:xfrm>
          <a:prstGeom prst="rect">
            <a:avLst/>
          </a:prstGeom>
          <a:noFill/>
        </p:spPr>
        <p:txBody>
          <a:bodyPr wrap="square" rtlCol="0">
            <a:spAutoFit/>
          </a:bodyPr>
          <a:lstStyle/>
          <a:p>
            <a:r>
              <a:rPr lang="en-US" sz="4800" dirty="0"/>
              <a:t>LEED ND v4</a:t>
            </a:r>
          </a:p>
          <a:p>
            <a:r>
              <a:rPr lang="en-US" sz="2800" dirty="0">
                <a:solidFill>
                  <a:schemeClr val="bg1">
                    <a:lumMod val="50000"/>
                  </a:schemeClr>
                </a:solidFill>
              </a:rPr>
              <a:t>Exam Preparation</a:t>
            </a:r>
          </a:p>
          <a:p>
            <a:endParaRPr lang="en-US" b="1" dirty="0">
              <a:solidFill>
                <a:srgbClr val="C00000"/>
              </a:solidFill>
            </a:endParaRPr>
          </a:p>
          <a:p>
            <a:r>
              <a:rPr lang="en-US" b="1" dirty="0"/>
              <a:t>Lori A. Brown</a:t>
            </a:r>
          </a:p>
          <a:p>
            <a:r>
              <a:rPr lang="en-US" b="1" dirty="0"/>
              <a:t>LEED AP BD+C, LEED AP ND, LEED AP O+M</a:t>
            </a:r>
          </a:p>
          <a:p>
            <a:r>
              <a:rPr lang="en-US" b="1" dirty="0"/>
              <a:t>CSU, Chico</a:t>
            </a:r>
          </a:p>
          <a:p>
            <a:endParaRPr lang="en-US" b="1" dirty="0">
              <a:solidFill>
                <a:srgbClr val="C00000"/>
              </a:solidFill>
            </a:endParaRPr>
          </a:p>
          <a:p>
            <a:r>
              <a:rPr lang="en-US" b="1" dirty="0">
                <a:solidFill>
                  <a:srgbClr val="C00000"/>
                </a:solidFill>
              </a:rPr>
              <a:t>Friday, May 5, 2017</a:t>
            </a:r>
          </a:p>
          <a:p>
            <a:endParaRPr lang="en-US" b="1" dirty="0">
              <a:solidFill>
                <a:srgbClr val="C00000"/>
              </a:solidFill>
            </a:endParaRPr>
          </a:p>
          <a:p>
            <a:r>
              <a:rPr lang="en-US" b="1" dirty="0"/>
              <a:t>Lend Lease</a:t>
            </a:r>
          </a:p>
          <a:p>
            <a:r>
              <a:rPr lang="en-US" b="1" dirty="0"/>
              <a:t>Chicago, IL</a:t>
            </a:r>
            <a:endParaRPr lang="en-US" b="1" dirty="0">
              <a:solidFill>
                <a:srgbClr val="C0000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0953" y="4907280"/>
            <a:ext cx="924910" cy="1005840"/>
          </a:xfrm>
          <a:prstGeom prst="rect">
            <a:avLst/>
          </a:prstGeom>
        </p:spPr>
      </p:pic>
      <p:pic>
        <p:nvPicPr>
          <p:cNvPr id="16" name="Picture 15"/>
          <p:cNvPicPr>
            <a:picLocks noChangeAspect="1"/>
          </p:cNvPicPr>
          <p:nvPr/>
        </p:nvPicPr>
        <p:blipFill>
          <a:blip r:embed="rId4"/>
          <a:stretch>
            <a:fillRect/>
          </a:stretch>
        </p:blipFill>
        <p:spPr>
          <a:xfrm>
            <a:off x="5036452" y="0"/>
            <a:ext cx="4107548" cy="6858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4495800"/>
            <a:ext cx="1413164" cy="1828800"/>
          </a:xfrm>
          <a:prstGeom prst="rect">
            <a:avLst/>
          </a:prstGeom>
        </p:spPr>
      </p:pic>
    </p:spTree>
    <p:extLst>
      <p:ext uri="{BB962C8B-B14F-4D97-AF65-F5344CB8AC3E}">
        <p14:creationId xmlns:p14="http://schemas.microsoft.com/office/powerpoint/2010/main" val="3497019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Green Building with LEED</a:t>
            </a:r>
            <a:endParaRPr lang="en-US" sz="2400" b="1" dirty="0">
              <a:ea typeface="Calibri" pitchFamily="34" charset="0"/>
              <a:cs typeface="Times New Roman" pitchFamily="18" charset="0"/>
            </a:endParaRPr>
          </a:p>
        </p:txBody>
      </p:sp>
      <p:pic>
        <p:nvPicPr>
          <p:cNvPr id="3" name="Picture 2"/>
          <p:cNvPicPr>
            <a:picLocks noChangeAspect="1"/>
          </p:cNvPicPr>
          <p:nvPr/>
        </p:nvPicPr>
        <p:blipFill>
          <a:blip r:embed="rId3"/>
          <a:stretch>
            <a:fillRect/>
          </a:stretch>
        </p:blipFill>
        <p:spPr>
          <a:xfrm>
            <a:off x="847725" y="1039485"/>
            <a:ext cx="7448550" cy="2400300"/>
          </a:xfrm>
          <a:prstGeom prst="rect">
            <a:avLst/>
          </a:prstGeom>
        </p:spPr>
      </p:pic>
      <p:sp>
        <p:nvSpPr>
          <p:cNvPr id="12"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10</a:t>
            </a:fld>
            <a:endParaRPr lang="en-US" sz="900" dirty="0">
              <a:solidFill>
                <a:schemeClr val="tx1"/>
              </a:solidFill>
            </a:endParaRPr>
          </a:p>
        </p:txBody>
      </p:sp>
    </p:spTree>
    <p:extLst>
      <p:ext uri="{BB962C8B-B14F-4D97-AF65-F5344CB8AC3E}">
        <p14:creationId xmlns:p14="http://schemas.microsoft.com/office/powerpoint/2010/main" val="1693814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Green Building with LEED</a:t>
            </a:r>
            <a:endParaRPr lang="en-US" sz="2400" b="1" dirty="0">
              <a:ea typeface="Calibri" pitchFamily="34" charset="0"/>
              <a:cs typeface="Times New Roman" pitchFamily="18" charset="0"/>
            </a:endParaRPr>
          </a:p>
        </p:txBody>
      </p:sp>
      <p:pic>
        <p:nvPicPr>
          <p:cNvPr id="3" name="Picture 2"/>
          <p:cNvPicPr>
            <a:picLocks noChangeAspect="1"/>
          </p:cNvPicPr>
          <p:nvPr/>
        </p:nvPicPr>
        <p:blipFill>
          <a:blip r:embed="rId3"/>
          <a:stretch>
            <a:fillRect/>
          </a:stretch>
        </p:blipFill>
        <p:spPr>
          <a:xfrm>
            <a:off x="847725" y="1039485"/>
            <a:ext cx="7448550" cy="2400300"/>
          </a:xfrm>
          <a:prstGeom prst="rect">
            <a:avLst/>
          </a:prstGeom>
        </p:spPr>
      </p:pic>
      <p:grpSp>
        <p:nvGrpSpPr>
          <p:cNvPr id="5" name="Group 4"/>
          <p:cNvGrpSpPr/>
          <p:nvPr/>
        </p:nvGrpSpPr>
        <p:grpSpPr>
          <a:xfrm>
            <a:off x="6096000" y="3477023"/>
            <a:ext cx="2438400" cy="2374370"/>
            <a:chOff x="1617133" y="4164545"/>
            <a:chExt cx="4284137" cy="2374370"/>
          </a:xfrm>
        </p:grpSpPr>
        <p:sp>
          <p:nvSpPr>
            <p:cNvPr id="7" name="TextBox 6"/>
            <p:cNvSpPr txBox="1"/>
            <p:nvPr/>
          </p:nvSpPr>
          <p:spPr>
            <a:xfrm>
              <a:off x="1735670" y="4320632"/>
              <a:ext cx="4165600" cy="646331"/>
            </a:xfrm>
            <a:prstGeom prst="rect">
              <a:avLst/>
            </a:prstGeom>
            <a:noFill/>
          </p:spPr>
          <p:txBody>
            <a:bodyPr wrap="square" rtlCol="0">
              <a:spAutoFit/>
            </a:bodyPr>
            <a:lstStyle/>
            <a:p>
              <a:r>
                <a:rPr lang="en-US" dirty="0"/>
                <a:t>Plan</a:t>
              </a:r>
            </a:p>
            <a:p>
              <a:r>
                <a:rPr lang="en-US" dirty="0"/>
                <a:t>Built Project</a:t>
              </a:r>
            </a:p>
          </p:txBody>
        </p:sp>
        <p:grpSp>
          <p:nvGrpSpPr>
            <p:cNvPr id="8" name="Group 7"/>
            <p:cNvGrpSpPr/>
            <p:nvPr/>
          </p:nvGrpSpPr>
          <p:grpSpPr>
            <a:xfrm>
              <a:off x="1617133" y="4164545"/>
              <a:ext cx="160867" cy="2374370"/>
              <a:chOff x="1617133" y="4164545"/>
              <a:chExt cx="160867" cy="2374370"/>
            </a:xfrm>
          </p:grpSpPr>
          <p:cxnSp>
            <p:nvCxnSpPr>
              <p:cNvPr id="9" name="Straight Connector 8"/>
              <p:cNvCxnSpPr/>
              <p:nvPr/>
            </p:nvCxnSpPr>
            <p:spPr>
              <a:xfrm>
                <a:off x="1617133" y="4164545"/>
                <a:ext cx="0" cy="23743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617133" y="4512733"/>
                <a:ext cx="16086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617133" y="4790924"/>
                <a:ext cx="16086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8" name="TextBox 17"/>
          <p:cNvSpPr txBox="1"/>
          <p:nvPr/>
        </p:nvSpPr>
        <p:spPr>
          <a:xfrm rot="16200000">
            <a:off x="4843479" y="4655488"/>
            <a:ext cx="2029883" cy="369332"/>
          </a:xfrm>
          <a:prstGeom prst="rect">
            <a:avLst/>
          </a:prstGeom>
          <a:noFill/>
        </p:spPr>
        <p:txBody>
          <a:bodyPr wrap="square" rtlCol="0">
            <a:spAutoFit/>
          </a:bodyPr>
          <a:lstStyle/>
          <a:p>
            <a:pPr algn="ctr"/>
            <a:r>
              <a:rPr lang="en-US" dirty="0">
                <a:solidFill>
                  <a:srgbClr val="C00000"/>
                </a:solidFill>
                <a:latin typeface="Lucida Handwriting" panose="03010101010101010101" pitchFamily="66" charset="0"/>
              </a:rPr>
              <a:t>Adaptations</a:t>
            </a:r>
          </a:p>
        </p:txBody>
      </p:sp>
      <p:sp>
        <p:nvSpPr>
          <p:cNvPr id="19"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11</a:t>
            </a:fld>
            <a:endParaRPr lang="en-US" sz="900" dirty="0">
              <a:solidFill>
                <a:schemeClr val="tx1"/>
              </a:solidFill>
            </a:endParaRPr>
          </a:p>
        </p:txBody>
      </p:sp>
    </p:spTree>
    <p:extLst>
      <p:ext uri="{BB962C8B-B14F-4D97-AF65-F5344CB8AC3E}">
        <p14:creationId xmlns:p14="http://schemas.microsoft.com/office/powerpoint/2010/main" val="3412225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Green Building with LEED</a:t>
            </a:r>
            <a:endParaRPr lang="en-US" sz="2400" b="1" dirty="0">
              <a:ea typeface="Calibri" pitchFamily="34" charset="0"/>
              <a:cs typeface="Times New Roman" pitchFamily="18" charset="0"/>
            </a:endParaRPr>
          </a:p>
        </p:txBody>
      </p:sp>
      <p:pic>
        <p:nvPicPr>
          <p:cNvPr id="3" name="Picture 2"/>
          <p:cNvPicPr>
            <a:picLocks noChangeAspect="1"/>
          </p:cNvPicPr>
          <p:nvPr/>
        </p:nvPicPr>
        <p:blipFill>
          <a:blip r:embed="rId3"/>
          <a:stretch>
            <a:fillRect/>
          </a:stretch>
        </p:blipFill>
        <p:spPr>
          <a:xfrm>
            <a:off x="0" y="914400"/>
            <a:ext cx="9144000" cy="4687410"/>
          </a:xfrm>
          <a:prstGeom prst="rect">
            <a:avLst/>
          </a:prstGeom>
        </p:spPr>
      </p:pic>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12</a:t>
            </a:fld>
            <a:endParaRPr lang="en-US" sz="900" dirty="0">
              <a:solidFill>
                <a:schemeClr val="tx1"/>
              </a:solidFill>
            </a:endParaRPr>
          </a:p>
        </p:txBody>
      </p:sp>
    </p:spTree>
    <p:extLst>
      <p:ext uri="{BB962C8B-B14F-4D97-AF65-F5344CB8AC3E}">
        <p14:creationId xmlns:p14="http://schemas.microsoft.com/office/powerpoint/2010/main" val="1561190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Green Building with LEED</a:t>
            </a:r>
            <a:endParaRPr lang="en-US" sz="2400" b="1" dirty="0">
              <a:ea typeface="Calibri" pitchFamily="34" charset="0"/>
              <a:cs typeface="Times New Roman" pitchFamily="18" charset="0"/>
            </a:endParaRPr>
          </a:p>
        </p:txBody>
      </p:sp>
      <p:pic>
        <p:nvPicPr>
          <p:cNvPr id="2" name="Picture 1"/>
          <p:cNvPicPr>
            <a:picLocks noChangeAspect="1"/>
          </p:cNvPicPr>
          <p:nvPr/>
        </p:nvPicPr>
        <p:blipFill>
          <a:blip r:embed="rId3"/>
          <a:stretch>
            <a:fillRect/>
          </a:stretch>
        </p:blipFill>
        <p:spPr>
          <a:xfrm>
            <a:off x="0" y="914400"/>
            <a:ext cx="9144000" cy="1553944"/>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13</a:t>
            </a:fld>
            <a:endParaRPr lang="en-US" sz="900" dirty="0">
              <a:solidFill>
                <a:schemeClr val="tx1"/>
              </a:solidFill>
            </a:endParaRPr>
          </a:p>
        </p:txBody>
      </p:sp>
    </p:spTree>
    <p:extLst>
      <p:ext uri="{BB962C8B-B14F-4D97-AF65-F5344CB8AC3E}">
        <p14:creationId xmlns:p14="http://schemas.microsoft.com/office/powerpoint/2010/main" val="1079172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LEED ND Credit Categories</a:t>
            </a:r>
            <a:endParaRPr lang="en-US" sz="2400" b="1" dirty="0">
              <a:ea typeface="Calibri" pitchFamily="34"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914400"/>
            <a:ext cx="7315200" cy="3799185"/>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14</a:t>
            </a:fld>
            <a:endParaRPr lang="en-US" sz="900" dirty="0">
              <a:solidFill>
                <a:schemeClr val="tx1"/>
              </a:solidFill>
            </a:endParaRPr>
          </a:p>
        </p:txBody>
      </p:sp>
    </p:spTree>
    <p:extLst>
      <p:ext uri="{BB962C8B-B14F-4D97-AF65-F5344CB8AC3E}">
        <p14:creationId xmlns:p14="http://schemas.microsoft.com/office/powerpoint/2010/main" val="3494091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LEED ND Credit Categories</a:t>
            </a:r>
            <a:endParaRPr lang="en-US" sz="2400" b="1" dirty="0">
              <a:ea typeface="Calibri" pitchFamily="34" charset="0"/>
              <a:cs typeface="Times New Roman"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914400"/>
            <a:ext cx="7315200" cy="4700606"/>
          </a:xfrm>
          <a:prstGeom prst="rect">
            <a:avLst/>
          </a:prstGeom>
        </p:spPr>
      </p:pic>
      <p:sp>
        <p:nvSpPr>
          <p:cNvPr id="7"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15</a:t>
            </a:fld>
            <a:endParaRPr lang="en-US" sz="900" dirty="0">
              <a:solidFill>
                <a:schemeClr val="tx1"/>
              </a:solidFill>
            </a:endParaRPr>
          </a:p>
        </p:txBody>
      </p:sp>
    </p:spTree>
    <p:extLst>
      <p:ext uri="{BB962C8B-B14F-4D97-AF65-F5344CB8AC3E}">
        <p14:creationId xmlns:p14="http://schemas.microsoft.com/office/powerpoint/2010/main" val="844779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LEED ND Credit Categories</a:t>
            </a:r>
            <a:endParaRPr lang="en-US" sz="2400" b="1" dirty="0">
              <a:ea typeface="Calibri" pitchFamily="34" charset="0"/>
              <a:cs typeface="Times New Roman" pitchFamily="18" charset="0"/>
            </a:endParaRPr>
          </a:p>
        </p:txBody>
      </p:sp>
      <p:sp>
        <p:nvSpPr>
          <p:cNvPr id="7"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16</a:t>
            </a:fld>
            <a:endParaRPr lang="en-US" sz="900"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914400"/>
            <a:ext cx="7315200" cy="5380212"/>
          </a:xfrm>
          <a:prstGeom prst="rect">
            <a:avLst/>
          </a:prstGeom>
        </p:spPr>
      </p:pic>
    </p:spTree>
    <p:extLst>
      <p:ext uri="{BB962C8B-B14F-4D97-AF65-F5344CB8AC3E}">
        <p14:creationId xmlns:p14="http://schemas.microsoft.com/office/powerpoint/2010/main" val="3634666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LEED ND Credit Categories</a:t>
            </a:r>
            <a:endParaRPr lang="en-US" sz="2400" b="1" dirty="0">
              <a:ea typeface="Calibri" pitchFamily="34"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914400"/>
            <a:ext cx="7315200" cy="3025189"/>
          </a:xfrm>
          <a:prstGeom prst="rect">
            <a:avLst/>
          </a:prstGeom>
        </p:spPr>
      </p:pic>
      <p:sp>
        <p:nvSpPr>
          <p:cNvPr id="10"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17</a:t>
            </a:fld>
            <a:endParaRPr lang="en-US" sz="900" dirty="0">
              <a:solidFill>
                <a:schemeClr val="tx1"/>
              </a:solidFill>
            </a:endParaRPr>
          </a:p>
        </p:txBody>
      </p:sp>
    </p:spTree>
    <p:extLst>
      <p:ext uri="{BB962C8B-B14F-4D97-AF65-F5344CB8AC3E}">
        <p14:creationId xmlns:p14="http://schemas.microsoft.com/office/powerpoint/2010/main" val="2453341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0"/>
            <a:ext cx="7772400" cy="4403733"/>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4436152"/>
            <a:ext cx="7772400" cy="618984"/>
          </a:xfrm>
          <a:prstGeom prst="rect">
            <a:avLst/>
          </a:prstGeom>
        </p:spPr>
      </p:pic>
      <p:sp>
        <p:nvSpPr>
          <p:cNvPr id="13"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18</a:t>
            </a:fld>
            <a:endParaRPr lang="en-US" sz="900" dirty="0">
              <a:solidFill>
                <a:schemeClr val="tx1"/>
              </a:solidFill>
            </a:endParaRPr>
          </a:p>
        </p:txBody>
      </p:sp>
    </p:spTree>
    <p:extLst>
      <p:ext uri="{BB962C8B-B14F-4D97-AF65-F5344CB8AC3E}">
        <p14:creationId xmlns:p14="http://schemas.microsoft.com/office/powerpoint/2010/main" val="1973898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
            <a:ext cx="7772400" cy="6731901"/>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19</a:t>
            </a:fld>
            <a:endParaRPr lang="en-US" sz="900" dirty="0">
              <a:solidFill>
                <a:schemeClr val="tx1"/>
              </a:solidFill>
            </a:endParaRPr>
          </a:p>
        </p:txBody>
      </p:sp>
    </p:spTree>
    <p:extLst>
      <p:ext uri="{BB962C8B-B14F-4D97-AF65-F5344CB8AC3E}">
        <p14:creationId xmlns:p14="http://schemas.microsoft.com/office/powerpoint/2010/main" val="1852116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Power Jam Study - Agenda</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721465"/>
            <a:ext cx="7772400" cy="5655228"/>
          </a:xfrm>
          <a:prstGeom prst="rect">
            <a:avLst/>
          </a:prstGeom>
        </p:spPr>
      </p:pic>
      <p:sp>
        <p:nvSpPr>
          <p:cNvPr id="7"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a:t>
            </a:fld>
            <a:endParaRPr lang="en-US" sz="900" dirty="0">
              <a:solidFill>
                <a:schemeClr val="tx1"/>
              </a:solidFill>
            </a:endParaRPr>
          </a:p>
        </p:txBody>
      </p:sp>
    </p:spTree>
    <p:extLst>
      <p:ext uri="{BB962C8B-B14F-4D97-AF65-F5344CB8AC3E}">
        <p14:creationId xmlns:p14="http://schemas.microsoft.com/office/powerpoint/2010/main" val="1727321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3437672"/>
          </a:xfrm>
          <a:prstGeom prst="rect">
            <a:avLst/>
          </a:prstGeom>
        </p:spPr>
      </p:pic>
      <p:pic>
        <p:nvPicPr>
          <p:cNvPr id="5" name="Picture 4"/>
          <p:cNvPicPr>
            <a:picLocks noChangeAspect="1"/>
          </p:cNvPicPr>
          <p:nvPr/>
        </p:nvPicPr>
        <p:blipFill>
          <a:blip r:embed="rId3"/>
          <a:stretch>
            <a:fillRect/>
          </a:stretch>
        </p:blipFill>
        <p:spPr>
          <a:xfrm>
            <a:off x="2362200" y="4114800"/>
            <a:ext cx="4460631" cy="1828800"/>
          </a:xfrm>
          <a:prstGeom prst="rect">
            <a:avLst/>
          </a:prstGeom>
        </p:spPr>
      </p:pic>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20</a:t>
            </a:fld>
            <a:endParaRPr lang="en-US" sz="900" dirty="0">
              <a:solidFill>
                <a:schemeClr val="tx1"/>
              </a:solidFill>
            </a:endParaRPr>
          </a:p>
        </p:txBody>
      </p:sp>
    </p:spTree>
    <p:extLst>
      <p:ext uri="{BB962C8B-B14F-4D97-AF65-F5344CB8AC3E}">
        <p14:creationId xmlns:p14="http://schemas.microsoft.com/office/powerpoint/2010/main" val="1738670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3255751"/>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21</a:t>
            </a:fld>
            <a:endParaRPr lang="en-US" sz="900" dirty="0">
              <a:solidFill>
                <a:schemeClr val="tx1"/>
              </a:solidFill>
            </a:endParaRPr>
          </a:p>
        </p:txBody>
      </p:sp>
    </p:spTree>
    <p:extLst>
      <p:ext uri="{BB962C8B-B14F-4D97-AF65-F5344CB8AC3E}">
        <p14:creationId xmlns:p14="http://schemas.microsoft.com/office/powerpoint/2010/main" val="3582268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22</a:t>
            </a:fld>
            <a:endParaRPr lang="en-US" sz="900" dirty="0">
              <a:solidFill>
                <a:schemeClr val="tx1"/>
              </a:solidFill>
            </a:endParaRPr>
          </a:p>
        </p:txBody>
      </p:sp>
    </p:spTree>
    <p:extLst>
      <p:ext uri="{BB962C8B-B14F-4D97-AF65-F5344CB8AC3E}">
        <p14:creationId xmlns:p14="http://schemas.microsoft.com/office/powerpoint/2010/main" val="1530890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23</a:t>
            </a:fld>
            <a:endParaRPr lang="en-US" sz="900" dirty="0">
              <a:solidFill>
                <a:schemeClr val="tx1"/>
              </a:solidFill>
            </a:endParaRPr>
          </a:p>
        </p:txBody>
      </p:sp>
    </p:spTree>
    <p:extLst>
      <p:ext uri="{BB962C8B-B14F-4D97-AF65-F5344CB8AC3E}">
        <p14:creationId xmlns:p14="http://schemas.microsoft.com/office/powerpoint/2010/main" val="263416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3663504"/>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24</a:t>
            </a:fld>
            <a:endParaRPr lang="en-US" sz="900" dirty="0">
              <a:solidFill>
                <a:schemeClr val="tx1"/>
              </a:solidFill>
            </a:endParaRPr>
          </a:p>
        </p:txBody>
      </p:sp>
    </p:spTree>
    <p:extLst>
      <p:ext uri="{BB962C8B-B14F-4D97-AF65-F5344CB8AC3E}">
        <p14:creationId xmlns:p14="http://schemas.microsoft.com/office/powerpoint/2010/main" val="1625120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4600759"/>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25</a:t>
            </a:fld>
            <a:endParaRPr lang="en-US" sz="900" dirty="0">
              <a:solidFill>
                <a:schemeClr val="tx1"/>
              </a:solidFill>
            </a:endParaRPr>
          </a:p>
        </p:txBody>
      </p:sp>
    </p:spTree>
    <p:extLst>
      <p:ext uri="{BB962C8B-B14F-4D97-AF65-F5344CB8AC3E}">
        <p14:creationId xmlns:p14="http://schemas.microsoft.com/office/powerpoint/2010/main" val="3983123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304800"/>
            <a:ext cx="4572000" cy="591670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304800"/>
            <a:ext cx="4572000" cy="5916705"/>
          </a:xfrm>
          <a:prstGeom prst="rect">
            <a:avLst/>
          </a:prstGeom>
        </p:spPr>
      </p:pic>
      <p:sp>
        <p:nvSpPr>
          <p:cNvPr id="8"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26</a:t>
            </a:fld>
            <a:endParaRPr lang="en-US" sz="900" dirty="0">
              <a:solidFill>
                <a:schemeClr val="tx1"/>
              </a:solidFill>
            </a:endParaRPr>
          </a:p>
        </p:txBody>
      </p:sp>
    </p:spTree>
    <p:extLst>
      <p:ext uri="{BB962C8B-B14F-4D97-AF65-F5344CB8AC3E}">
        <p14:creationId xmlns:p14="http://schemas.microsoft.com/office/powerpoint/2010/main" val="1435599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923330"/>
          </a:xfrm>
          <a:prstGeom prst="rect">
            <a:avLst/>
          </a:prstGeom>
          <a:noFill/>
        </p:spPr>
        <p:txBody>
          <a:bodyPr wrap="square" lIns="0" tIns="0" rIns="0" bIns="0" rtlCol="0">
            <a:spAutoFit/>
          </a:bodyPr>
          <a:lstStyle/>
          <a:p>
            <a:r>
              <a:rPr lang="en-US" sz="2000" b="1" dirty="0"/>
              <a:t>Project Boundary</a:t>
            </a:r>
          </a:p>
          <a:p>
            <a:r>
              <a:rPr lang="en-US" sz="2000" dirty="0"/>
              <a:t>The project boundary defines the land and water area that is reviewed for certification (see </a:t>
            </a:r>
            <a:r>
              <a:rPr lang="en-US" sz="2000" i="1" dirty="0"/>
              <a:t>Minimum Program Requirements</a:t>
            </a:r>
            <a:r>
              <a:rPr lang="en-US" sz="2000" dirty="0"/>
              <a:t>).</a:t>
            </a:r>
            <a:endParaRPr lang="en-US" sz="2000" b="1"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8867" y="2057400"/>
            <a:ext cx="5246267" cy="4572000"/>
          </a:xfrm>
          <a:prstGeom prst="rect">
            <a:avLst/>
          </a:prstGeom>
        </p:spPr>
      </p:pic>
      <p:sp>
        <p:nvSpPr>
          <p:cNvPr id="13"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27</a:t>
            </a:fld>
            <a:endParaRPr lang="en-US" sz="900" dirty="0">
              <a:solidFill>
                <a:schemeClr val="tx1"/>
              </a:solidFill>
            </a:endParaRPr>
          </a:p>
        </p:txBody>
      </p:sp>
    </p:spTree>
    <p:extLst>
      <p:ext uri="{BB962C8B-B14F-4D97-AF65-F5344CB8AC3E}">
        <p14:creationId xmlns:p14="http://schemas.microsoft.com/office/powerpoint/2010/main" val="3982321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3385542"/>
          </a:xfrm>
          <a:prstGeom prst="rect">
            <a:avLst/>
          </a:prstGeom>
          <a:noFill/>
        </p:spPr>
        <p:txBody>
          <a:bodyPr wrap="square" lIns="0" tIns="0" rIns="0" bIns="0" rtlCol="0">
            <a:spAutoFit/>
          </a:bodyPr>
          <a:lstStyle/>
          <a:p>
            <a:r>
              <a:rPr lang="en-US" sz="2000" b="1" dirty="0"/>
              <a:t>Site Type</a:t>
            </a:r>
          </a:p>
          <a:p>
            <a:r>
              <a:rPr lang="en-US" sz="2000" dirty="0"/>
              <a:t>A project is categorized by site type depending on where its boundary is set, the status of land inside the boundary, and the status of properties surrounding the boundary.</a:t>
            </a:r>
          </a:p>
          <a:p>
            <a:endParaRPr lang="en-US" sz="2000" dirty="0"/>
          </a:p>
          <a:p>
            <a:r>
              <a:rPr lang="en-US" sz="2000" b="1" dirty="0"/>
              <a:t>The following site types may apply:</a:t>
            </a:r>
          </a:p>
          <a:p>
            <a:r>
              <a:rPr lang="en-US" sz="2000" dirty="0"/>
              <a:t>Previously developed</a:t>
            </a:r>
          </a:p>
          <a:p>
            <a:r>
              <a:rPr lang="en-US" sz="2000" dirty="0"/>
              <a:t>Infill</a:t>
            </a:r>
          </a:p>
          <a:p>
            <a:r>
              <a:rPr lang="en-US" sz="2000" dirty="0"/>
              <a:t>Adjacent</a:t>
            </a:r>
          </a:p>
          <a:p>
            <a:endParaRPr lang="en-US" sz="2000" dirty="0"/>
          </a:p>
          <a:p>
            <a:r>
              <a:rPr lang="en-US" sz="2000" dirty="0"/>
              <a:t>The subsections below define these terms and explain their use.</a:t>
            </a:r>
            <a:endParaRPr lang="en-US" sz="2000" b="1" dirty="0"/>
          </a:p>
        </p:txBody>
      </p:sp>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28</a:t>
            </a:fld>
            <a:endParaRPr lang="en-US" sz="900" dirty="0">
              <a:solidFill>
                <a:schemeClr val="tx1"/>
              </a:solidFill>
            </a:endParaRPr>
          </a:p>
        </p:txBody>
      </p:sp>
    </p:spTree>
    <p:extLst>
      <p:ext uri="{BB962C8B-B14F-4D97-AF65-F5344CB8AC3E}">
        <p14:creationId xmlns:p14="http://schemas.microsoft.com/office/powerpoint/2010/main" val="2513195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3970318"/>
          </a:xfrm>
          <a:prstGeom prst="rect">
            <a:avLst/>
          </a:prstGeom>
          <a:noFill/>
        </p:spPr>
        <p:txBody>
          <a:bodyPr wrap="square" lIns="0" tIns="0" rIns="0" bIns="0" rtlCol="0">
            <a:spAutoFit/>
          </a:bodyPr>
          <a:lstStyle/>
          <a:p>
            <a:r>
              <a:rPr lang="en-US" sz="2000" b="1" dirty="0"/>
              <a:t>Previously Developed</a:t>
            </a:r>
          </a:p>
          <a:p>
            <a:endParaRPr lang="en-US" dirty="0"/>
          </a:p>
          <a:p>
            <a:r>
              <a:rPr lang="en-US" sz="2000" b="1" dirty="0"/>
              <a:t>previously developed </a:t>
            </a:r>
            <a:r>
              <a:rPr lang="en-US" sz="2000" dirty="0"/>
              <a:t>altered by paving, construction, and/or land use that would typically have required regulatory permitting to have been initiated (alterations may exist now or in the past). Land that is not previously developed and landscapes altered by current or historical clearing or filling, agricultural or forestry use, or preserved natural area use are considered undeveloped land. The date of previous development permit issuance constitutes the date of previous development, but permit issuance in itself does not constitute previous development.</a:t>
            </a:r>
          </a:p>
          <a:p>
            <a:endParaRPr lang="en-US" sz="2000" dirty="0"/>
          </a:p>
          <a:p>
            <a:r>
              <a:rPr lang="en-US" sz="2000" b="1" dirty="0"/>
              <a:t>previously developed site </a:t>
            </a:r>
            <a:r>
              <a:rPr lang="en-US" sz="2000" dirty="0"/>
              <a:t>a site that, prior to the project, consisted of at least 75% previously developed land.</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29</a:t>
            </a:fld>
            <a:endParaRPr lang="en-US" sz="900" dirty="0">
              <a:solidFill>
                <a:schemeClr val="tx1"/>
              </a:solidFill>
            </a:endParaRPr>
          </a:p>
        </p:txBody>
      </p:sp>
    </p:spTree>
    <p:extLst>
      <p:ext uri="{BB962C8B-B14F-4D97-AF65-F5344CB8AC3E}">
        <p14:creationId xmlns:p14="http://schemas.microsoft.com/office/powerpoint/2010/main" val="433893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457325" y="1814513"/>
            <a:ext cx="6229350" cy="3228975"/>
          </a:xfrm>
          <a:prstGeom prst="rect">
            <a:avLst/>
          </a:prstGeom>
        </p:spPr>
      </p:pic>
      <p:sp>
        <p:nvSpPr>
          <p:cNvPr id="8" name="TextBox 7"/>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algn="ctr" eaLnBrk="0" fontAlgn="base" hangingPunct="0">
              <a:spcBef>
                <a:spcPct val="0"/>
              </a:spcBef>
              <a:spcAft>
                <a:spcPct val="0"/>
              </a:spcAft>
            </a:pPr>
            <a:r>
              <a:rPr lang="en-US" sz="2800" b="1" dirty="0">
                <a:ea typeface="Calibri" pitchFamily="34" charset="0"/>
                <a:cs typeface="Times New Roman" pitchFamily="18" charset="0"/>
              </a:rPr>
              <a:t>LEED for Neighborhood Development</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a:t>
            </a:fld>
            <a:endParaRPr lang="en-US" sz="900" dirty="0">
              <a:solidFill>
                <a:schemeClr val="tx1"/>
              </a:solidFill>
            </a:endParaRPr>
          </a:p>
        </p:txBody>
      </p:sp>
    </p:spTree>
    <p:extLst>
      <p:ext uri="{BB962C8B-B14F-4D97-AF65-F5344CB8AC3E}">
        <p14:creationId xmlns:p14="http://schemas.microsoft.com/office/powerpoint/2010/main" val="3180660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2219" y="914400"/>
            <a:ext cx="4779563" cy="54864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7"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30</a:t>
            </a:fld>
            <a:endParaRPr lang="en-US" sz="900" dirty="0">
              <a:solidFill>
                <a:schemeClr val="tx1"/>
              </a:solidFill>
            </a:endParaRPr>
          </a:p>
        </p:txBody>
      </p:sp>
    </p:spTree>
    <p:extLst>
      <p:ext uri="{BB962C8B-B14F-4D97-AF65-F5344CB8AC3E}">
        <p14:creationId xmlns:p14="http://schemas.microsoft.com/office/powerpoint/2010/main" val="3881937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5386090"/>
          </a:xfrm>
          <a:prstGeom prst="rect">
            <a:avLst/>
          </a:prstGeom>
          <a:noFill/>
        </p:spPr>
        <p:txBody>
          <a:bodyPr wrap="square" lIns="0" tIns="0" rIns="0" bIns="0" rtlCol="0">
            <a:spAutoFit/>
          </a:bodyPr>
          <a:lstStyle/>
          <a:p>
            <a:r>
              <a:rPr lang="en-US" sz="2000" b="1" dirty="0"/>
              <a:t>Infill Site</a:t>
            </a:r>
          </a:p>
          <a:p>
            <a:endParaRPr lang="en-US" sz="2000" dirty="0"/>
          </a:p>
          <a:p>
            <a:r>
              <a:rPr lang="en-US" sz="2000" b="1" dirty="0"/>
              <a:t>infill site </a:t>
            </a:r>
            <a:r>
              <a:rPr lang="en-US" sz="2000" dirty="0"/>
              <a:t>a site that meets any of the following four conditions:</a:t>
            </a:r>
          </a:p>
          <a:p>
            <a:endParaRPr lang="en-US" sz="2000" dirty="0"/>
          </a:p>
          <a:p>
            <a:pPr marL="457200" indent="-457200">
              <a:buFont typeface="+mj-lt"/>
              <a:buAutoNum type="alphaLcPeriod"/>
            </a:pPr>
            <a:r>
              <a:rPr lang="en-US" sz="2000" dirty="0"/>
              <a:t>At least 75% of its boundary borders parcels that individually are at least 50% previously developed, and that in aggregate are at least 75% previously developed.</a:t>
            </a:r>
          </a:p>
          <a:p>
            <a:pPr marL="457200" indent="-457200">
              <a:spcBef>
                <a:spcPts val="1200"/>
              </a:spcBef>
              <a:buFont typeface="+mj-lt"/>
              <a:buAutoNum type="alphaLcPeriod"/>
            </a:pPr>
            <a:r>
              <a:rPr lang="en-US" sz="2000" dirty="0"/>
              <a:t>The site, in combination with bordering parcels, forms an aggregate parcel whose boundary is 75% bounded by parcels that individually are at least 50% previously developed, and that in aggregate are at least 75% previously developed.</a:t>
            </a:r>
          </a:p>
          <a:p>
            <a:pPr marL="457200" indent="-457200">
              <a:spcBef>
                <a:spcPts val="1200"/>
              </a:spcBef>
              <a:buFont typeface="+mj-lt"/>
              <a:buAutoNum type="alphaLcPeriod"/>
            </a:pPr>
            <a:r>
              <a:rPr lang="en-US" sz="2000" dirty="0"/>
              <a:t>At least 75% of the land area, exclusive of rights-of-way, within 1/2 mile (800 meters) of the project boundary is previously developed.</a:t>
            </a:r>
          </a:p>
          <a:p>
            <a:pPr marL="457200" indent="-457200">
              <a:spcBef>
                <a:spcPts val="1200"/>
              </a:spcBef>
              <a:buFont typeface="+mj-lt"/>
              <a:buAutoNum type="alphaLcPeriod"/>
            </a:pPr>
            <a:r>
              <a:rPr lang="en-US" sz="2000" dirty="0"/>
              <a:t>The lands within 1/2 mile (800 meters) of the project boundary have a </a:t>
            </a:r>
            <a:r>
              <a:rPr lang="en-US" sz="2000" dirty="0" err="1"/>
              <a:t>preproject</a:t>
            </a:r>
            <a:r>
              <a:rPr lang="en-US" sz="2000" dirty="0"/>
              <a:t> connectivity of at least 140 intersections per square mile (54 intersections per square kilometer).</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31</a:t>
            </a:fld>
            <a:endParaRPr lang="en-US" sz="900" dirty="0">
              <a:solidFill>
                <a:schemeClr val="tx1"/>
              </a:solidFill>
            </a:endParaRPr>
          </a:p>
        </p:txBody>
      </p:sp>
    </p:spTree>
    <p:extLst>
      <p:ext uri="{BB962C8B-B14F-4D97-AF65-F5344CB8AC3E}">
        <p14:creationId xmlns:p14="http://schemas.microsoft.com/office/powerpoint/2010/main" val="3174375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5631" y="0"/>
            <a:ext cx="3772738" cy="6858000"/>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32</a:t>
            </a:fld>
            <a:endParaRPr lang="en-US" sz="900" dirty="0">
              <a:solidFill>
                <a:schemeClr val="tx1"/>
              </a:solidFill>
            </a:endParaRPr>
          </a:p>
        </p:txBody>
      </p:sp>
    </p:spTree>
    <p:extLst>
      <p:ext uri="{BB962C8B-B14F-4D97-AF65-F5344CB8AC3E}">
        <p14:creationId xmlns:p14="http://schemas.microsoft.com/office/powerpoint/2010/main" val="770677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448" y="0"/>
            <a:ext cx="4727103" cy="6858000"/>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33</a:t>
            </a:fld>
            <a:endParaRPr lang="en-US" sz="900" dirty="0">
              <a:solidFill>
                <a:schemeClr val="tx1"/>
              </a:solidFill>
            </a:endParaRPr>
          </a:p>
        </p:txBody>
      </p:sp>
    </p:spTree>
    <p:extLst>
      <p:ext uri="{BB962C8B-B14F-4D97-AF65-F5344CB8AC3E}">
        <p14:creationId xmlns:p14="http://schemas.microsoft.com/office/powerpoint/2010/main" val="31350792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9605" y="0"/>
            <a:ext cx="4924790" cy="6858000"/>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34</a:t>
            </a:fld>
            <a:endParaRPr lang="en-US" sz="900" dirty="0">
              <a:solidFill>
                <a:schemeClr val="tx1"/>
              </a:solidFill>
            </a:endParaRPr>
          </a:p>
        </p:txBody>
      </p:sp>
    </p:spTree>
    <p:extLst>
      <p:ext uri="{BB962C8B-B14F-4D97-AF65-F5344CB8AC3E}">
        <p14:creationId xmlns:p14="http://schemas.microsoft.com/office/powerpoint/2010/main" val="920265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8979" y="0"/>
            <a:ext cx="4746041" cy="6858000"/>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35</a:t>
            </a:fld>
            <a:endParaRPr lang="en-US" sz="900" dirty="0">
              <a:solidFill>
                <a:schemeClr val="tx1"/>
              </a:solidFill>
            </a:endParaRPr>
          </a:p>
        </p:txBody>
      </p:sp>
    </p:spTree>
    <p:extLst>
      <p:ext uri="{BB962C8B-B14F-4D97-AF65-F5344CB8AC3E}">
        <p14:creationId xmlns:p14="http://schemas.microsoft.com/office/powerpoint/2010/main" val="975042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36</a:t>
            </a:fld>
            <a:endParaRPr lang="en-US" sz="900" dirty="0">
              <a:solidFill>
                <a:schemeClr val="tx1"/>
              </a:solidFill>
            </a:endParaRPr>
          </a:p>
        </p:txBody>
      </p:sp>
    </p:spTree>
    <p:extLst>
      <p:ext uri="{BB962C8B-B14F-4D97-AF65-F5344CB8AC3E}">
        <p14:creationId xmlns:p14="http://schemas.microsoft.com/office/powerpoint/2010/main" val="21801648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4" name="TextBox 3"/>
          <p:cNvSpPr txBox="1"/>
          <p:nvPr/>
        </p:nvSpPr>
        <p:spPr>
          <a:xfrm>
            <a:off x="685800" y="914400"/>
            <a:ext cx="3810000" cy="4001095"/>
          </a:xfrm>
          <a:prstGeom prst="rect">
            <a:avLst/>
          </a:prstGeom>
          <a:noFill/>
        </p:spPr>
        <p:txBody>
          <a:bodyPr wrap="square" lIns="0" tIns="0" rIns="0" bIns="0" rtlCol="0">
            <a:spAutoFit/>
          </a:bodyPr>
          <a:lstStyle/>
          <a:p>
            <a:r>
              <a:rPr lang="en-US" sz="2000" b="1" dirty="0"/>
              <a:t>Adjacent Site</a:t>
            </a:r>
          </a:p>
          <a:p>
            <a:endParaRPr lang="en-US" sz="2000" b="1" dirty="0"/>
          </a:p>
          <a:p>
            <a:r>
              <a:rPr lang="en-US" sz="2000" b="1" dirty="0"/>
              <a:t>adjacent site </a:t>
            </a:r>
            <a:r>
              <a:rPr lang="en-US" sz="2000" dirty="0"/>
              <a:t>a site having at least a continuous 25% of its boundary bordering parcels that are previously developed sites.</a:t>
            </a:r>
          </a:p>
          <a:p>
            <a:endParaRPr lang="en-US" sz="2000" dirty="0"/>
          </a:p>
          <a:p>
            <a:r>
              <a:rPr lang="en-US" sz="2000" dirty="0"/>
              <a:t>Only consider bordering parcels, not intervening rights-of-way.</a:t>
            </a:r>
          </a:p>
          <a:p>
            <a:endParaRPr lang="en-US" sz="2000" dirty="0"/>
          </a:p>
          <a:p>
            <a:r>
              <a:rPr lang="en-US" sz="2000" dirty="0"/>
              <a:t>Any fraction of the boundary that borders a water body is excluded from the calculation.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762000"/>
            <a:ext cx="3690651" cy="4572000"/>
          </a:xfrm>
          <a:prstGeom prst="rect">
            <a:avLst/>
          </a:prstGeom>
        </p:spPr>
      </p:pic>
      <p:sp>
        <p:nvSpPr>
          <p:cNvPr id="7"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37</a:t>
            </a:fld>
            <a:endParaRPr lang="en-US" sz="900" dirty="0">
              <a:solidFill>
                <a:schemeClr val="tx1"/>
              </a:solidFill>
            </a:endParaRPr>
          </a:p>
        </p:txBody>
      </p:sp>
    </p:spTree>
    <p:extLst>
      <p:ext uri="{BB962C8B-B14F-4D97-AF65-F5344CB8AC3E}">
        <p14:creationId xmlns:p14="http://schemas.microsoft.com/office/powerpoint/2010/main" val="39771911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4" name="TextBox 3"/>
          <p:cNvSpPr txBox="1"/>
          <p:nvPr/>
        </p:nvSpPr>
        <p:spPr>
          <a:xfrm>
            <a:off x="685800" y="914400"/>
            <a:ext cx="3810000" cy="4001095"/>
          </a:xfrm>
          <a:prstGeom prst="rect">
            <a:avLst/>
          </a:prstGeom>
          <a:noFill/>
        </p:spPr>
        <p:txBody>
          <a:bodyPr wrap="square" lIns="0" tIns="0" rIns="0" bIns="0" rtlCol="0">
            <a:spAutoFit/>
          </a:bodyPr>
          <a:lstStyle/>
          <a:p>
            <a:r>
              <a:rPr lang="en-US" sz="2000" b="1" dirty="0"/>
              <a:t>Buildable Land</a:t>
            </a:r>
          </a:p>
          <a:p>
            <a:endParaRPr lang="en-US" sz="2000" b="1" dirty="0"/>
          </a:p>
          <a:p>
            <a:r>
              <a:rPr lang="en-US" sz="2000" b="1" dirty="0"/>
              <a:t>buildable land </a:t>
            </a:r>
            <a:r>
              <a:rPr lang="en-US" sz="2000" dirty="0"/>
              <a:t>the portion of the site where construction can occur, including land voluntarily set aside and not constructed on.</a:t>
            </a:r>
          </a:p>
          <a:p>
            <a:endParaRPr lang="en-US" sz="2000" dirty="0"/>
          </a:p>
          <a:p>
            <a:r>
              <a:rPr lang="en-US" sz="2000" dirty="0"/>
              <a:t>When used in density calculations, buildable land excludes public rights-of-way and land excluded from development by codified law or LEED for Neighborhood Development prerequisites.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0952" y="762000"/>
            <a:ext cx="3144970" cy="4572000"/>
          </a:xfrm>
          <a:prstGeom prst="rect">
            <a:avLst/>
          </a:prstGeom>
        </p:spPr>
      </p:pic>
      <p:sp>
        <p:nvSpPr>
          <p:cNvPr id="8"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38</a:t>
            </a:fld>
            <a:endParaRPr lang="en-US" sz="900" dirty="0">
              <a:solidFill>
                <a:schemeClr val="tx1"/>
              </a:solidFill>
            </a:endParaRPr>
          </a:p>
        </p:txBody>
      </p:sp>
    </p:spTree>
    <p:extLst>
      <p:ext uri="{BB962C8B-B14F-4D97-AF65-F5344CB8AC3E}">
        <p14:creationId xmlns:p14="http://schemas.microsoft.com/office/powerpoint/2010/main" val="2040198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2462213"/>
          </a:xfrm>
          <a:prstGeom prst="rect">
            <a:avLst/>
          </a:prstGeom>
          <a:noFill/>
        </p:spPr>
        <p:txBody>
          <a:bodyPr wrap="square" lIns="0" tIns="0" rIns="0" bIns="0" rtlCol="0">
            <a:spAutoFit/>
          </a:bodyPr>
          <a:lstStyle/>
          <a:p>
            <a:r>
              <a:rPr lang="en-US" sz="2000" b="1" dirty="0"/>
              <a:t>Development Program</a:t>
            </a:r>
          </a:p>
          <a:p>
            <a:r>
              <a:rPr lang="en-US" sz="2000" dirty="0"/>
              <a:t>The development program is a tabular presentation typically prepared by a developer detailing land uses and the demolition, construction, renovation, or retention of buildings within the project boundary.</a:t>
            </a:r>
          </a:p>
          <a:p>
            <a:endParaRPr lang="en-US" sz="2000" dirty="0"/>
          </a:p>
          <a:p>
            <a:r>
              <a:rPr lang="en-US" sz="2000" dirty="0"/>
              <a:t>The development program should account for all land and water within the boundary according to the buildable and </a:t>
            </a:r>
            <a:r>
              <a:rPr lang="en-US" sz="2000" dirty="0" err="1"/>
              <a:t>nonbuildable</a:t>
            </a:r>
            <a:r>
              <a:rPr lang="en-US" sz="2000" dirty="0"/>
              <a:t> categories, discussed above.</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39</a:t>
            </a:fld>
            <a:endParaRPr lang="en-US" sz="900" dirty="0">
              <a:solidFill>
                <a:schemeClr val="tx1"/>
              </a:solidFill>
            </a:endParaRPr>
          </a:p>
        </p:txBody>
      </p:sp>
      <p:pic>
        <p:nvPicPr>
          <p:cNvPr id="3" name="Picture 2">
            <a:hlinkClick r:id="rId3" action="ppaction://hlinkfile"/>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0" y="3725975"/>
            <a:ext cx="4572000" cy="2650521"/>
          </a:xfrm>
          <a:prstGeom prst="rect">
            <a:avLst/>
          </a:prstGeom>
        </p:spPr>
      </p:pic>
    </p:spTree>
    <p:extLst>
      <p:ext uri="{BB962C8B-B14F-4D97-AF65-F5344CB8AC3E}">
        <p14:creationId xmlns:p14="http://schemas.microsoft.com/office/powerpoint/2010/main" val="607961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38200" y="1843087"/>
            <a:ext cx="7467600" cy="3171825"/>
          </a:xfrm>
          <a:prstGeom prst="rect">
            <a:avLst/>
          </a:prstGeom>
        </p:spPr>
      </p:pic>
      <p:sp>
        <p:nvSpPr>
          <p:cNvPr id="7" name="Rectangle 6"/>
          <p:cNvSpPr/>
          <p:nvPr/>
        </p:nvSpPr>
        <p:spPr>
          <a:xfrm>
            <a:off x="0" y="914400"/>
            <a:ext cx="9144000" cy="523220"/>
          </a:xfrm>
          <a:prstGeom prst="rect">
            <a:avLst/>
          </a:prstGeom>
        </p:spPr>
        <p:txBody>
          <a:bodyPr wrap="square">
            <a:spAutoFit/>
          </a:bodyPr>
          <a:lstStyle/>
          <a:p>
            <a:r>
              <a:rPr lang="en-US" sz="2800" b="1" dirty="0"/>
              <a:t>USGBC Resources (</a:t>
            </a:r>
            <a:r>
              <a:rPr lang="en-US" sz="2800" b="1" dirty="0">
                <a:hlinkClick r:id="rId4"/>
              </a:rPr>
              <a:t>http://usgbc.org</a:t>
            </a:r>
            <a:r>
              <a:rPr lang="en-US" sz="2800" b="1" dirty="0"/>
              <a:t>)</a:t>
            </a:r>
          </a:p>
        </p:txBody>
      </p:sp>
      <p:sp>
        <p:nvSpPr>
          <p:cNvPr id="6" name="TextBox 5"/>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algn="ctr" eaLnBrk="0" fontAlgn="base" hangingPunct="0">
              <a:spcBef>
                <a:spcPct val="0"/>
              </a:spcBef>
              <a:spcAft>
                <a:spcPct val="0"/>
              </a:spcAft>
            </a:pPr>
            <a:r>
              <a:rPr lang="en-US" sz="2800" b="1" dirty="0">
                <a:ea typeface="Calibri" pitchFamily="34" charset="0"/>
                <a:cs typeface="Times New Roman" pitchFamily="18" charset="0"/>
              </a:rPr>
              <a:t>LEED for Neighborhood Development</a:t>
            </a:r>
          </a:p>
        </p:txBody>
      </p:sp>
      <p:sp>
        <p:nvSpPr>
          <p:cNvPr id="8"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a:t>
            </a:fld>
            <a:endParaRPr lang="en-US" sz="900" dirty="0">
              <a:solidFill>
                <a:schemeClr val="tx1"/>
              </a:solidFill>
            </a:endParaRPr>
          </a:p>
        </p:txBody>
      </p:sp>
    </p:spTree>
    <p:extLst>
      <p:ext uri="{BB962C8B-B14F-4D97-AF65-F5344CB8AC3E}">
        <p14:creationId xmlns:p14="http://schemas.microsoft.com/office/powerpoint/2010/main" val="1257489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2769989"/>
          </a:xfrm>
          <a:prstGeom prst="rect">
            <a:avLst/>
          </a:prstGeom>
          <a:noFill/>
        </p:spPr>
        <p:txBody>
          <a:bodyPr wrap="square" lIns="0" tIns="0" rIns="0" bIns="0" rtlCol="0">
            <a:spAutoFit/>
          </a:bodyPr>
          <a:lstStyle/>
          <a:p>
            <a:r>
              <a:rPr lang="en-US" sz="2000" b="1" dirty="0"/>
              <a:t>Development Timeline</a:t>
            </a:r>
          </a:p>
          <a:p>
            <a:r>
              <a:rPr lang="en-US" sz="2000" dirty="0"/>
              <a:t>Several provisions of the rating system are tied to milestone dates on a project’s development timeline, beginning with property acquisition and extending through build-out and occupancy.</a:t>
            </a:r>
          </a:p>
          <a:p>
            <a:endParaRPr lang="en-US" sz="2000" dirty="0"/>
          </a:p>
          <a:p>
            <a:r>
              <a:rPr lang="en-US" sz="2000" dirty="0"/>
              <a:t>Some rating system provisions must be applied in perpetuity.</a:t>
            </a:r>
          </a:p>
          <a:p>
            <a:endParaRPr lang="en-US" sz="2000" dirty="0"/>
          </a:p>
          <a:p>
            <a:r>
              <a:rPr lang="en-US" sz="2000" dirty="0"/>
              <a:t>It is critical that the project team understand the timeline concepts within LEED ND.</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40</a:t>
            </a:fld>
            <a:endParaRPr lang="en-US" sz="900" dirty="0">
              <a:solidFill>
                <a:schemeClr val="tx1"/>
              </a:solidFill>
            </a:endParaRPr>
          </a:p>
        </p:txBody>
      </p:sp>
    </p:spTree>
    <p:extLst>
      <p:ext uri="{BB962C8B-B14F-4D97-AF65-F5344CB8AC3E}">
        <p14:creationId xmlns:p14="http://schemas.microsoft.com/office/powerpoint/2010/main" val="33273914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4832092"/>
          </a:xfrm>
          <a:prstGeom prst="rect">
            <a:avLst/>
          </a:prstGeom>
          <a:noFill/>
        </p:spPr>
        <p:txBody>
          <a:bodyPr wrap="square" lIns="0" tIns="0" rIns="0" bIns="0" rtlCol="0">
            <a:spAutoFit/>
          </a:bodyPr>
          <a:lstStyle/>
          <a:p>
            <a:r>
              <a:rPr lang="en-US" sz="2000" b="1" dirty="0"/>
              <a:t>Development Timeline</a:t>
            </a:r>
          </a:p>
          <a:p>
            <a:r>
              <a:rPr lang="en-US" sz="2000" dirty="0"/>
              <a:t>The following milestone dates should be carefully considered in the LEED ND context:</a:t>
            </a:r>
          </a:p>
          <a:p>
            <a:endParaRPr lang="en-US" sz="2000" dirty="0"/>
          </a:p>
          <a:p>
            <a:pPr marL="285750" indent="-285750">
              <a:buFont typeface="Wingdings" panose="05000000000000000000" pitchFamily="2" charset="2"/>
              <a:buChar char="q"/>
            </a:pPr>
            <a:r>
              <a:rPr lang="en-US" b="1" dirty="0"/>
              <a:t>Property acquisition </a:t>
            </a:r>
            <a:r>
              <a:rPr lang="en-US" dirty="0"/>
              <a:t>is the date that the project developer purchased or took equivalent control of a majority of the land area inside the project boundary.</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b="1" dirty="0" err="1"/>
              <a:t>Preproject</a:t>
            </a:r>
            <a:r>
              <a:rPr lang="en-US" b="1" dirty="0"/>
              <a:t> conditions </a:t>
            </a:r>
            <a:r>
              <a:rPr lang="en-US" dirty="0"/>
              <a:t>are those present on the date the developer acquired rights to a majority of its buildable land through purchase or option to purchase.</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b="1" dirty="0"/>
              <a:t>Existing conditions </a:t>
            </a:r>
            <a:r>
              <a:rPr lang="en-US" dirty="0"/>
              <a:t>are those present on the date of certification submission. However, a built feature is not considered existing if it was constructed by the project developer as part of the LEED ND project (this will come into play only for projects under construction).</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b="1" dirty="0"/>
              <a:t>Build-out </a:t>
            </a:r>
            <a:r>
              <a:rPr lang="en-US" dirty="0"/>
              <a:t>is the time at which all habitable buildings on the project are complete and ready for occupancy.</a:t>
            </a:r>
            <a:endParaRPr lang="en-US" sz="2000" dirty="0"/>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41</a:t>
            </a:fld>
            <a:endParaRPr lang="en-US" sz="900" dirty="0">
              <a:solidFill>
                <a:schemeClr val="tx1"/>
              </a:solidFill>
            </a:endParaRPr>
          </a:p>
        </p:txBody>
      </p:sp>
    </p:spTree>
    <p:extLst>
      <p:ext uri="{BB962C8B-B14F-4D97-AF65-F5344CB8AC3E}">
        <p14:creationId xmlns:p14="http://schemas.microsoft.com/office/powerpoint/2010/main" val="3773855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
        <p:nvSpPr>
          <p:cNvPr id="7"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42</a:t>
            </a:fld>
            <a:endParaRPr lang="en-US" sz="900" dirty="0">
              <a:solidFill>
                <a:schemeClr val="tx1"/>
              </a:solidFill>
            </a:endParaRPr>
          </a:p>
        </p:txBody>
      </p:sp>
    </p:spTree>
    <p:extLst>
      <p:ext uri="{BB962C8B-B14F-4D97-AF65-F5344CB8AC3E}">
        <p14:creationId xmlns:p14="http://schemas.microsoft.com/office/powerpoint/2010/main" val="22294810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9F5BBC3-DF97-4E73-A0AD-5C2E46C3CCDF}" type="slidenum">
              <a:rPr lang="en-US" smtClean="0"/>
              <a:t>43</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4845409"/>
          </a:xfrm>
          <a:prstGeom prst="rect">
            <a:avLst/>
          </a:prstGeom>
        </p:spPr>
      </p:pic>
    </p:spTree>
    <p:extLst>
      <p:ext uri="{BB962C8B-B14F-4D97-AF65-F5344CB8AC3E}">
        <p14:creationId xmlns:p14="http://schemas.microsoft.com/office/powerpoint/2010/main" val="4101112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5616922"/>
          </a:xfrm>
          <a:prstGeom prst="rect">
            <a:avLst/>
          </a:prstGeom>
          <a:noFill/>
        </p:spPr>
        <p:txBody>
          <a:bodyPr wrap="square" lIns="0" tIns="0" rIns="0" bIns="0" rtlCol="0">
            <a:spAutoFit/>
          </a:bodyPr>
          <a:lstStyle/>
          <a:p>
            <a:r>
              <a:rPr lang="en-US" sz="2000" b="1" dirty="0"/>
              <a:t>Mapping</a:t>
            </a:r>
          </a:p>
          <a:p>
            <a:r>
              <a:rPr lang="en-US" sz="2000" dirty="0"/>
              <a:t>Because of the numerous geographic provisions and calculations in the rating system, mapping is an important part of documenting project characteristics and verifying credit achievement. Project teams should use the following types of maps (Figure 9):</a:t>
            </a:r>
          </a:p>
          <a:p>
            <a:pPr marL="227013">
              <a:spcBef>
                <a:spcPts val="600"/>
              </a:spcBef>
            </a:pPr>
            <a:r>
              <a:rPr lang="en-US" sz="2000" b="1" dirty="0"/>
              <a:t>Project site. </a:t>
            </a:r>
            <a:r>
              <a:rPr lang="en-US" sz="2000" dirty="0"/>
              <a:t>A standardized project site base map should be used throughout the submission to illustrate site level features relevant to individual credits.</a:t>
            </a:r>
          </a:p>
          <a:p>
            <a:pPr marL="227013">
              <a:spcBef>
                <a:spcPts val="600"/>
              </a:spcBef>
            </a:pPr>
            <a:endParaRPr lang="en-US" sz="2000" dirty="0"/>
          </a:p>
          <a:p>
            <a:pPr marL="227013">
              <a:spcBef>
                <a:spcPts val="600"/>
              </a:spcBef>
            </a:pPr>
            <a:r>
              <a:rPr lang="en-US" sz="2000" b="1" dirty="0"/>
              <a:t>Vicinity. </a:t>
            </a:r>
            <a:r>
              <a:rPr lang="en-US" sz="2000" dirty="0"/>
              <a:t>A standardized vicinity base map should be used throughout the submission to illustrate relevant surrounding features for up to 1 mile (1.6 km) around the project boundary.</a:t>
            </a:r>
          </a:p>
          <a:p>
            <a:pPr marL="227013">
              <a:spcBef>
                <a:spcPts val="600"/>
              </a:spcBef>
            </a:pPr>
            <a:endParaRPr lang="en-US" sz="2000" dirty="0"/>
          </a:p>
          <a:p>
            <a:pPr marL="227013">
              <a:spcBef>
                <a:spcPts val="600"/>
              </a:spcBef>
            </a:pPr>
            <a:r>
              <a:rPr lang="en-US" sz="2000" b="1" dirty="0"/>
              <a:t>Special maps. </a:t>
            </a:r>
            <a:r>
              <a:rPr lang="en-US" sz="2000" dirty="0"/>
              <a:t>Certain credits require information that is more feasibly shown on special maps instead of the standard base maps. For example, maps of the high-priority redevelopment areas under Option 3 of SLL Credit Preferred Locations may cover large parts of communities.</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44</a:t>
            </a:fld>
            <a:endParaRPr lang="en-US" sz="900" dirty="0">
              <a:solidFill>
                <a:schemeClr val="tx1"/>
              </a:solidFill>
            </a:endParaRPr>
          </a:p>
        </p:txBody>
      </p:sp>
    </p:spTree>
    <p:extLst>
      <p:ext uri="{BB962C8B-B14F-4D97-AF65-F5344CB8AC3E}">
        <p14:creationId xmlns:p14="http://schemas.microsoft.com/office/powerpoint/2010/main" val="32525121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4001095"/>
          </a:xfrm>
          <a:prstGeom prst="rect">
            <a:avLst/>
          </a:prstGeom>
          <a:noFill/>
        </p:spPr>
        <p:txBody>
          <a:bodyPr wrap="square" lIns="0" tIns="0" rIns="0" bIns="0" rtlCol="0">
            <a:spAutoFit/>
          </a:bodyPr>
          <a:lstStyle/>
          <a:p>
            <a:r>
              <a:rPr lang="en-US" sz="2000" b="1" dirty="0"/>
              <a:t>Mapping</a:t>
            </a:r>
          </a:p>
          <a:p>
            <a:r>
              <a:rPr lang="en-US" sz="2000" dirty="0"/>
              <a:t>Visual verification of credit documentation is an important element of LEED ND certification.</a:t>
            </a:r>
          </a:p>
          <a:p>
            <a:endParaRPr lang="en-US" sz="2000" dirty="0"/>
          </a:p>
          <a:p>
            <a:r>
              <a:rPr lang="en-US" sz="2000" dirty="0"/>
              <a:t>Each map should have a title with the applicable credit name, </a:t>
            </a:r>
            <a:r>
              <a:rPr lang="en-US" sz="2000" dirty="0" err="1"/>
              <a:t>northpoint</a:t>
            </a:r>
            <a:r>
              <a:rPr lang="en-US" sz="2000" dirty="0"/>
              <a:t>, scale, and the relevant features clearly labeled and dimensioned in sufficient detail to enable verification of credit compliance.</a:t>
            </a:r>
          </a:p>
          <a:p>
            <a:endParaRPr lang="en-US" sz="2000" dirty="0"/>
          </a:p>
          <a:p>
            <a:r>
              <a:rPr lang="en-US" sz="2000" dirty="0"/>
              <a:t>Maps and other drawings should be concise, clear, and of sufficiently high resolution to allow detailed review of project features.</a:t>
            </a:r>
          </a:p>
          <a:p>
            <a:endParaRPr lang="en-US" sz="2000" dirty="0"/>
          </a:p>
          <a:p>
            <a:r>
              <a:rPr lang="en-US" sz="2000" dirty="0"/>
              <a:t>Overly large documents, however, are difficult to manage; create concise maps that document only the relevant credit requirements.</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45</a:t>
            </a:fld>
            <a:endParaRPr lang="en-US" sz="900" dirty="0">
              <a:solidFill>
                <a:schemeClr val="tx1"/>
              </a:solidFill>
            </a:endParaRPr>
          </a:p>
        </p:txBody>
      </p:sp>
    </p:spTree>
    <p:extLst>
      <p:ext uri="{BB962C8B-B14F-4D97-AF65-F5344CB8AC3E}">
        <p14:creationId xmlns:p14="http://schemas.microsoft.com/office/powerpoint/2010/main" val="3765121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3733800" cy="2154436"/>
          </a:xfrm>
          <a:prstGeom prst="rect">
            <a:avLst/>
          </a:prstGeom>
          <a:noFill/>
        </p:spPr>
        <p:txBody>
          <a:bodyPr wrap="square" lIns="0" tIns="0" rIns="0" bIns="0" rtlCol="0">
            <a:spAutoFit/>
          </a:bodyPr>
          <a:lstStyle/>
          <a:p>
            <a:r>
              <a:rPr lang="en-US" sz="2000" b="1" dirty="0"/>
              <a:t>Walking and Bicycling Distances</a:t>
            </a:r>
          </a:p>
          <a:p>
            <a:r>
              <a:rPr lang="en-US" sz="2000" dirty="0"/>
              <a:t>The second most common set of metrics in the rating system is the distances traveled by pedestrians and bicyclists from origins, such as dwellings, to destinations, such as schools.</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46</a:t>
            </a:fld>
            <a:endParaRPr lang="en-US" sz="900" dirty="0">
              <a:solidFill>
                <a:schemeClr val="tx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4151" y="914400"/>
            <a:ext cx="3444049" cy="5486400"/>
          </a:xfrm>
          <a:prstGeom prst="rect">
            <a:avLst/>
          </a:prstGeom>
        </p:spPr>
      </p:pic>
    </p:spTree>
    <p:extLst>
      <p:ext uri="{BB962C8B-B14F-4D97-AF65-F5344CB8AC3E}">
        <p14:creationId xmlns:p14="http://schemas.microsoft.com/office/powerpoint/2010/main" val="37672843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5001369"/>
          </a:xfrm>
          <a:prstGeom prst="rect">
            <a:avLst/>
          </a:prstGeom>
          <a:noFill/>
        </p:spPr>
        <p:txBody>
          <a:bodyPr wrap="square" lIns="0" tIns="0" rIns="0" bIns="0" rtlCol="0">
            <a:spAutoFit/>
          </a:bodyPr>
          <a:lstStyle/>
          <a:p>
            <a:pPr>
              <a:spcBef>
                <a:spcPts val="600"/>
              </a:spcBef>
            </a:pPr>
            <a:r>
              <a:rPr lang="en-US" sz="2000" b="1" dirty="0"/>
              <a:t>Walking and biking distances </a:t>
            </a:r>
            <a:r>
              <a:rPr lang="en-US" sz="2000" dirty="0"/>
              <a:t>must be measured along pedestrian and bicycle networks that comply with the following LEED definitions:</a:t>
            </a:r>
          </a:p>
          <a:p>
            <a:pPr>
              <a:spcBef>
                <a:spcPts val="600"/>
              </a:spcBef>
            </a:pPr>
            <a:endParaRPr lang="en-US" sz="2000" dirty="0"/>
          </a:p>
          <a:p>
            <a:r>
              <a:rPr lang="en-US" sz="2000" b="1" dirty="0"/>
              <a:t>walk distance </a:t>
            </a:r>
            <a:r>
              <a:rPr lang="en-US" sz="2000" dirty="0"/>
              <a:t>the distance that a pedestrian must travel between origins and destinations without obstruction, in a safe and comfortable environment on a continuous network of sidewalks, all weather-surface footpaths, crosswalks, or equivalent pedestrian facilities. The walking distance must be drawn from an entrance that is accessible to all building users.</a:t>
            </a:r>
          </a:p>
          <a:p>
            <a:endParaRPr lang="en-US" sz="2000" dirty="0"/>
          </a:p>
          <a:p>
            <a:r>
              <a:rPr lang="en-US" sz="2000" b="1" dirty="0"/>
              <a:t>bicycle network </a:t>
            </a:r>
            <a:r>
              <a:rPr lang="en-US" sz="2000" dirty="0"/>
              <a:t>a continuous network consisting of any combination of the following:</a:t>
            </a:r>
          </a:p>
          <a:p>
            <a:pPr marL="457200" indent="-457200">
              <a:buAutoNum type="arabicParenBoth"/>
            </a:pPr>
            <a:r>
              <a:rPr lang="en-US" sz="2000" dirty="0"/>
              <a:t>off-street bicycle paths or trails at least 8 feet wide for a two-way path and at least 5 feet wide for a one-way path,</a:t>
            </a:r>
          </a:p>
          <a:p>
            <a:pPr marL="457200" indent="-457200">
              <a:buAutoNum type="arabicParenBoth"/>
            </a:pPr>
            <a:r>
              <a:rPr lang="en-US" sz="2000" dirty="0"/>
              <a:t>physically designated on-street bicycle lanes at least 5 feet wide, and</a:t>
            </a:r>
          </a:p>
          <a:p>
            <a:pPr marL="457200" indent="-457200">
              <a:buAutoNum type="arabicParenBoth"/>
            </a:pPr>
            <a:r>
              <a:rPr lang="en-US" sz="2000" dirty="0"/>
              <a:t>streets designed for a target speed of 25 mph</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47</a:t>
            </a:fld>
            <a:endParaRPr lang="en-US" sz="900" dirty="0">
              <a:solidFill>
                <a:schemeClr val="tx1"/>
              </a:solidFill>
            </a:endParaRPr>
          </a:p>
        </p:txBody>
      </p:sp>
    </p:spTree>
    <p:extLst>
      <p:ext uri="{BB962C8B-B14F-4D97-AF65-F5344CB8AC3E}">
        <p14:creationId xmlns:p14="http://schemas.microsoft.com/office/powerpoint/2010/main" val="6343395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4616648"/>
          </a:xfrm>
          <a:prstGeom prst="rect">
            <a:avLst/>
          </a:prstGeom>
          <a:noFill/>
        </p:spPr>
        <p:txBody>
          <a:bodyPr wrap="square" lIns="0" tIns="0" rIns="0" bIns="0" rtlCol="0">
            <a:spAutoFit/>
          </a:bodyPr>
          <a:lstStyle/>
          <a:p>
            <a:r>
              <a:rPr lang="en-US" sz="2000" b="1" dirty="0"/>
              <a:t>Land-Use Densities</a:t>
            </a:r>
          </a:p>
          <a:p>
            <a:r>
              <a:rPr lang="en-US" sz="2000" dirty="0"/>
              <a:t>The rating system measures land-use density in two categories, residential and nonresidential. Density is calculated according to the following definitions:</a:t>
            </a:r>
          </a:p>
          <a:p>
            <a:endParaRPr lang="en-US" sz="2000" dirty="0"/>
          </a:p>
          <a:p>
            <a:r>
              <a:rPr lang="en-US" sz="2000" b="1" dirty="0"/>
              <a:t>density </a:t>
            </a:r>
            <a:r>
              <a:rPr lang="en-US" sz="2000" dirty="0"/>
              <a:t>the amount of building structures constructed on the project site, measured for residential buildings as dwelling units per acre of buildable land available for residential uses, and for nonresidential buildings as the floor-area ratio of buildable land area available for nonresidential uses. In both cases, structured parking is excluded.</a:t>
            </a:r>
          </a:p>
          <a:p>
            <a:endParaRPr lang="en-US" sz="2000" dirty="0"/>
          </a:p>
          <a:p>
            <a:r>
              <a:rPr lang="en-US" sz="2000" b="1" dirty="0"/>
              <a:t>floor-area ratio (FAR) </a:t>
            </a:r>
            <a:r>
              <a:rPr lang="en-US" sz="2000" dirty="0"/>
              <a:t>the density of nonresidential land use, exclusive of structured parking, measured as the total nonresidential building floor area divided by the total buildable land area available for nonresidential buildings.</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48</a:t>
            </a:fld>
            <a:endParaRPr lang="en-US" sz="900" dirty="0">
              <a:solidFill>
                <a:schemeClr val="tx1"/>
              </a:solidFill>
            </a:endParaRPr>
          </a:p>
        </p:txBody>
      </p:sp>
    </p:spTree>
    <p:extLst>
      <p:ext uri="{BB962C8B-B14F-4D97-AF65-F5344CB8AC3E}">
        <p14:creationId xmlns:p14="http://schemas.microsoft.com/office/powerpoint/2010/main" val="30203998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3693319"/>
          </a:xfrm>
          <a:prstGeom prst="rect">
            <a:avLst/>
          </a:prstGeom>
          <a:noFill/>
        </p:spPr>
        <p:txBody>
          <a:bodyPr wrap="square" lIns="0" tIns="0" rIns="0" bIns="0" rtlCol="0">
            <a:spAutoFit/>
          </a:bodyPr>
          <a:lstStyle/>
          <a:p>
            <a:r>
              <a:rPr lang="en-US" sz="2000" b="1" dirty="0"/>
              <a:t>Development Footprint</a:t>
            </a:r>
          </a:p>
          <a:p>
            <a:r>
              <a:rPr lang="en-US" sz="2000" dirty="0"/>
              <a:t>A project’s development footprint is essentially all of its impervious surfaces. The footprint calculation is used in seven credits where imperviousness is a consideration, such as GIB Credit Rainwater Management. Development footprint is defined as follows:</a:t>
            </a:r>
          </a:p>
          <a:p>
            <a:endParaRPr lang="en-US" sz="2000" dirty="0"/>
          </a:p>
          <a:p>
            <a:r>
              <a:rPr lang="en-US" sz="2000" b="1" dirty="0"/>
              <a:t>development footprint </a:t>
            </a:r>
            <a:r>
              <a:rPr lang="en-US" sz="2000" dirty="0"/>
              <a:t>the total land area of a project site covered by buildings, streets, parking areas, and other typically impermeable surfaces constructed as part of the project.</a:t>
            </a:r>
          </a:p>
          <a:p>
            <a:endParaRPr lang="en-US" sz="2000" dirty="0"/>
          </a:p>
          <a:p>
            <a:r>
              <a:rPr lang="en-US" sz="2000" dirty="0"/>
              <a:t>Surfaces paved with permeable pavement (at least 50% permeable) are excluded from the development footprint.</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49</a:t>
            </a:fld>
            <a:endParaRPr lang="en-US" sz="900" dirty="0">
              <a:solidFill>
                <a:schemeClr val="tx1"/>
              </a:solidFill>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1295400" y="4876800"/>
            <a:ext cx="2468880" cy="1487170"/>
          </a:xfrm>
          <a:prstGeom prst="rect">
            <a:avLst/>
          </a:prstGeom>
        </p:spPr>
      </p:pic>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4343400" y="4667250"/>
            <a:ext cx="3200400" cy="1906270"/>
          </a:xfrm>
          <a:prstGeom prst="rect">
            <a:avLst/>
          </a:prstGeom>
        </p:spPr>
      </p:pic>
    </p:spTree>
    <p:extLst>
      <p:ext uri="{BB962C8B-B14F-4D97-AF65-F5344CB8AC3E}">
        <p14:creationId xmlns:p14="http://schemas.microsoft.com/office/powerpoint/2010/main" val="3183465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Credential Overview</a:t>
            </a:r>
            <a:endParaRPr lang="en-US" sz="2400" b="1" dirty="0">
              <a:ea typeface="Calibri" pitchFamily="34" charset="0"/>
              <a:cs typeface="Times New Roman" pitchFamily="18" charset="0"/>
            </a:endParaRPr>
          </a:p>
        </p:txBody>
      </p:sp>
      <p:sp>
        <p:nvSpPr>
          <p:cNvPr id="10" name="Rectangle 9"/>
          <p:cNvSpPr/>
          <p:nvPr/>
        </p:nvSpPr>
        <p:spPr>
          <a:xfrm>
            <a:off x="0" y="914400"/>
            <a:ext cx="9144000" cy="523220"/>
          </a:xfrm>
          <a:prstGeom prst="rect">
            <a:avLst/>
          </a:prstGeom>
        </p:spPr>
        <p:txBody>
          <a:bodyPr wrap="square">
            <a:spAutoFit/>
          </a:bodyPr>
          <a:lstStyle/>
          <a:p>
            <a:pPr algn="ctr"/>
            <a:r>
              <a:rPr lang="en-US" sz="2800" b="1" dirty="0"/>
              <a:t>LEED Credentials</a:t>
            </a:r>
          </a:p>
        </p:txBody>
      </p:sp>
      <p:pic>
        <p:nvPicPr>
          <p:cNvPr id="12" name="Picture 11" descr="accreditation levels.jpg"/>
          <p:cNvPicPr>
            <a:picLocks noChangeAspect="1"/>
          </p:cNvPicPr>
          <p:nvPr/>
        </p:nvPicPr>
        <p:blipFill>
          <a:blip r:embed="rId3" cstate="print"/>
          <a:stretch>
            <a:fillRect/>
          </a:stretch>
        </p:blipFill>
        <p:spPr>
          <a:xfrm>
            <a:off x="2466975" y="1881187"/>
            <a:ext cx="4210050" cy="3095625"/>
          </a:xfrm>
          <a:prstGeom prst="rect">
            <a:avLst/>
          </a:prstGeom>
        </p:spPr>
      </p:pic>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a:t>
            </a:fld>
            <a:endParaRPr lang="en-US" sz="900" dirty="0">
              <a:solidFill>
                <a:schemeClr val="tx1"/>
              </a:solidFill>
            </a:endParaRPr>
          </a:p>
        </p:txBody>
      </p:sp>
    </p:spTree>
    <p:extLst>
      <p:ext uri="{BB962C8B-B14F-4D97-AF65-F5344CB8AC3E}">
        <p14:creationId xmlns:p14="http://schemas.microsoft.com/office/powerpoint/2010/main" val="24465426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3077766"/>
          </a:xfrm>
          <a:prstGeom prst="rect">
            <a:avLst/>
          </a:prstGeom>
          <a:noFill/>
        </p:spPr>
        <p:txBody>
          <a:bodyPr wrap="square" lIns="0" tIns="0" rIns="0" bIns="0" rtlCol="0">
            <a:spAutoFit/>
          </a:bodyPr>
          <a:lstStyle/>
          <a:p>
            <a:r>
              <a:rPr lang="en-US" sz="2000" b="1" dirty="0"/>
              <a:t>Transit Service</a:t>
            </a:r>
          </a:p>
          <a:p>
            <a:r>
              <a:rPr lang="en-US" sz="2000" dirty="0"/>
              <a:t>Another common cross-cutting metric is transit service, expressed in daily trips at stops.</a:t>
            </a:r>
          </a:p>
          <a:p>
            <a:endParaRPr lang="en-US" sz="2000" dirty="0"/>
          </a:p>
          <a:p>
            <a:r>
              <a:rPr lang="en-US" sz="2000" dirty="0"/>
              <a:t>An important partner in projects with a transit component is the transit agency serving the site.</a:t>
            </a:r>
          </a:p>
          <a:p>
            <a:endParaRPr lang="en-US" sz="2000" dirty="0"/>
          </a:p>
          <a:p>
            <a:r>
              <a:rPr lang="en-US" sz="2000" dirty="0"/>
              <a:t>Transit-related credits should be reviewed with the agency during goal setting and credit selection, and if possible, submission documentation should be reviewed with the agency before submission.</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50</a:t>
            </a:fld>
            <a:endParaRPr lang="en-US" sz="900" dirty="0">
              <a:solidFill>
                <a:schemeClr val="tx1"/>
              </a:solidFill>
            </a:endParaRPr>
          </a:p>
        </p:txBody>
      </p:sp>
      <p:pic>
        <p:nvPicPr>
          <p:cNvPr id="3" name="Picture 2">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0" y="4648200"/>
            <a:ext cx="2743200" cy="1774682"/>
          </a:xfrm>
          <a:prstGeom prst="rect">
            <a:avLst/>
          </a:prstGeom>
        </p:spPr>
      </p:pic>
    </p:spTree>
    <p:extLst>
      <p:ext uri="{BB962C8B-B14F-4D97-AF65-F5344CB8AC3E}">
        <p14:creationId xmlns:p14="http://schemas.microsoft.com/office/powerpoint/2010/main" val="40581366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3693319"/>
          </a:xfrm>
          <a:prstGeom prst="rect">
            <a:avLst/>
          </a:prstGeom>
          <a:noFill/>
        </p:spPr>
        <p:txBody>
          <a:bodyPr wrap="square" lIns="0" tIns="0" rIns="0" bIns="0" rtlCol="0">
            <a:spAutoFit/>
          </a:bodyPr>
          <a:lstStyle/>
          <a:p>
            <a:r>
              <a:rPr lang="en-US" sz="2000" b="1" dirty="0"/>
              <a:t>Connectivity (Intersection Density)</a:t>
            </a:r>
          </a:p>
          <a:p>
            <a:r>
              <a:rPr lang="en-US" sz="2000" dirty="0"/>
              <a:t>Another rating system metric is connectivity, expressed as intersections per square mile (square kilometer).</a:t>
            </a:r>
          </a:p>
          <a:p>
            <a:endParaRPr lang="en-US" sz="2000" dirty="0"/>
          </a:p>
          <a:p>
            <a:r>
              <a:rPr lang="en-US" sz="2000" dirty="0"/>
              <a:t>Connectivity is an important objective of LEED ND because it enables multimodal travel that, in turn, reduces energy use and emissions of pollutants, including greenhouse gases, while improving public health and equitable access.</a:t>
            </a:r>
          </a:p>
          <a:p>
            <a:endParaRPr lang="en-US" sz="2000" dirty="0"/>
          </a:p>
          <a:p>
            <a:r>
              <a:rPr lang="en-US" sz="2000" dirty="0"/>
              <a:t>Connectivity can be calculated internally (within the project boundary) or in the area surrounding the project (within a specified distance of the project boundary).</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51</a:t>
            </a:fld>
            <a:endParaRPr lang="en-US" sz="900" dirty="0">
              <a:solidFill>
                <a:schemeClr val="tx1"/>
              </a:solidFill>
            </a:endParaRPr>
          </a:p>
        </p:txBody>
      </p:sp>
    </p:spTree>
    <p:extLst>
      <p:ext uri="{BB962C8B-B14F-4D97-AF65-F5344CB8AC3E}">
        <p14:creationId xmlns:p14="http://schemas.microsoft.com/office/powerpoint/2010/main" val="22450846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3693319"/>
          </a:xfrm>
          <a:prstGeom prst="rect">
            <a:avLst/>
          </a:prstGeom>
          <a:noFill/>
        </p:spPr>
        <p:txBody>
          <a:bodyPr wrap="square" lIns="0" tIns="0" rIns="0" bIns="0" rtlCol="0">
            <a:spAutoFit/>
          </a:bodyPr>
          <a:lstStyle/>
          <a:p>
            <a:r>
              <a:rPr lang="en-US" sz="2000" b="1" dirty="0"/>
              <a:t>Connectivity (Intersection Density)</a:t>
            </a:r>
          </a:p>
          <a:p>
            <a:r>
              <a:rPr lang="en-US" sz="2000" dirty="0"/>
              <a:t>For both internal and surrounding connectivity, eligible and ineligible intersections are as follows (Figure 12):</a:t>
            </a:r>
          </a:p>
          <a:p>
            <a:endParaRPr lang="en-US" sz="2000" dirty="0"/>
          </a:p>
          <a:p>
            <a:pPr marL="342900" indent="-342900">
              <a:buFont typeface="Wingdings" panose="05000000000000000000" pitchFamily="2" charset="2"/>
              <a:buChar char="q"/>
            </a:pPr>
            <a:r>
              <a:rPr lang="en-US" sz="2000" dirty="0"/>
              <a:t>Count publicly accessible intersections of the circulation network, including intersections of streets with dedicated alleys and transit rights-of-way, and intersections of streets with nonmotorized rights-of-way.</a:t>
            </a:r>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r>
              <a:rPr lang="en-US" sz="2000" dirty="0"/>
              <a:t>If one must both enter and exit an area through the same intersection, exclude that intersection and any intersections beyond that point; intersections leading only to </a:t>
            </a:r>
            <a:r>
              <a:rPr lang="en-US" sz="2000" dirty="0" err="1"/>
              <a:t>culs</a:t>
            </a:r>
            <a:r>
              <a:rPr lang="en-US" sz="2000" dirty="0"/>
              <a:t>-de-sac are also not counted.</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52</a:t>
            </a:fld>
            <a:endParaRPr lang="en-US" sz="900" dirty="0">
              <a:solidFill>
                <a:schemeClr val="tx1"/>
              </a:solidFill>
            </a:endParaRPr>
          </a:p>
        </p:txBody>
      </p:sp>
    </p:spTree>
    <p:extLst>
      <p:ext uri="{BB962C8B-B14F-4D97-AF65-F5344CB8AC3E}">
        <p14:creationId xmlns:p14="http://schemas.microsoft.com/office/powerpoint/2010/main" val="1561352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8382" y="0"/>
            <a:ext cx="4647235" cy="6858000"/>
          </a:xfrm>
          <a:prstGeom prst="rect">
            <a:avLst/>
          </a:prstGeom>
        </p:spPr>
      </p:pic>
      <p:sp>
        <p:nvSpPr>
          <p:cNvPr id="1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53</a:t>
            </a:fld>
            <a:endParaRPr lang="en-US" sz="900" dirty="0">
              <a:solidFill>
                <a:schemeClr val="tx1"/>
              </a:solidFill>
            </a:endParaRPr>
          </a:p>
        </p:txBody>
      </p:sp>
    </p:spTree>
    <p:extLst>
      <p:ext uri="{BB962C8B-B14F-4D97-AF65-F5344CB8AC3E}">
        <p14:creationId xmlns:p14="http://schemas.microsoft.com/office/powerpoint/2010/main" val="12005189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3657600" cy="3077766"/>
          </a:xfrm>
          <a:prstGeom prst="rect">
            <a:avLst/>
          </a:prstGeom>
          <a:noFill/>
        </p:spPr>
        <p:txBody>
          <a:bodyPr wrap="square" lIns="0" tIns="0" rIns="0" bIns="0" rtlCol="0">
            <a:spAutoFit/>
          </a:bodyPr>
          <a:lstStyle/>
          <a:p>
            <a:r>
              <a:rPr lang="en-US" sz="2000" b="1" dirty="0"/>
              <a:t>Project Geographic Center</a:t>
            </a:r>
          </a:p>
          <a:p>
            <a:r>
              <a:rPr lang="en-US" sz="2000" dirty="0"/>
              <a:t>Several credits require measuring the distance from a project’s geographic center to certain features, such as farmers markets.</a:t>
            </a:r>
          </a:p>
          <a:p>
            <a:endParaRPr lang="en-US" sz="2000" dirty="0"/>
          </a:p>
          <a:p>
            <a:r>
              <a:rPr lang="en-US" sz="2000" dirty="0"/>
              <a:t>In CAD or GIS terms, the project’s geographic center is the “centroid” of the polygon created by the project boundary.</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54</a:t>
            </a:fld>
            <a:endParaRPr lang="en-US" sz="900" dirty="0">
              <a:solidFill>
                <a:schemeClr val="tx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4822" y="914400"/>
            <a:ext cx="3633378" cy="5486400"/>
          </a:xfrm>
          <a:prstGeom prst="rect">
            <a:avLst/>
          </a:prstGeom>
        </p:spPr>
      </p:pic>
    </p:spTree>
    <p:extLst>
      <p:ext uri="{BB962C8B-B14F-4D97-AF65-F5344CB8AC3E}">
        <p14:creationId xmlns:p14="http://schemas.microsoft.com/office/powerpoint/2010/main" val="3478030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615553"/>
          </a:xfrm>
          <a:prstGeom prst="rect">
            <a:avLst/>
          </a:prstGeom>
          <a:noFill/>
        </p:spPr>
        <p:txBody>
          <a:bodyPr wrap="square" lIns="0" tIns="0" rIns="0" bIns="0" rtlCol="0">
            <a:spAutoFit/>
          </a:bodyPr>
          <a:lstStyle/>
          <a:p>
            <a:r>
              <a:rPr lang="en-US" sz="2000" b="1" dirty="0"/>
              <a:t>Through Connections and Right-of-Way Intersects</a:t>
            </a:r>
          </a:p>
          <a:p>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5969" y="1437517"/>
            <a:ext cx="3272063" cy="5029200"/>
          </a:xfrm>
          <a:prstGeom prst="rect">
            <a:avLst/>
          </a:prstGeom>
        </p:spPr>
      </p:pic>
      <p:sp>
        <p:nvSpPr>
          <p:cNvPr id="7"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55</a:t>
            </a:fld>
            <a:endParaRPr lang="en-US" sz="900" dirty="0">
              <a:solidFill>
                <a:schemeClr val="tx1"/>
              </a:solidFill>
            </a:endParaRPr>
          </a:p>
        </p:txBody>
      </p:sp>
    </p:spTree>
    <p:extLst>
      <p:ext uri="{BB962C8B-B14F-4D97-AF65-F5344CB8AC3E}">
        <p14:creationId xmlns:p14="http://schemas.microsoft.com/office/powerpoint/2010/main" val="42775695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615553"/>
          </a:xfrm>
          <a:prstGeom prst="rect">
            <a:avLst/>
          </a:prstGeom>
          <a:noFill/>
        </p:spPr>
        <p:txBody>
          <a:bodyPr wrap="square" lIns="0" tIns="0" rIns="0" bIns="0" rtlCol="0">
            <a:spAutoFit/>
          </a:bodyPr>
          <a:lstStyle/>
          <a:p>
            <a:r>
              <a:rPr lang="en-US" sz="2000" b="1" dirty="0"/>
              <a:t>Through Connections and Right-of-Way Intersects</a:t>
            </a:r>
          </a:p>
          <a:p>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828800"/>
            <a:ext cx="4473491" cy="36576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0710" y="1828800"/>
            <a:ext cx="4363771" cy="3657600"/>
          </a:xfrm>
          <a:prstGeom prst="rect">
            <a:avLst/>
          </a:prstGeom>
        </p:spPr>
      </p:pic>
      <p:sp>
        <p:nvSpPr>
          <p:cNvPr id="11"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56</a:t>
            </a:fld>
            <a:endParaRPr lang="en-US" sz="900" dirty="0">
              <a:solidFill>
                <a:schemeClr val="tx1"/>
              </a:solidFill>
            </a:endParaRPr>
          </a:p>
        </p:txBody>
      </p:sp>
    </p:spTree>
    <p:extLst>
      <p:ext uri="{BB962C8B-B14F-4D97-AF65-F5344CB8AC3E}">
        <p14:creationId xmlns:p14="http://schemas.microsoft.com/office/powerpoint/2010/main" val="2147548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615553"/>
          </a:xfrm>
          <a:prstGeom prst="rect">
            <a:avLst/>
          </a:prstGeom>
          <a:noFill/>
        </p:spPr>
        <p:txBody>
          <a:bodyPr wrap="square" lIns="0" tIns="0" rIns="0" bIns="0" rtlCol="0">
            <a:spAutoFit/>
          </a:bodyPr>
          <a:lstStyle/>
          <a:p>
            <a:r>
              <a:rPr lang="en-US" sz="2000" b="1" dirty="0"/>
              <a:t>Through Connections and Right-of-Way Intersects</a:t>
            </a:r>
          </a:p>
          <a:p>
            <a:endParaRPr lang="en-US" sz="20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1846904"/>
            <a:ext cx="3699863" cy="365760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400" y="1846904"/>
            <a:ext cx="3875315" cy="3657600"/>
          </a:xfrm>
          <a:prstGeom prst="rect">
            <a:avLst/>
          </a:prstGeom>
        </p:spPr>
      </p:pic>
      <p:sp>
        <p:nvSpPr>
          <p:cNvPr id="12"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57</a:t>
            </a:fld>
            <a:endParaRPr lang="en-US" sz="900" dirty="0">
              <a:solidFill>
                <a:schemeClr val="tx1"/>
              </a:solidFill>
            </a:endParaRPr>
          </a:p>
        </p:txBody>
      </p:sp>
    </p:spTree>
    <p:extLst>
      <p:ext uri="{BB962C8B-B14F-4D97-AF65-F5344CB8AC3E}">
        <p14:creationId xmlns:p14="http://schemas.microsoft.com/office/powerpoint/2010/main" val="32339138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615553"/>
          </a:xfrm>
          <a:prstGeom prst="rect">
            <a:avLst/>
          </a:prstGeom>
          <a:noFill/>
        </p:spPr>
        <p:txBody>
          <a:bodyPr wrap="square" lIns="0" tIns="0" rIns="0" bIns="0" rtlCol="0">
            <a:spAutoFit/>
          </a:bodyPr>
          <a:lstStyle/>
          <a:p>
            <a:r>
              <a:rPr lang="en-US" sz="2000" b="1" dirty="0"/>
              <a:t>Through Connections and Right-of-Way Intersects</a:t>
            </a:r>
          </a:p>
          <a:p>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6966" y="1529953"/>
            <a:ext cx="5050068" cy="5029200"/>
          </a:xfrm>
          <a:prstGeom prst="rect">
            <a:avLst/>
          </a:prstGeom>
        </p:spPr>
      </p:pic>
      <p:sp>
        <p:nvSpPr>
          <p:cNvPr id="12"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58</a:t>
            </a:fld>
            <a:endParaRPr lang="en-US" sz="900" dirty="0">
              <a:solidFill>
                <a:schemeClr val="tx1"/>
              </a:solidFill>
            </a:endParaRPr>
          </a:p>
        </p:txBody>
      </p:sp>
    </p:spTree>
    <p:extLst>
      <p:ext uri="{BB962C8B-B14F-4D97-AF65-F5344CB8AC3E}">
        <p14:creationId xmlns:p14="http://schemas.microsoft.com/office/powerpoint/2010/main" val="28864809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4308872"/>
          </a:xfrm>
          <a:prstGeom prst="rect">
            <a:avLst/>
          </a:prstGeom>
          <a:noFill/>
        </p:spPr>
        <p:txBody>
          <a:bodyPr wrap="square" lIns="0" tIns="0" rIns="0" bIns="0" rtlCol="0">
            <a:spAutoFit/>
          </a:bodyPr>
          <a:lstStyle/>
          <a:p>
            <a:r>
              <a:rPr lang="en-US" sz="2000" b="1" dirty="0"/>
              <a:t>Circulation Network and Block Frontages</a:t>
            </a:r>
          </a:p>
          <a:p>
            <a:r>
              <a:rPr lang="en-US" sz="2000" dirty="0"/>
              <a:t>Three NPD credits stipulate requirements for circulation networks, block length, and building frontages. Circulation network and block length are defined as follows:</a:t>
            </a:r>
          </a:p>
          <a:p>
            <a:endParaRPr lang="en-US" sz="2000" dirty="0"/>
          </a:p>
          <a:p>
            <a:r>
              <a:rPr lang="en-US" sz="2000" b="1" dirty="0"/>
              <a:t>circulation network </a:t>
            </a:r>
            <a:r>
              <a:rPr lang="en-US" sz="2000" dirty="0"/>
              <a:t>all motorized, nonmotorized, and mixed-mode travel ways permanently accessible to the public, not including driveways, parking lots, highway access ramps, and rights-of-way exclusively dedicated to rail. It is measured in linear feet.</a:t>
            </a:r>
          </a:p>
          <a:p>
            <a:endParaRPr lang="en-US" sz="2000" dirty="0"/>
          </a:p>
          <a:p>
            <a:r>
              <a:rPr lang="en-US" sz="2000" b="1" dirty="0"/>
              <a:t>block length </a:t>
            </a:r>
            <a:r>
              <a:rPr lang="en-US" sz="2000" dirty="0"/>
              <a:t>the distance along a block face; specifically, the distance from an intersecting right-of-way edge along a block face, when that face is adjacent to a qualifying circulation network segment, to the next ROW edge intersecting that block face, except for intersecting alley ROWs.</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59</a:t>
            </a:fld>
            <a:endParaRPr lang="en-US" sz="900" dirty="0">
              <a:solidFill>
                <a:schemeClr val="tx1"/>
              </a:solidFill>
            </a:endParaRPr>
          </a:p>
        </p:txBody>
      </p:sp>
    </p:spTree>
    <p:extLst>
      <p:ext uri="{BB962C8B-B14F-4D97-AF65-F5344CB8AC3E}">
        <p14:creationId xmlns:p14="http://schemas.microsoft.com/office/powerpoint/2010/main" val="24381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Getting Started on the LEED AP ND Credential</a:t>
            </a:r>
            <a:endParaRPr lang="en-US" sz="2400" b="1" dirty="0">
              <a:ea typeface="Calibri" pitchFamily="34" charset="0"/>
              <a:cs typeface="Times New Roman" pitchFamily="18" charset="0"/>
            </a:endParaRPr>
          </a:p>
        </p:txBody>
      </p:sp>
      <p:sp>
        <p:nvSpPr>
          <p:cNvPr id="10" name="Rectangle 9"/>
          <p:cNvSpPr/>
          <p:nvPr/>
        </p:nvSpPr>
        <p:spPr>
          <a:xfrm>
            <a:off x="0" y="914400"/>
            <a:ext cx="9144000" cy="5324535"/>
          </a:xfrm>
          <a:prstGeom prst="rect">
            <a:avLst/>
          </a:prstGeom>
        </p:spPr>
        <p:txBody>
          <a:bodyPr wrap="square">
            <a:spAutoFit/>
          </a:bodyPr>
          <a:lstStyle/>
          <a:p>
            <a:r>
              <a:rPr lang="en-US" sz="2800" b="1" dirty="0"/>
              <a:t>Earning the LEED AP ND credential requires passing a two-part exam:</a:t>
            </a:r>
          </a:p>
          <a:p>
            <a:endParaRPr lang="en-US" sz="2400" dirty="0"/>
          </a:p>
          <a:p>
            <a:r>
              <a:rPr lang="en-US" sz="2000" b="1" dirty="0"/>
              <a:t>Exam Part 1: LEED® Green Associate™ Exam</a:t>
            </a:r>
          </a:p>
          <a:p>
            <a:r>
              <a:rPr lang="en-US" sz="2000" dirty="0"/>
              <a:t>The first part of your exam is the LEED Green Associate, which tests your general knowledge of green building practices for both commercial and residential spaces and both new construction and existing buildings as well as how to support other professionals working on LEED projects.</a:t>
            </a:r>
          </a:p>
          <a:p>
            <a:endParaRPr lang="en-US" sz="2000" dirty="0"/>
          </a:p>
          <a:p>
            <a:r>
              <a:rPr lang="en-US" sz="2000" b="1" dirty="0"/>
              <a:t>Exam Part 2: ND Specialty Exam</a:t>
            </a:r>
          </a:p>
          <a:p>
            <a:r>
              <a:rPr lang="en-US" sz="2000" dirty="0"/>
              <a:t>The second part of your exam is the LEED ND specialty exam which tests the knowledge and skills necessary to participate in the design process, to support and encourage integrated design, and to streamline the application and certification process.</a:t>
            </a:r>
          </a:p>
          <a:p>
            <a:endParaRPr lang="en-US" sz="2000" dirty="0"/>
          </a:p>
          <a:p>
            <a:r>
              <a:rPr lang="en-US" sz="2000" dirty="0"/>
              <a:t>You may take both parts of the exam either on the same day or on separate days.</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a:t>
            </a:fld>
            <a:endParaRPr lang="en-US" sz="900" dirty="0">
              <a:solidFill>
                <a:schemeClr val="tx1"/>
              </a:solidFill>
            </a:endParaRPr>
          </a:p>
        </p:txBody>
      </p:sp>
    </p:spTree>
    <p:extLst>
      <p:ext uri="{BB962C8B-B14F-4D97-AF65-F5344CB8AC3E}">
        <p14:creationId xmlns:p14="http://schemas.microsoft.com/office/powerpoint/2010/main" val="5236147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307777"/>
          </a:xfrm>
          <a:prstGeom prst="rect">
            <a:avLst/>
          </a:prstGeom>
          <a:noFill/>
        </p:spPr>
        <p:txBody>
          <a:bodyPr wrap="square" lIns="0" tIns="0" rIns="0" bIns="0" rtlCol="0">
            <a:spAutoFit/>
          </a:bodyPr>
          <a:lstStyle/>
          <a:p>
            <a:r>
              <a:rPr lang="en-US" sz="2000" b="1" dirty="0"/>
              <a:t>Circulation Network and Block Frontages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12" y="1503263"/>
            <a:ext cx="7520976" cy="4572000"/>
          </a:xfrm>
          <a:prstGeom prst="rect">
            <a:avLst/>
          </a:prstGeom>
        </p:spPr>
      </p:pic>
      <p:sp>
        <p:nvSpPr>
          <p:cNvPr id="8"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60</a:t>
            </a:fld>
            <a:endParaRPr lang="en-US" sz="900" dirty="0">
              <a:solidFill>
                <a:schemeClr val="tx1"/>
              </a:solidFill>
            </a:endParaRPr>
          </a:p>
        </p:txBody>
      </p:sp>
    </p:spTree>
    <p:extLst>
      <p:ext uri="{BB962C8B-B14F-4D97-AF65-F5344CB8AC3E}">
        <p14:creationId xmlns:p14="http://schemas.microsoft.com/office/powerpoint/2010/main" val="25260309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3385542"/>
          </a:xfrm>
          <a:prstGeom prst="rect">
            <a:avLst/>
          </a:prstGeom>
          <a:noFill/>
        </p:spPr>
        <p:txBody>
          <a:bodyPr wrap="square" lIns="0" tIns="0" rIns="0" bIns="0" rtlCol="0">
            <a:spAutoFit/>
          </a:bodyPr>
          <a:lstStyle/>
          <a:p>
            <a:r>
              <a:rPr lang="en-US" sz="2000" b="1" dirty="0"/>
              <a:t>Occupancy</a:t>
            </a:r>
          </a:p>
          <a:p>
            <a:endParaRPr lang="en-US" sz="2000" u="sng" dirty="0"/>
          </a:p>
          <a:p>
            <a:r>
              <a:rPr lang="en-US" sz="2000" b="1" u="sng" dirty="0"/>
              <a:t>Regular Building Occupants	</a:t>
            </a:r>
            <a:r>
              <a:rPr lang="en-US" sz="2000" b="1" dirty="0"/>
              <a:t>	</a:t>
            </a:r>
            <a:r>
              <a:rPr lang="en-US" sz="2000" b="1" u="sng" dirty="0"/>
              <a:t>Visitors</a:t>
            </a:r>
          </a:p>
          <a:p>
            <a:r>
              <a:rPr lang="en-US" sz="2000" dirty="0"/>
              <a:t>Part-time and full-time employees		Retail customers</a:t>
            </a:r>
          </a:p>
          <a:p>
            <a:r>
              <a:rPr lang="en-US" sz="2000" dirty="0"/>
              <a:t>Staff					Outpatients</a:t>
            </a:r>
          </a:p>
          <a:p>
            <a:r>
              <a:rPr lang="en-US" sz="2000" dirty="0"/>
              <a:t>Volunteers – regularly use a building	Volunteers – periodically use a 						        building</a:t>
            </a:r>
          </a:p>
          <a:p>
            <a:r>
              <a:rPr lang="en-US" sz="2000" dirty="0"/>
              <a:t>Residents				Higher-education students</a:t>
            </a:r>
          </a:p>
          <a:p>
            <a:r>
              <a:rPr lang="en-US" sz="2000" dirty="0"/>
              <a:t>Primary and secondary school students</a:t>
            </a:r>
          </a:p>
          <a:p>
            <a:r>
              <a:rPr lang="en-US" sz="2000" dirty="0"/>
              <a:t>Hotel guests</a:t>
            </a:r>
          </a:p>
          <a:p>
            <a:r>
              <a:rPr lang="en-US" sz="2000" dirty="0"/>
              <a:t>Inpatients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4548064"/>
            <a:ext cx="5213748" cy="82296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400" y="5588308"/>
            <a:ext cx="3403599" cy="914400"/>
          </a:xfrm>
          <a:prstGeom prst="rect">
            <a:avLst/>
          </a:prstGeom>
        </p:spPr>
      </p:pic>
      <p:sp>
        <p:nvSpPr>
          <p:cNvPr id="11"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61</a:t>
            </a:fld>
            <a:endParaRPr lang="en-US" sz="900" dirty="0">
              <a:solidFill>
                <a:schemeClr val="tx1"/>
              </a:solidFill>
            </a:endParaRPr>
          </a:p>
        </p:txBody>
      </p:sp>
    </p:spTree>
    <p:extLst>
      <p:ext uri="{BB962C8B-B14F-4D97-AF65-F5344CB8AC3E}">
        <p14:creationId xmlns:p14="http://schemas.microsoft.com/office/powerpoint/2010/main" val="21011457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2769989"/>
          </a:xfrm>
          <a:prstGeom prst="rect">
            <a:avLst/>
          </a:prstGeom>
          <a:noFill/>
        </p:spPr>
        <p:txBody>
          <a:bodyPr wrap="square" lIns="0" tIns="0" rIns="0" bIns="0" rtlCol="0">
            <a:spAutoFit/>
          </a:bodyPr>
          <a:lstStyle/>
          <a:p>
            <a:r>
              <a:rPr lang="en-US" sz="2000" b="1" dirty="0"/>
              <a:t>Occupancy</a:t>
            </a:r>
          </a:p>
          <a:p>
            <a:endParaRPr lang="en-US" sz="2000" u="sng" dirty="0"/>
          </a:p>
          <a:p>
            <a:r>
              <a:rPr lang="en-US" sz="2000" dirty="0"/>
              <a:t>In calculations, occupant types are typically counted in two ways:</a:t>
            </a:r>
          </a:p>
          <a:p>
            <a:endParaRPr lang="en-US" sz="2000" dirty="0"/>
          </a:p>
          <a:p>
            <a:r>
              <a:rPr lang="en-US" sz="2000" b="1" dirty="0"/>
              <a:t>Daily averages </a:t>
            </a:r>
            <a:r>
              <a:rPr lang="en-US" sz="2000" dirty="0"/>
              <a:t>take into account all the occupants of a given type for a typical 24-hour day of operation.</a:t>
            </a:r>
          </a:p>
          <a:p>
            <a:endParaRPr lang="en-US" sz="2000" dirty="0"/>
          </a:p>
          <a:p>
            <a:r>
              <a:rPr lang="en-US" sz="2000" b="1" dirty="0"/>
              <a:t>Peak totals </a:t>
            </a:r>
            <a:r>
              <a:rPr lang="en-US" sz="2000" dirty="0"/>
              <a:t>are measured at the moment in a typical 24-hour period when the highest number of a given occupant type is present.</a:t>
            </a:r>
          </a:p>
        </p:txBody>
      </p:sp>
      <p:sp>
        <p:nvSpPr>
          <p:cNvPr id="8"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62</a:t>
            </a:fld>
            <a:endParaRPr lang="en-US" sz="900" dirty="0">
              <a:solidFill>
                <a:schemeClr val="tx1"/>
              </a:solidFill>
            </a:endParaRPr>
          </a:p>
        </p:txBody>
      </p:sp>
    </p:spTree>
    <p:extLst>
      <p:ext uri="{BB962C8B-B14F-4D97-AF65-F5344CB8AC3E}">
        <p14:creationId xmlns:p14="http://schemas.microsoft.com/office/powerpoint/2010/main" val="36450884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565038"/>
          </a:xfrm>
          <a:prstGeom prst="rect">
            <a:avLst/>
          </a:prstGeom>
        </p:spPr>
      </p:pic>
      <p:sp>
        <p:nvSpPr>
          <p:cNvPr id="10" name="TextBox 9"/>
          <p:cNvSpPr txBox="1"/>
          <p:nvPr/>
        </p:nvSpPr>
        <p:spPr>
          <a:xfrm>
            <a:off x="685800" y="914400"/>
            <a:ext cx="7772400" cy="2769989"/>
          </a:xfrm>
          <a:prstGeom prst="rect">
            <a:avLst/>
          </a:prstGeom>
          <a:noFill/>
        </p:spPr>
        <p:txBody>
          <a:bodyPr wrap="square" lIns="0" tIns="0" rIns="0" bIns="0" rtlCol="0">
            <a:spAutoFit/>
          </a:bodyPr>
          <a:lstStyle/>
          <a:p>
            <a:r>
              <a:rPr lang="en-US" sz="2000" b="1" dirty="0"/>
              <a:t>Occupancy</a:t>
            </a:r>
          </a:p>
          <a:p>
            <a:endParaRPr lang="en-US" sz="2000" u="sng" dirty="0"/>
          </a:p>
          <a:p>
            <a:r>
              <a:rPr lang="en-US" sz="2000" dirty="0"/>
              <a:t>Whenever possible, use actual or predicted occupancies. If occupancy cannot be accurately predicted, use one of the following resources to estimate occupancy:</a:t>
            </a:r>
          </a:p>
          <a:p>
            <a:r>
              <a:rPr lang="en-US" sz="2000" dirty="0"/>
              <a:t>a. Default occupant density from ASHRAE 62.1–2010, Table 6-1</a:t>
            </a:r>
          </a:p>
          <a:p>
            <a:r>
              <a:rPr lang="en-US" sz="2000" dirty="0"/>
              <a:t>b. Default occupant density from CEN Standard EN 15251, Table B.2</a:t>
            </a:r>
          </a:p>
          <a:p>
            <a:r>
              <a:rPr lang="en-US" sz="2000" dirty="0"/>
              <a:t>c. Appendix 2 Default Occupancy Counts</a:t>
            </a:r>
          </a:p>
          <a:p>
            <a:r>
              <a:rPr lang="en-US" sz="2000" dirty="0"/>
              <a:t>d. Results from applicable studies.</a:t>
            </a:r>
          </a:p>
        </p:txBody>
      </p:sp>
      <p:sp>
        <p:nvSpPr>
          <p:cNvPr id="8"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63</a:t>
            </a:fld>
            <a:endParaRPr lang="en-US" sz="900" dirty="0">
              <a:solidFill>
                <a:schemeClr val="tx1"/>
              </a:solidFill>
            </a:endParaRPr>
          </a:p>
        </p:txBody>
      </p:sp>
    </p:spTree>
    <p:extLst>
      <p:ext uri="{BB962C8B-B14F-4D97-AF65-F5344CB8AC3E}">
        <p14:creationId xmlns:p14="http://schemas.microsoft.com/office/powerpoint/2010/main" val="33251349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14400"/>
            <a:ext cx="9144000" cy="2000548"/>
          </a:xfrm>
          <a:prstGeom prst="rect">
            <a:avLst/>
          </a:prstGeom>
        </p:spPr>
        <p:txBody>
          <a:bodyPr wrap="square">
            <a:spAutoFit/>
          </a:bodyPr>
          <a:lstStyle/>
          <a:p>
            <a:r>
              <a:rPr lang="en-US" sz="2800" b="1" dirty="0"/>
              <a:t>Minimum Program Requirements (MPRs) </a:t>
            </a:r>
          </a:p>
          <a:p>
            <a:r>
              <a:rPr lang="en-US" sz="2400" u="sng" dirty="0"/>
              <a:t>Purpose: </a:t>
            </a:r>
            <a:endParaRPr lang="en-US" sz="2400" dirty="0"/>
          </a:p>
          <a:p>
            <a:pPr marL="457200" indent="-457200">
              <a:buFont typeface="+mj-lt"/>
              <a:buAutoNum type="arabicPeriod"/>
            </a:pPr>
            <a:r>
              <a:rPr lang="en-US" sz="2400" dirty="0"/>
              <a:t>Give clear guidance to customers </a:t>
            </a:r>
          </a:p>
          <a:p>
            <a:pPr marL="457200" indent="-457200">
              <a:buFont typeface="+mj-lt"/>
              <a:buAutoNum type="arabicPeriod"/>
            </a:pPr>
            <a:r>
              <a:rPr lang="en-US" sz="2400" dirty="0"/>
              <a:t>Protect the integrity of the LEED program </a:t>
            </a:r>
          </a:p>
          <a:p>
            <a:pPr marL="457200" indent="-457200">
              <a:buFont typeface="+mj-lt"/>
              <a:buAutoNum type="arabicPeriod"/>
            </a:pPr>
            <a:r>
              <a:rPr lang="en-US" sz="2400" dirty="0"/>
              <a:t>Reduce challenges that occur during the LEED certification process </a:t>
            </a:r>
          </a:p>
        </p:txBody>
      </p:sp>
      <p:sp>
        <p:nvSpPr>
          <p:cNvPr id="4" name="TextBox 3"/>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Minimum Program Requirements (MPRs)</a:t>
            </a:r>
            <a:endParaRPr lang="en-US" sz="2400" b="1" dirty="0">
              <a:ea typeface="Calibri" pitchFamily="34" charset="0"/>
              <a:cs typeface="Times New Roman" pitchFamily="18" charset="0"/>
            </a:endParaRP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64</a:t>
            </a:fld>
            <a:endParaRPr lang="en-US" sz="900" dirty="0">
              <a:solidFill>
                <a:schemeClr val="tx1"/>
              </a:solidFill>
            </a:endParaRPr>
          </a:p>
        </p:txBody>
      </p:sp>
    </p:spTree>
    <p:extLst>
      <p:ext uri="{BB962C8B-B14F-4D97-AF65-F5344CB8AC3E}">
        <p14:creationId xmlns:p14="http://schemas.microsoft.com/office/powerpoint/2010/main" val="28277171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14400"/>
            <a:ext cx="9144000" cy="3262432"/>
          </a:xfrm>
          <a:prstGeom prst="rect">
            <a:avLst/>
          </a:prstGeom>
        </p:spPr>
        <p:txBody>
          <a:bodyPr wrap="square">
            <a:spAutoFit/>
          </a:bodyPr>
          <a:lstStyle/>
          <a:p>
            <a:r>
              <a:rPr lang="en-US" sz="2800" dirty="0"/>
              <a:t>1. Must be in a permanent location on existing land </a:t>
            </a:r>
          </a:p>
          <a:p>
            <a:endParaRPr lang="en-US" sz="2400" u="sng" dirty="0"/>
          </a:p>
          <a:p>
            <a:r>
              <a:rPr lang="en-US" sz="2400" u="sng" dirty="0"/>
              <a:t>Requirements </a:t>
            </a:r>
            <a:endParaRPr lang="en-US" sz="2400" dirty="0"/>
          </a:p>
          <a:p>
            <a:pPr marL="342900" indent="-342900">
              <a:buFont typeface="Wingdings" panose="05000000000000000000" pitchFamily="2" charset="2"/>
              <a:buChar char="q"/>
            </a:pPr>
            <a:r>
              <a:rPr lang="en-US" sz="2400" dirty="0"/>
              <a:t>All LEED projects must be constructed and operated on a permanent location on existing land. </a:t>
            </a:r>
          </a:p>
          <a:p>
            <a:pPr marL="342900" indent="-342900">
              <a:spcBef>
                <a:spcPts val="600"/>
              </a:spcBef>
              <a:buFont typeface="Wingdings" panose="05000000000000000000" pitchFamily="2" charset="2"/>
              <a:buChar char="q"/>
            </a:pPr>
            <a:r>
              <a:rPr lang="en-US" sz="2400" dirty="0"/>
              <a:t>No project that is designed to move at any point in its lifetime may pursue LEED certification. </a:t>
            </a:r>
          </a:p>
          <a:p>
            <a:pPr marL="342900" indent="-342900">
              <a:spcBef>
                <a:spcPts val="600"/>
              </a:spcBef>
              <a:buFont typeface="Wingdings" panose="05000000000000000000" pitchFamily="2" charset="2"/>
              <a:buChar char="q"/>
            </a:pPr>
            <a:r>
              <a:rPr lang="en-US" sz="2400" dirty="0"/>
              <a:t>This requirement applies to all land within the LEED project. </a:t>
            </a:r>
          </a:p>
        </p:txBody>
      </p:sp>
      <p:sp>
        <p:nvSpPr>
          <p:cNvPr id="4" name="TextBox 3"/>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Minimum Program Requirements (MPRs)</a:t>
            </a:r>
            <a:endParaRPr lang="en-US" sz="2400" b="1" dirty="0">
              <a:ea typeface="Calibri" pitchFamily="34" charset="0"/>
              <a:cs typeface="Times New Roman" pitchFamily="18" charset="0"/>
            </a:endParaRP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65</a:t>
            </a:fld>
            <a:endParaRPr lang="en-US" sz="900" dirty="0">
              <a:solidFill>
                <a:schemeClr val="tx1"/>
              </a:solidFill>
            </a:endParaRPr>
          </a:p>
        </p:txBody>
      </p:sp>
    </p:spTree>
    <p:extLst>
      <p:ext uri="{BB962C8B-B14F-4D97-AF65-F5344CB8AC3E}">
        <p14:creationId xmlns:p14="http://schemas.microsoft.com/office/powerpoint/2010/main" val="28120815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14400"/>
            <a:ext cx="9144000" cy="4370427"/>
          </a:xfrm>
          <a:prstGeom prst="rect">
            <a:avLst/>
          </a:prstGeom>
        </p:spPr>
        <p:txBody>
          <a:bodyPr wrap="square">
            <a:spAutoFit/>
          </a:bodyPr>
          <a:lstStyle/>
          <a:p>
            <a:r>
              <a:rPr lang="en-US" sz="2800" dirty="0"/>
              <a:t>2. Must use reasonable LEED boundaries </a:t>
            </a:r>
          </a:p>
          <a:p>
            <a:endParaRPr lang="en-US" sz="2400" u="sng" dirty="0"/>
          </a:p>
          <a:p>
            <a:r>
              <a:rPr lang="en-US" sz="2400" u="sng" dirty="0"/>
              <a:t>Requirements </a:t>
            </a:r>
            <a:endParaRPr lang="en-US" sz="2400" dirty="0"/>
          </a:p>
          <a:p>
            <a:pPr marL="342900" indent="-342900">
              <a:buFont typeface="Wingdings" panose="05000000000000000000" pitchFamily="2" charset="2"/>
              <a:buChar char="q"/>
            </a:pPr>
            <a:r>
              <a:rPr lang="en-US" sz="2400" dirty="0"/>
              <a:t>The LEED project boundary must include all contiguous land that is associated with the project and supports its typical operations. </a:t>
            </a:r>
          </a:p>
          <a:p>
            <a:pPr marL="342900" indent="-342900">
              <a:spcBef>
                <a:spcPts val="600"/>
              </a:spcBef>
              <a:buFont typeface="Wingdings" panose="05000000000000000000" pitchFamily="2" charset="2"/>
              <a:buChar char="q"/>
            </a:pPr>
            <a:r>
              <a:rPr lang="en-US" sz="2400" dirty="0"/>
              <a:t>The LEED boundary may not unreasonably exclude portions of the building, space, or site to give the project an advantage in complying with credit requirements. </a:t>
            </a:r>
          </a:p>
          <a:p>
            <a:pPr marL="342900" indent="-342900">
              <a:spcBef>
                <a:spcPts val="600"/>
              </a:spcBef>
              <a:buFont typeface="Wingdings" panose="05000000000000000000" pitchFamily="2" charset="2"/>
              <a:buChar char="q"/>
            </a:pPr>
            <a:r>
              <a:rPr lang="en-US" sz="2400" dirty="0"/>
              <a:t>The LEED project must accurately communicate the scope of the certifying project in all promotional and descriptive materials and distinguish it from any non-certifying space. </a:t>
            </a:r>
          </a:p>
        </p:txBody>
      </p:sp>
      <p:sp>
        <p:nvSpPr>
          <p:cNvPr id="4" name="TextBox 3"/>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Minimum Program Requirements (MPRs)</a:t>
            </a:r>
            <a:endParaRPr lang="en-US" sz="2400" b="1" dirty="0">
              <a:ea typeface="Calibri" pitchFamily="34" charset="0"/>
              <a:cs typeface="Times New Roman" pitchFamily="18" charset="0"/>
            </a:endParaRP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66</a:t>
            </a:fld>
            <a:endParaRPr lang="en-US" sz="900" dirty="0">
              <a:solidFill>
                <a:schemeClr val="tx1"/>
              </a:solidFill>
            </a:endParaRPr>
          </a:p>
        </p:txBody>
      </p:sp>
    </p:spTree>
    <p:extLst>
      <p:ext uri="{BB962C8B-B14F-4D97-AF65-F5344CB8AC3E}">
        <p14:creationId xmlns:p14="http://schemas.microsoft.com/office/powerpoint/2010/main" val="8706589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14400"/>
            <a:ext cx="9144000" cy="3416320"/>
          </a:xfrm>
          <a:prstGeom prst="rect">
            <a:avLst/>
          </a:prstGeom>
        </p:spPr>
        <p:txBody>
          <a:bodyPr wrap="square">
            <a:spAutoFit/>
          </a:bodyPr>
          <a:lstStyle/>
          <a:p>
            <a:r>
              <a:rPr lang="en-US" sz="2800" dirty="0"/>
              <a:t>3. Must comply with project size requirements </a:t>
            </a:r>
          </a:p>
          <a:p>
            <a:endParaRPr lang="en-US" sz="2400" u="sng" dirty="0"/>
          </a:p>
          <a:p>
            <a:r>
              <a:rPr lang="en-US" sz="2400" u="sng" dirty="0"/>
              <a:t>Requirements </a:t>
            </a:r>
            <a:endParaRPr lang="en-US" sz="2400" dirty="0"/>
          </a:p>
          <a:p>
            <a:pPr marL="342900" indent="-342900">
              <a:buFont typeface="Wingdings" panose="05000000000000000000" pitchFamily="2" charset="2"/>
              <a:buChar char="q"/>
            </a:pPr>
            <a:r>
              <a:rPr lang="en-US" sz="2400" dirty="0"/>
              <a:t>LEED BD+C: minimum 1,000 square feet of gross floor area </a:t>
            </a:r>
          </a:p>
          <a:p>
            <a:pPr marL="342900" indent="-342900">
              <a:spcBef>
                <a:spcPts val="600"/>
              </a:spcBef>
              <a:buFont typeface="Wingdings" panose="05000000000000000000" pitchFamily="2" charset="2"/>
              <a:buChar char="q"/>
            </a:pPr>
            <a:r>
              <a:rPr lang="en-US" sz="2400" dirty="0"/>
              <a:t>LEED O+M: minimum 1,000 square feet of gross floor area </a:t>
            </a:r>
          </a:p>
          <a:p>
            <a:pPr marL="342900" indent="-342900">
              <a:spcBef>
                <a:spcPts val="600"/>
              </a:spcBef>
              <a:buFont typeface="Wingdings" panose="05000000000000000000" pitchFamily="2" charset="2"/>
              <a:buChar char="q"/>
            </a:pPr>
            <a:r>
              <a:rPr lang="en-US" sz="2400" dirty="0"/>
              <a:t>LEED ID+C: minimum 250 square feet of gross floor area </a:t>
            </a:r>
          </a:p>
          <a:p>
            <a:pPr marL="342900" indent="-342900">
              <a:spcBef>
                <a:spcPts val="600"/>
              </a:spcBef>
              <a:buFont typeface="Wingdings" panose="05000000000000000000" pitchFamily="2" charset="2"/>
              <a:buChar char="q"/>
            </a:pPr>
            <a:r>
              <a:rPr lang="en-US" sz="2400" dirty="0"/>
              <a:t>LEED for Homes: defined as a “dwelling unit” by all applicable codes </a:t>
            </a:r>
          </a:p>
          <a:p>
            <a:pPr marL="342900" indent="-342900">
              <a:spcBef>
                <a:spcPts val="600"/>
              </a:spcBef>
              <a:buFont typeface="Wingdings" panose="05000000000000000000" pitchFamily="2" charset="2"/>
              <a:buChar char="q"/>
            </a:pPr>
            <a:r>
              <a:rPr lang="en-US" sz="2400" dirty="0"/>
              <a:t>LEED for ND: at least 2 habitable buildings, no larger than 1500 acres</a:t>
            </a:r>
          </a:p>
        </p:txBody>
      </p:sp>
      <p:sp>
        <p:nvSpPr>
          <p:cNvPr id="5" name="TextBox 4"/>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Minimum Program Requirements (MPRs)</a:t>
            </a:r>
            <a:endParaRPr lang="en-US" sz="2400" b="1" dirty="0">
              <a:ea typeface="Calibri" pitchFamily="34" charset="0"/>
              <a:cs typeface="Times New Roman" pitchFamily="18" charset="0"/>
            </a:endParaRPr>
          </a:p>
        </p:txBody>
      </p:sp>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67</a:t>
            </a:fld>
            <a:endParaRPr lang="en-US" sz="900" dirty="0">
              <a:solidFill>
                <a:schemeClr val="tx1"/>
              </a:solidFill>
            </a:endParaRPr>
          </a:p>
        </p:txBody>
      </p:sp>
    </p:spTree>
    <p:extLst>
      <p:ext uri="{BB962C8B-B14F-4D97-AF65-F5344CB8AC3E}">
        <p14:creationId xmlns:p14="http://schemas.microsoft.com/office/powerpoint/2010/main" val="42702337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68</a:t>
            </a:fld>
            <a:endParaRPr lang="en-US" sz="900" dirty="0">
              <a:solidFill>
                <a:schemeClr val="tx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4172551"/>
          </a:xfrm>
          <a:prstGeom prst="rect">
            <a:avLst/>
          </a:prstGeom>
        </p:spPr>
      </p:pic>
    </p:spTree>
    <p:extLst>
      <p:ext uri="{BB962C8B-B14F-4D97-AF65-F5344CB8AC3E}">
        <p14:creationId xmlns:p14="http://schemas.microsoft.com/office/powerpoint/2010/main" val="39368097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69</a:t>
            </a:fld>
            <a:endParaRPr lang="en-US" sz="900" dirty="0">
              <a:solidFill>
                <a:schemeClr val="tx1"/>
              </a:solidFill>
            </a:endParaRPr>
          </a:p>
        </p:txBody>
      </p:sp>
      <p:pic>
        <p:nvPicPr>
          <p:cNvPr id="7" name="Picture 6"/>
          <p:cNvPicPr>
            <a:picLocks noChangeAspect="1"/>
          </p:cNvPicPr>
          <p:nvPr/>
        </p:nvPicPr>
        <p:blipFill>
          <a:blip r:embed="rId2"/>
          <a:stretch>
            <a:fillRect/>
          </a:stretch>
        </p:blipFill>
        <p:spPr>
          <a:xfrm>
            <a:off x="1143000" y="640080"/>
            <a:ext cx="6858000" cy="6150236"/>
          </a:xfrm>
          <a:prstGeom prst="rect">
            <a:avLst/>
          </a:prstGeom>
        </p:spPr>
      </p:pic>
      <p:sp>
        <p:nvSpPr>
          <p:cNvPr id="8" name="TextBox 7"/>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Rating System Descriptions</a:t>
            </a:r>
            <a:endParaRPr lang="en-US" sz="2400" b="1" dirty="0">
              <a:ea typeface="Calibri" pitchFamily="34" charset="0"/>
              <a:cs typeface="Times New Roman" pitchFamily="18" charset="0"/>
            </a:endParaRPr>
          </a:p>
        </p:txBody>
      </p:sp>
    </p:spTree>
    <p:extLst>
      <p:ext uri="{BB962C8B-B14F-4D97-AF65-F5344CB8AC3E}">
        <p14:creationId xmlns:p14="http://schemas.microsoft.com/office/powerpoint/2010/main" val="180146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914400"/>
            <a:ext cx="9144000" cy="4216539"/>
          </a:xfrm>
          <a:prstGeom prst="rect">
            <a:avLst/>
          </a:prstGeom>
        </p:spPr>
        <p:txBody>
          <a:bodyPr wrap="square">
            <a:spAutoFit/>
          </a:bodyPr>
          <a:lstStyle/>
          <a:p>
            <a:r>
              <a:rPr lang="en-US" sz="2800" b="1" dirty="0"/>
              <a:t>Taking the exam – each part</a:t>
            </a:r>
          </a:p>
          <a:p>
            <a:pPr marL="342900" indent="-342900">
              <a:buFont typeface="Wingdings" panose="05000000000000000000" pitchFamily="2" charset="2"/>
              <a:buChar char="q"/>
            </a:pPr>
            <a:r>
              <a:rPr lang="en-US" sz="2400" dirty="0"/>
              <a:t>Two-hour computer-based test</a:t>
            </a:r>
          </a:p>
          <a:p>
            <a:pPr marL="342900" indent="-342900">
              <a:buFont typeface="Wingdings" panose="05000000000000000000" pitchFamily="2" charset="2"/>
              <a:buChar char="q"/>
            </a:pPr>
            <a:r>
              <a:rPr lang="en-US" sz="2400" dirty="0"/>
              <a:t>100 randomly delivered multiple-choice questions</a:t>
            </a:r>
          </a:p>
          <a:p>
            <a:pPr marL="342900" indent="-342900">
              <a:buFont typeface="Wingdings" panose="05000000000000000000" pitchFamily="2" charset="2"/>
              <a:buChar char="q"/>
            </a:pPr>
            <a:r>
              <a:rPr lang="en-US" sz="2400" dirty="0"/>
              <a:t>Your score will be available immediately at the end of the exam, and you will receive a printed score report.</a:t>
            </a:r>
          </a:p>
          <a:p>
            <a:pPr marL="342900" indent="-342900">
              <a:buFont typeface="Wingdings" panose="05000000000000000000" pitchFamily="2" charset="2"/>
              <a:buChar char="q"/>
            </a:pPr>
            <a:r>
              <a:rPr lang="en-US" sz="2400" dirty="0"/>
              <a:t>A passing score is 170 or higher on a scale of 125 to 200.</a:t>
            </a:r>
          </a:p>
          <a:p>
            <a:endParaRPr lang="en-US" sz="2400" dirty="0"/>
          </a:p>
          <a:p>
            <a:r>
              <a:rPr lang="en-US" sz="2400" dirty="0"/>
              <a:t>Full exam:	$400 ($550 for non-members)</a:t>
            </a:r>
          </a:p>
          <a:p>
            <a:r>
              <a:rPr lang="en-US" sz="2400" dirty="0"/>
              <a:t>Specialty only:	$250 ($350 for non-members)</a:t>
            </a:r>
          </a:p>
          <a:p>
            <a:endParaRPr lang="en-US" sz="2400" dirty="0"/>
          </a:p>
          <a:p>
            <a:r>
              <a:rPr lang="en-US" sz="2400" dirty="0"/>
              <a:t>Maintenance:	$85 every two years</a:t>
            </a:r>
          </a:p>
        </p:txBody>
      </p:sp>
      <p:sp>
        <p:nvSpPr>
          <p:cNvPr id="5" name="TextBox 4"/>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Getting Started on the LEED AP ND Credential</a:t>
            </a:r>
            <a:endParaRPr lang="en-US" sz="2400" b="1" dirty="0">
              <a:ea typeface="Calibri" pitchFamily="34" charset="0"/>
              <a:cs typeface="Times New Roman" pitchFamily="18" charset="0"/>
            </a:endParaRPr>
          </a:p>
        </p:txBody>
      </p:sp>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7</a:t>
            </a:fld>
            <a:endParaRPr lang="en-US" sz="900" dirty="0">
              <a:solidFill>
                <a:schemeClr val="tx1"/>
              </a:solidFill>
            </a:endParaRPr>
          </a:p>
        </p:txBody>
      </p:sp>
    </p:spTree>
    <p:extLst>
      <p:ext uri="{BB962C8B-B14F-4D97-AF65-F5344CB8AC3E}">
        <p14:creationId xmlns:p14="http://schemas.microsoft.com/office/powerpoint/2010/main" val="1559090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70</a:t>
            </a:fld>
            <a:endParaRPr lang="en-US" sz="900" dirty="0">
              <a:solidFill>
                <a:schemeClr val="tx1"/>
              </a:solidFill>
            </a:endParaRPr>
          </a:p>
        </p:txBody>
      </p:sp>
      <p:sp>
        <p:nvSpPr>
          <p:cNvPr id="9" name="TextBox 8"/>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Rating System Descriptions</a:t>
            </a:r>
            <a:endParaRPr lang="en-US" sz="2400" b="1" dirty="0">
              <a:ea typeface="Calibri" pitchFamily="34"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640080"/>
            <a:ext cx="6858000" cy="165982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796154"/>
            <a:ext cx="6858000" cy="1423787"/>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0910" y="4314434"/>
            <a:ext cx="6858000" cy="1850572"/>
          </a:xfrm>
          <a:prstGeom prst="rect">
            <a:avLst/>
          </a:prstGeom>
        </p:spPr>
      </p:pic>
    </p:spTree>
    <p:extLst>
      <p:ext uri="{BB962C8B-B14F-4D97-AF65-F5344CB8AC3E}">
        <p14:creationId xmlns:p14="http://schemas.microsoft.com/office/powerpoint/2010/main" val="28803524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71</a:t>
            </a:fld>
            <a:endParaRPr lang="en-US" sz="900" dirty="0">
              <a:solidFill>
                <a:schemeClr val="tx1"/>
              </a:solidFill>
            </a:endParaRPr>
          </a:p>
        </p:txBody>
      </p:sp>
      <p:sp>
        <p:nvSpPr>
          <p:cNvPr id="8" name="TextBox 7"/>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Rating System Descriptions</a:t>
            </a:r>
            <a:endParaRPr lang="en-US" sz="2400" b="1" dirty="0">
              <a:ea typeface="Calibri" pitchFamily="34"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640080"/>
            <a:ext cx="6858000" cy="1471207"/>
          </a:xfrm>
          <a:prstGeom prst="rect">
            <a:avLst/>
          </a:prstGeom>
        </p:spPr>
      </p:pic>
      <p:pic>
        <p:nvPicPr>
          <p:cNvPr id="7" name="Picture 6" descr="site selection.jpg"/>
          <p:cNvPicPr>
            <a:picLocks noChangeAspect="1"/>
          </p:cNvPicPr>
          <p:nvPr/>
        </p:nvPicPr>
        <p:blipFill>
          <a:blip r:embed="rId3" cstate="print"/>
          <a:stretch>
            <a:fillRect/>
          </a:stretch>
        </p:blipFill>
        <p:spPr>
          <a:xfrm>
            <a:off x="2652712" y="3048000"/>
            <a:ext cx="3838575" cy="2838450"/>
          </a:xfrm>
          <a:prstGeom prst="rect">
            <a:avLst/>
          </a:prstGeom>
        </p:spPr>
      </p:pic>
    </p:spTree>
    <p:extLst>
      <p:ext uri="{BB962C8B-B14F-4D97-AF65-F5344CB8AC3E}">
        <p14:creationId xmlns:p14="http://schemas.microsoft.com/office/powerpoint/2010/main" val="38554626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72</a:t>
            </a:fld>
            <a:endParaRPr lang="en-US" sz="900" dirty="0">
              <a:solidFill>
                <a:schemeClr val="tx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7772400" cy="4155727"/>
          </a:xfrm>
          <a:prstGeom prst="rect">
            <a:avLst/>
          </a:prstGeom>
        </p:spPr>
      </p:pic>
    </p:spTree>
    <p:extLst>
      <p:ext uri="{BB962C8B-B14F-4D97-AF65-F5344CB8AC3E}">
        <p14:creationId xmlns:p14="http://schemas.microsoft.com/office/powerpoint/2010/main" val="39980826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9F5BBC3-DF97-4E73-A0AD-5C2E46C3CCDF}" type="slidenum">
              <a:rPr lang="en-US" smtClean="0"/>
              <a:t>73</a:t>
            </a:fld>
            <a:endParaRPr lang="en-US"/>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9144000" cy="4488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75018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2271712"/>
            <a:ext cx="1981200" cy="23145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23" y="4695056"/>
            <a:ext cx="2505075" cy="1819275"/>
          </a:xfrm>
          <a:prstGeom prst="rect">
            <a:avLst/>
          </a:prstGeom>
        </p:spPr>
      </p:pic>
      <p:sp>
        <p:nvSpPr>
          <p:cNvPr id="6" name="Slide Number Placeholder 5"/>
          <p:cNvSpPr txBox="1">
            <a:spLocks/>
          </p:cNvSpPr>
          <p:nvPr/>
        </p:nvSpPr>
        <p:spPr>
          <a:xfrm>
            <a:off x="8521700" y="6492875"/>
            <a:ext cx="6223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CEBD3C26-D384-4B35-98A2-467C7B3AE198}" type="slidenum">
              <a:rPr lang="en-US" sz="900" smtClean="0">
                <a:solidFill>
                  <a:schemeClr val="tx1"/>
                </a:solidFill>
              </a:rPr>
              <a:pPr algn="l"/>
              <a:t>74</a:t>
            </a:fld>
            <a:endParaRPr lang="en-US" sz="900" dirty="0">
              <a:solidFill>
                <a:schemeClr val="tx1"/>
              </a:solidFill>
            </a:endParaRPr>
          </a:p>
        </p:txBody>
      </p:sp>
    </p:spTree>
    <p:extLst>
      <p:ext uri="{BB962C8B-B14F-4D97-AF65-F5344CB8AC3E}">
        <p14:creationId xmlns:p14="http://schemas.microsoft.com/office/powerpoint/2010/main" val="1475390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0554" y="0"/>
            <a:ext cx="5242891" cy="6858000"/>
          </a:xfrm>
          <a:prstGeom prst="rect">
            <a:avLst/>
          </a:prstGeom>
        </p:spPr>
      </p:pic>
      <p:sp>
        <p:nvSpPr>
          <p:cNvPr id="6"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8</a:t>
            </a:fld>
            <a:endParaRPr lang="en-US" sz="900" dirty="0">
              <a:solidFill>
                <a:schemeClr val="tx1"/>
              </a:solidFill>
            </a:endParaRPr>
          </a:p>
        </p:txBody>
      </p:sp>
    </p:spTree>
    <p:extLst>
      <p:ext uri="{BB962C8B-B14F-4D97-AF65-F5344CB8AC3E}">
        <p14:creationId xmlns:p14="http://schemas.microsoft.com/office/powerpoint/2010/main" val="4290321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0"/>
            <a:ext cx="9144000" cy="523220"/>
          </a:xfrm>
          <a:prstGeom prst="rect">
            <a:avLst/>
          </a:prstGeom>
          <a:solidFill>
            <a:schemeClr val="accent5"/>
          </a:solidFill>
          <a:ln>
            <a:solidFill>
              <a:schemeClr val="tx1"/>
            </a:solidFill>
          </a:ln>
        </p:spPr>
        <p:txBody>
          <a:bodyPr wrap="square" rtlCol="0">
            <a:spAutoFit/>
          </a:bodyPr>
          <a:lstStyle/>
          <a:p>
            <a:pPr lvl="0" eaLnBrk="0" fontAlgn="base" hangingPunct="0">
              <a:spcBef>
                <a:spcPct val="0"/>
              </a:spcBef>
              <a:spcAft>
                <a:spcPct val="0"/>
              </a:spcAft>
            </a:pPr>
            <a:r>
              <a:rPr lang="en-US" sz="2800" b="1" dirty="0">
                <a:ea typeface="Calibri" pitchFamily="34" charset="0"/>
                <a:cs typeface="Times New Roman" pitchFamily="18" charset="0"/>
              </a:rPr>
              <a:t>Maintaining Your Credential</a:t>
            </a:r>
            <a:endParaRPr lang="en-US" sz="2400" b="1" dirty="0">
              <a:ea typeface="Calibri" pitchFamily="34" charset="0"/>
              <a:cs typeface="Times New Roman" pitchFamily="18" charset="0"/>
            </a:endParaRPr>
          </a:p>
        </p:txBody>
      </p:sp>
      <p:sp>
        <p:nvSpPr>
          <p:cNvPr id="10" name="Rectangle 9"/>
          <p:cNvSpPr/>
          <p:nvPr/>
        </p:nvSpPr>
        <p:spPr>
          <a:xfrm>
            <a:off x="0" y="914400"/>
            <a:ext cx="9144000" cy="3908762"/>
          </a:xfrm>
          <a:prstGeom prst="rect">
            <a:avLst/>
          </a:prstGeom>
        </p:spPr>
        <p:txBody>
          <a:bodyPr wrap="square">
            <a:spAutoFit/>
          </a:bodyPr>
          <a:lstStyle/>
          <a:p>
            <a:r>
              <a:rPr lang="en-US" sz="2800" dirty="0"/>
              <a:t>LEED Green Associate	15 CE hours, 3 LEED-specific</a:t>
            </a:r>
          </a:p>
          <a:p>
            <a:r>
              <a:rPr lang="en-US" sz="2800" dirty="0"/>
              <a:t>LEED AP with specialty	30 CE hours, 6 LEED-specific</a:t>
            </a:r>
          </a:p>
          <a:p>
            <a:endParaRPr lang="en-US" sz="2400" dirty="0"/>
          </a:p>
          <a:p>
            <a:r>
              <a:rPr lang="en-US" sz="2400" dirty="0"/>
              <a:t>Renewal is available one year into your reporting period.</a:t>
            </a:r>
          </a:p>
          <a:p>
            <a:endParaRPr lang="en-US" sz="2400" dirty="0"/>
          </a:p>
          <a:p>
            <a:r>
              <a:rPr lang="en-US" sz="2400" dirty="0"/>
              <a:t>To renew:</a:t>
            </a:r>
          </a:p>
          <a:p>
            <a:pPr marL="457200" indent="-457200">
              <a:buFont typeface="+mj-lt"/>
              <a:buAutoNum type="arabicPeriod"/>
            </a:pPr>
            <a:r>
              <a:rPr lang="en-US" sz="2400" dirty="0"/>
              <a:t>Report required CE hours in your Credentials account, ensuring you have met all requirements</a:t>
            </a:r>
          </a:p>
          <a:p>
            <a:pPr marL="457200" indent="-457200">
              <a:buFont typeface="+mj-lt"/>
              <a:buAutoNum type="arabicPeriod"/>
            </a:pPr>
            <a:r>
              <a:rPr lang="en-US" sz="2400" dirty="0"/>
              <a:t>Follow onscreen instructions</a:t>
            </a:r>
          </a:p>
          <a:p>
            <a:pPr marL="457200" indent="-457200">
              <a:buFont typeface="+mj-lt"/>
              <a:buAutoNum type="arabicPeriod"/>
            </a:pPr>
            <a:r>
              <a:rPr lang="en-US" sz="2400" dirty="0"/>
              <a:t>Pay the $85 renewal fee</a:t>
            </a:r>
          </a:p>
        </p:txBody>
      </p:sp>
      <p:sp>
        <p:nvSpPr>
          <p:cNvPr id="5" name="Slide Number Placeholder 5"/>
          <p:cNvSpPr>
            <a:spLocks noGrp="1"/>
          </p:cNvSpPr>
          <p:nvPr>
            <p:ph type="sldNum" sz="quarter" idx="12"/>
          </p:nvPr>
        </p:nvSpPr>
        <p:spPr>
          <a:xfrm>
            <a:off x="8521700" y="6492875"/>
            <a:ext cx="622300" cy="365125"/>
          </a:xfrm>
        </p:spPr>
        <p:txBody>
          <a:bodyPr/>
          <a:lstStyle/>
          <a:p>
            <a:pPr algn="l"/>
            <a:fld id="{CEBD3C26-D384-4B35-98A2-467C7B3AE198}" type="slidenum">
              <a:rPr lang="en-US" sz="900" smtClean="0">
                <a:solidFill>
                  <a:schemeClr val="tx1"/>
                </a:solidFill>
              </a:rPr>
              <a:pPr algn="l"/>
              <a:t>9</a:t>
            </a:fld>
            <a:endParaRPr lang="en-US" sz="900" dirty="0">
              <a:solidFill>
                <a:schemeClr val="tx1"/>
              </a:solidFill>
            </a:endParaRPr>
          </a:p>
        </p:txBody>
      </p:sp>
    </p:spTree>
    <p:extLst>
      <p:ext uri="{BB962C8B-B14F-4D97-AF65-F5344CB8AC3E}">
        <p14:creationId xmlns:p14="http://schemas.microsoft.com/office/powerpoint/2010/main" val="26129929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5800</TotalTime>
  <Words>2685</Words>
  <Application>Microsoft Office PowerPoint</Application>
  <PresentationFormat>On-screen Show (4:3)</PresentationFormat>
  <Paragraphs>344</Paragraphs>
  <Slides>74</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Arial</vt:lpstr>
      <vt:lpstr>Calibri</vt:lpstr>
      <vt:lpstr>Lucida Handwriting</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dc:creator>
  <cp:lastModifiedBy>Brown, Lori</cp:lastModifiedBy>
  <cp:revision>283</cp:revision>
  <cp:lastPrinted>2015-04-27T21:00:59Z</cp:lastPrinted>
  <dcterms:created xsi:type="dcterms:W3CDTF">2014-11-11T19:06:45Z</dcterms:created>
  <dcterms:modified xsi:type="dcterms:W3CDTF">2017-04-30T12:40:03Z</dcterms:modified>
</cp:coreProperties>
</file>