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4"/>
  </p:notesMasterIdLst>
  <p:sldIdLst>
    <p:sldId id="357" r:id="rId2"/>
    <p:sldId id="445" r:id="rId3"/>
    <p:sldId id="256" r:id="rId4"/>
    <p:sldId id="286" r:id="rId5"/>
    <p:sldId id="358" r:id="rId6"/>
    <p:sldId id="342" r:id="rId7"/>
    <p:sldId id="359" r:id="rId8"/>
    <p:sldId id="361" r:id="rId9"/>
    <p:sldId id="363" r:id="rId10"/>
    <p:sldId id="360" r:id="rId11"/>
    <p:sldId id="362" r:id="rId12"/>
    <p:sldId id="365" r:id="rId13"/>
    <p:sldId id="364" r:id="rId14"/>
    <p:sldId id="367" r:id="rId15"/>
    <p:sldId id="368" r:id="rId16"/>
    <p:sldId id="369" r:id="rId17"/>
    <p:sldId id="370" r:id="rId18"/>
    <p:sldId id="366" r:id="rId19"/>
    <p:sldId id="371" r:id="rId20"/>
    <p:sldId id="372" r:id="rId21"/>
    <p:sldId id="374" r:id="rId22"/>
    <p:sldId id="375" r:id="rId23"/>
    <p:sldId id="373" r:id="rId24"/>
    <p:sldId id="377" r:id="rId25"/>
    <p:sldId id="378" r:id="rId26"/>
    <p:sldId id="379" r:id="rId27"/>
    <p:sldId id="376" r:id="rId28"/>
    <p:sldId id="380" r:id="rId29"/>
    <p:sldId id="382" r:id="rId30"/>
    <p:sldId id="381" r:id="rId31"/>
    <p:sldId id="383" r:id="rId32"/>
    <p:sldId id="384" r:id="rId33"/>
    <p:sldId id="387" r:id="rId34"/>
    <p:sldId id="386" r:id="rId35"/>
    <p:sldId id="388" r:id="rId36"/>
    <p:sldId id="385" r:id="rId37"/>
    <p:sldId id="389" r:id="rId38"/>
    <p:sldId id="390" r:id="rId39"/>
    <p:sldId id="392" r:id="rId40"/>
    <p:sldId id="393" r:id="rId41"/>
    <p:sldId id="394" r:id="rId42"/>
    <p:sldId id="395" r:id="rId43"/>
    <p:sldId id="391" r:id="rId44"/>
    <p:sldId id="396" r:id="rId45"/>
    <p:sldId id="397" r:id="rId46"/>
    <p:sldId id="398" r:id="rId47"/>
    <p:sldId id="400" r:id="rId48"/>
    <p:sldId id="401" r:id="rId49"/>
    <p:sldId id="399" r:id="rId50"/>
    <p:sldId id="402" r:id="rId51"/>
    <p:sldId id="403" r:id="rId52"/>
    <p:sldId id="405" r:id="rId53"/>
    <p:sldId id="404" r:id="rId54"/>
    <p:sldId id="406" r:id="rId55"/>
    <p:sldId id="408" r:id="rId56"/>
    <p:sldId id="407" r:id="rId57"/>
    <p:sldId id="409" r:id="rId58"/>
    <p:sldId id="410" r:id="rId59"/>
    <p:sldId id="412" r:id="rId60"/>
    <p:sldId id="413" r:id="rId61"/>
    <p:sldId id="415" r:id="rId62"/>
    <p:sldId id="416" r:id="rId63"/>
    <p:sldId id="414" r:id="rId64"/>
    <p:sldId id="417" r:id="rId65"/>
    <p:sldId id="418" r:id="rId66"/>
    <p:sldId id="411" r:id="rId67"/>
    <p:sldId id="419" r:id="rId68"/>
    <p:sldId id="420" r:id="rId69"/>
    <p:sldId id="422" r:id="rId70"/>
    <p:sldId id="421" r:id="rId71"/>
    <p:sldId id="423" r:id="rId72"/>
    <p:sldId id="424" r:id="rId73"/>
    <p:sldId id="425" r:id="rId74"/>
    <p:sldId id="426" r:id="rId75"/>
    <p:sldId id="427" r:id="rId76"/>
    <p:sldId id="429" r:id="rId77"/>
    <p:sldId id="428" r:id="rId78"/>
    <p:sldId id="431" r:id="rId79"/>
    <p:sldId id="432" r:id="rId80"/>
    <p:sldId id="434" r:id="rId81"/>
    <p:sldId id="433" r:id="rId82"/>
    <p:sldId id="430" r:id="rId83"/>
    <p:sldId id="435" r:id="rId84"/>
    <p:sldId id="436" r:id="rId85"/>
    <p:sldId id="440" r:id="rId86"/>
    <p:sldId id="439" r:id="rId87"/>
    <p:sldId id="438" r:id="rId88"/>
    <p:sldId id="437" r:id="rId89"/>
    <p:sldId id="441" r:id="rId90"/>
    <p:sldId id="443" r:id="rId91"/>
    <p:sldId id="442" r:id="rId92"/>
    <p:sldId id="444"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42" y="63"/>
      </p:cViewPr>
      <p:guideLst>
        <p:guide orient="horz" pos="2160"/>
        <p:guide pos="3840"/>
      </p:guideLst>
    </p:cSldViewPr>
  </p:slideViewPr>
  <p:notesTextViewPr>
    <p:cViewPr>
      <p:scale>
        <a:sx n="1" d="1"/>
        <a:sy n="1" d="1"/>
      </p:scale>
      <p:origin x="0" y="0"/>
    </p:cViewPr>
  </p:notesTextViewPr>
  <p:sorterViewPr>
    <p:cViewPr>
      <p:scale>
        <a:sx n="100" d="100"/>
        <a:sy n="100" d="100"/>
      </p:scale>
      <p:origin x="0" y="-8120"/>
    </p:cViewPr>
  </p:sorterViewPr>
  <p:notesViewPr>
    <p:cSldViewPr>
      <p:cViewPr varScale="1">
        <p:scale>
          <a:sx n="86" d="100"/>
          <a:sy n="86" d="100"/>
        </p:scale>
        <p:origin x="292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038EE9-F887-4164-A018-238DD0CA0E47}" type="datetimeFigureOut">
              <a:rPr lang="en-US" smtClean="0"/>
              <a:t>5/5/2017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3A6207-4EE1-4BEB-9B5B-A3C8CCA9DE3C}" type="slidenum">
              <a:rPr lang="en-US" smtClean="0"/>
              <a:t>‹#›</a:t>
            </a:fld>
            <a:endParaRPr lang="en-US"/>
          </a:p>
        </p:txBody>
      </p:sp>
    </p:spTree>
    <p:extLst>
      <p:ext uri="{BB962C8B-B14F-4D97-AF65-F5344CB8AC3E}">
        <p14:creationId xmlns:p14="http://schemas.microsoft.com/office/powerpoint/2010/main" val="2793357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3A6207-4EE1-4BEB-9B5B-A3C8CCA9DE3C}" type="slidenum">
              <a:rPr lang="en-US" smtClean="0"/>
              <a:t>36</a:t>
            </a:fld>
            <a:endParaRPr lang="en-US"/>
          </a:p>
        </p:txBody>
      </p:sp>
    </p:spTree>
    <p:extLst>
      <p:ext uri="{BB962C8B-B14F-4D97-AF65-F5344CB8AC3E}">
        <p14:creationId xmlns:p14="http://schemas.microsoft.com/office/powerpoint/2010/main" val="2197092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92</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2094187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837432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2474258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877525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3043527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2718398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28EBF4-E4E3-49C5-89CF-8F90AEF25880}" type="datetimeFigureOut">
              <a:rPr lang="en-US" smtClean="0"/>
              <a:t>5/5/2017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119122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528EBF4-E4E3-49C5-89CF-8F90AEF25880}" type="datetimeFigureOut">
              <a:rPr lang="en-US" smtClean="0"/>
              <a:t>5/5/2017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924707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528EBF4-E4E3-49C5-89CF-8F90AEF25880}" type="datetimeFigureOut">
              <a:rPr lang="en-US" smtClean="0"/>
              <a:t>5/5/2017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4141837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28EBF4-E4E3-49C5-89CF-8F90AEF25880}" type="datetimeFigureOut">
              <a:rPr lang="en-US" smtClean="0"/>
              <a:t>5/5/2017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2187889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28EBF4-E4E3-49C5-89CF-8F90AEF25880}" type="datetimeFigureOut">
              <a:rPr lang="en-US" smtClean="0"/>
              <a:t>5/5/2017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3259890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28EBF4-E4E3-49C5-89CF-8F90AEF25880}" type="datetimeFigureOut">
              <a:rPr lang="en-US" smtClean="0"/>
              <a:t>5/5/2017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808435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28EBF4-E4E3-49C5-89CF-8F90AEF25880}" type="datetimeFigureOut">
              <a:rPr lang="en-US" smtClean="0"/>
              <a:t>5/5/2017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9DBDBE-B129-42B6-80D2-3A20EEFE3BB1}" type="slidenum">
              <a:rPr lang="en-US" smtClean="0"/>
              <a:t>‹#›</a:t>
            </a:fld>
            <a:endParaRPr lang="en-US"/>
          </a:p>
        </p:txBody>
      </p:sp>
    </p:spTree>
    <p:extLst>
      <p:ext uri="{BB962C8B-B14F-4D97-AF65-F5344CB8AC3E}">
        <p14:creationId xmlns:p14="http://schemas.microsoft.com/office/powerpoint/2010/main" val="2228221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457201"/>
            <a:ext cx="9144000" cy="6001643"/>
          </a:xfrm>
          <a:prstGeom prst="rect">
            <a:avLst/>
          </a:prstGeom>
          <a:noFill/>
        </p:spPr>
        <p:txBody>
          <a:bodyPr wrap="square" rtlCol="0">
            <a:spAutoFit/>
          </a:bodyPr>
          <a:lstStyle/>
          <a:p>
            <a:pPr algn="ctr"/>
            <a:r>
              <a:rPr lang="en-US" sz="5400" b="1" dirty="0"/>
              <a:t>Fundamentals of LEED v4 for</a:t>
            </a:r>
          </a:p>
          <a:p>
            <a:pPr algn="ctr"/>
            <a:r>
              <a:rPr lang="en-US" sz="4800" b="1" spc="300" dirty="0"/>
              <a:t>Neighborhood Development</a:t>
            </a:r>
          </a:p>
          <a:p>
            <a:pPr algn="ctr"/>
            <a:endParaRPr lang="en-US" sz="4800" spc="300" dirty="0"/>
          </a:p>
          <a:p>
            <a:pPr algn="ctr"/>
            <a:endParaRPr lang="en-US" sz="3600" dirty="0"/>
          </a:p>
          <a:p>
            <a:pPr algn="ctr"/>
            <a:endParaRPr lang="en-US" sz="3600" dirty="0"/>
          </a:p>
          <a:p>
            <a:pPr algn="ctr"/>
            <a:endParaRPr lang="en-US" sz="3600" dirty="0"/>
          </a:p>
          <a:p>
            <a:pPr algn="ctr"/>
            <a:endParaRPr lang="en-US" sz="3600" dirty="0"/>
          </a:p>
          <a:p>
            <a:pPr algn="ctr"/>
            <a:endParaRPr lang="en-US" sz="3600" dirty="0"/>
          </a:p>
          <a:p>
            <a:pPr algn="ctr"/>
            <a:r>
              <a:rPr lang="en-US" sz="5400" b="1" dirty="0"/>
              <a:t>Exam Preparation</a:t>
            </a:r>
          </a:p>
        </p:txBody>
      </p:sp>
      <p:grpSp>
        <p:nvGrpSpPr>
          <p:cNvPr id="15" name="Group 14"/>
          <p:cNvGrpSpPr/>
          <p:nvPr/>
        </p:nvGrpSpPr>
        <p:grpSpPr>
          <a:xfrm>
            <a:off x="1524000" y="6596390"/>
            <a:ext cx="9144000" cy="261610"/>
            <a:chOff x="0" y="6519446"/>
            <a:chExt cx="9144000" cy="261610"/>
          </a:xfrm>
        </p:grpSpPr>
        <p:sp>
          <p:nvSpPr>
            <p:cNvPr id="11" name="Rectangle 10"/>
            <p:cNvSpPr/>
            <p:nvPr/>
          </p:nvSpPr>
          <p:spPr>
            <a:xfrm>
              <a:off x="0" y="6519446"/>
              <a:ext cx="8229600" cy="261610"/>
            </a:xfrm>
            <a:prstGeom prst="rect">
              <a:avLst/>
            </a:prstGeom>
            <a:solidFill>
              <a:schemeClr val="accent5"/>
            </a:solidFill>
            <a:ln>
              <a:solidFill>
                <a:schemeClr val="tx1"/>
              </a:solidFill>
            </a:ln>
          </p:spPr>
          <p:txBody>
            <a:bodyPr wrap="square">
              <a:spAutoFit/>
            </a:bodyPr>
            <a:lstStyle/>
            <a:p>
              <a:r>
                <a:rPr lang="en-US" sz="1100" b="1" dirty="0"/>
                <a:t>Lori A. Brown, LEED AP BD+C – Power Jam Study!		Lorisweb.com</a:t>
              </a:r>
            </a:p>
          </p:txBody>
        </p:sp>
        <p:sp>
          <p:nvSpPr>
            <p:cNvPr id="12" name="Rectangle 11"/>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9F8E3996-6E4F-423D-8BF8-6F101C52AB01}" type="slidenum">
                <a:rPr lang="en-US" sz="1100">
                  <a:solidFill>
                    <a:schemeClr val="bg1"/>
                  </a:solidFill>
                </a:rPr>
                <a:t>1</a:t>
              </a:fld>
              <a:endParaRPr lang="en-US" sz="1100" dirty="0">
                <a:solidFill>
                  <a:schemeClr val="bg1"/>
                </a:solidFill>
              </a:endParaRPr>
            </a:p>
          </p:txBody>
        </p:sp>
      </p:gr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2590801"/>
            <a:ext cx="2286000" cy="2486025"/>
          </a:xfrm>
          <a:prstGeom prst="rect">
            <a:avLst/>
          </a:prstGeom>
        </p:spPr>
      </p:pic>
    </p:spTree>
    <p:extLst>
      <p:ext uri="{BB962C8B-B14F-4D97-AF65-F5344CB8AC3E}">
        <p14:creationId xmlns:p14="http://schemas.microsoft.com/office/powerpoint/2010/main" val="3729571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10</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Smart Location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3" name="Picture 2"/>
          <p:cNvPicPr>
            <a:picLocks noChangeAspect="1"/>
          </p:cNvPicPr>
          <p:nvPr/>
        </p:nvPicPr>
        <p:blipFill>
          <a:blip r:embed="rId3"/>
          <a:stretch>
            <a:fillRect/>
          </a:stretch>
        </p:blipFill>
        <p:spPr>
          <a:xfrm>
            <a:off x="1524000" y="1097281"/>
            <a:ext cx="9144000" cy="5123517"/>
          </a:xfrm>
          <a:prstGeom prst="rect">
            <a:avLst/>
          </a:prstGeom>
        </p:spPr>
      </p:pic>
    </p:spTree>
    <p:extLst>
      <p:ext uri="{BB962C8B-B14F-4D97-AF65-F5344CB8AC3E}">
        <p14:creationId xmlns:p14="http://schemas.microsoft.com/office/powerpoint/2010/main" val="1708628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b="1" dirty="0"/>
              <a:t>Option 4. Sites with Nearby Neighborhood Assets </a:t>
            </a:r>
            <a:endParaRPr lang="en-US" sz="2400" dirty="0"/>
          </a:p>
          <a:p>
            <a:r>
              <a:rPr lang="en-US" sz="2400" dirty="0"/>
              <a:t>Include a residential component equaling at least 30% of the project’s total building gross floor area (exclusive of portions of parking structures devoted exclusively to parking) and locate the project near existing </a:t>
            </a:r>
            <a:r>
              <a:rPr lang="en-US" sz="2400" i="1" dirty="0"/>
              <a:t>uses </a:t>
            </a:r>
            <a:r>
              <a:rPr lang="en-US" sz="2400" dirty="0"/>
              <a:t>(see Appendix 1) such that the project boundary is within a ¼-mile walking distance of at least five uses, or such that the project’s geographic center is within a ½-mile walking distance of at least seven uses.</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11</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Smart Location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784961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b="1" dirty="0"/>
              <a:t>The following restrictions apply. </a:t>
            </a:r>
          </a:p>
          <a:p>
            <a:r>
              <a:rPr lang="en-US" sz="2400" dirty="0"/>
              <a:t>A use counts as only one type (e.g., a retail store may be counted only once even if it sells products in several categories). </a:t>
            </a:r>
          </a:p>
          <a:p>
            <a:endParaRPr lang="en-US" sz="2400" dirty="0"/>
          </a:p>
          <a:p>
            <a:r>
              <a:rPr lang="en-US" sz="2400" dirty="0"/>
              <a:t>No more than two uses in each use type may be counted (e.g., if five restaurants are within the required distance, only two may be counted). </a:t>
            </a:r>
          </a:p>
          <a:p>
            <a:endParaRPr lang="en-US" sz="2400" dirty="0"/>
          </a:p>
          <a:p>
            <a:r>
              <a:rPr lang="en-US" sz="2400" dirty="0"/>
              <a:t>The uses accessible to the project must represent at least two categories.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12</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Smart Location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259580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892552"/>
          </a:xfrm>
          <a:prstGeom prst="rect">
            <a:avLst/>
          </a:prstGeom>
          <a:noFill/>
        </p:spPr>
        <p:txBody>
          <a:bodyPr wrap="square" lIns="182880" rIns="182880" rtlCol="0">
            <a:spAutoFit/>
          </a:bodyPr>
          <a:lstStyle/>
          <a:p>
            <a:r>
              <a:rPr lang="en-US" sz="2800" b="1" dirty="0"/>
              <a:t>Intent</a:t>
            </a:r>
          </a:p>
          <a:p>
            <a:r>
              <a:rPr lang="en-US" sz="2400" dirty="0"/>
              <a:t>To conserve imperiled species and ecological communities.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13</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t>
              </a:r>
              <a:r>
                <a:rPr lang="en-US" sz="2000" b="1" dirty="0"/>
                <a:t>Imperiled Species and Ecological Communities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0" y="2362200"/>
            <a:ext cx="4876800" cy="3657600"/>
          </a:xfrm>
          <a:prstGeom prst="rect">
            <a:avLst/>
          </a:prstGeom>
        </p:spPr>
      </p:pic>
    </p:spTree>
    <p:extLst>
      <p:ext uri="{BB962C8B-B14F-4D97-AF65-F5344CB8AC3E}">
        <p14:creationId xmlns:p14="http://schemas.microsoft.com/office/powerpoint/2010/main" val="38142741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370427"/>
          </a:xfrm>
          <a:prstGeom prst="rect">
            <a:avLst/>
          </a:prstGeom>
          <a:noFill/>
        </p:spPr>
        <p:txBody>
          <a:bodyPr wrap="square" lIns="182880" rIns="182880" rtlCol="0">
            <a:spAutoFit/>
          </a:bodyPr>
          <a:lstStyle/>
          <a:p>
            <a:r>
              <a:rPr lang="en-US" sz="2800" b="1" dirty="0"/>
              <a:t>Requirements</a:t>
            </a:r>
          </a:p>
          <a:p>
            <a:r>
              <a:rPr lang="en-US" sz="2400" dirty="0"/>
              <a:t>Consult with the state Natural Heritage Program and state fish and wildlife agencies to determine if any of the following have been or are likely to be found on the project site because of the presence of suitable habitat and nearby occurrences: </a:t>
            </a:r>
          </a:p>
          <a:p>
            <a:pPr marL="342900" indent="-342900">
              <a:buFont typeface="Wingdings" panose="05000000000000000000" pitchFamily="2" charset="2"/>
              <a:buChar char="q"/>
            </a:pPr>
            <a:r>
              <a:rPr lang="en-US" sz="2400" dirty="0"/>
              <a:t>species listed as threatened or endangered under the U.S. Endangered Species Act or the state’s endangered species act, or </a:t>
            </a:r>
          </a:p>
          <a:p>
            <a:pPr marL="342900" indent="-342900">
              <a:spcBef>
                <a:spcPts val="600"/>
              </a:spcBef>
              <a:buFont typeface="Wingdings" panose="05000000000000000000" pitchFamily="2" charset="2"/>
              <a:buChar char="q"/>
            </a:pPr>
            <a:r>
              <a:rPr lang="en-US" sz="2400" dirty="0"/>
              <a:t>species or ecological communities classified by NatureServe as GH (possibly extinct), G1 (critically imperiled), or G2 (imperiled), or </a:t>
            </a:r>
          </a:p>
          <a:p>
            <a:pPr marL="342900" indent="-342900">
              <a:spcBef>
                <a:spcPts val="600"/>
              </a:spcBef>
              <a:buFont typeface="Wingdings" panose="05000000000000000000" pitchFamily="2" charset="2"/>
              <a:buChar char="q"/>
            </a:pPr>
            <a:r>
              <a:rPr lang="en-US" sz="2400" dirty="0"/>
              <a:t>species listed as threatened or endangered specified under local equivalent standards that are not covered by NatureServe data.</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14</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t>
              </a:r>
              <a:r>
                <a:rPr lang="en-US" sz="2000" b="1" dirty="0"/>
                <a:t>Imperiled Species and Ecological Communities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122140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dirty="0"/>
              <a:t>If the consultations are inconclusive and site conditions indicate that imperiled species or ecological communities could be present, perform biological surveys using accepted methodologies during appropriate seasons to determine whether such species or communities occur or are likely to occur on the site.</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15</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t>
              </a:r>
              <a:r>
                <a:rPr lang="en-US" sz="2000" b="1" dirty="0"/>
                <a:t>Imperiled Species and Ecological Communities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060256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dirty="0"/>
              <a:t>Comply with the appropriate case or option below.</a:t>
            </a:r>
          </a:p>
          <a:p>
            <a:endParaRPr lang="en-US" sz="2400" dirty="0"/>
          </a:p>
          <a:p>
            <a:r>
              <a:rPr lang="en-US" sz="2400" b="1" dirty="0"/>
              <a:t>Case 1. Sites without Affected Species or Ecological Community </a:t>
            </a:r>
            <a:endParaRPr lang="en-US" sz="2400" dirty="0"/>
          </a:p>
          <a:p>
            <a:r>
              <a:rPr lang="en-US" sz="2400" dirty="0"/>
              <a:t>The prerequisite is satisfied if the consultation and any necessary biological surveys determine that no such imperiled species or ecological communities have been found or have a high likelihood of occurring. </a:t>
            </a:r>
          </a:p>
          <a:p>
            <a:r>
              <a:rPr lang="en-US" sz="2400" dirty="0"/>
              <a:t>OR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16</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t>
              </a:r>
              <a:r>
                <a:rPr lang="en-US" sz="2000" b="1" dirty="0"/>
                <a:t>Imperiled Species and Ecological Communities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541537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416320"/>
          </a:xfrm>
          <a:prstGeom prst="rect">
            <a:avLst/>
          </a:prstGeom>
          <a:noFill/>
        </p:spPr>
        <p:txBody>
          <a:bodyPr wrap="square" lIns="182880" rIns="182880" rtlCol="0">
            <a:spAutoFit/>
          </a:bodyPr>
          <a:lstStyle/>
          <a:p>
            <a:r>
              <a:rPr lang="en-US" sz="2400" b="1" dirty="0"/>
              <a:t>Case 2. Sites with Affected Species or Ecological Community </a:t>
            </a:r>
            <a:endParaRPr lang="en-US" sz="2400" dirty="0"/>
          </a:p>
          <a:p>
            <a:r>
              <a:rPr lang="en-US" sz="2400" dirty="0"/>
              <a:t>If the site has any affected species or ecological communities, meet either of the following two options. </a:t>
            </a:r>
          </a:p>
          <a:p>
            <a:endParaRPr lang="en-US" sz="2400" dirty="0"/>
          </a:p>
          <a:p>
            <a:r>
              <a:rPr lang="fr-FR" sz="2400" b="1" dirty="0"/>
              <a:t>Option 1. Habitat Conservation Plan </a:t>
            </a:r>
            <a:endParaRPr lang="fr-FR" sz="2400" dirty="0"/>
          </a:p>
          <a:p>
            <a:r>
              <a:rPr lang="en-US" sz="2400" dirty="0"/>
              <a:t>Comply with an approved habitat conservation plan under the U.S. Endangered Species Act for each identified species or ecological community. </a:t>
            </a:r>
          </a:p>
          <a:p>
            <a:r>
              <a:rPr lang="en-US" sz="2400" dirty="0"/>
              <a:t>OR</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17</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t>
              </a:r>
              <a:r>
                <a:rPr lang="en-US" sz="2000" b="1" dirty="0"/>
                <a:t>Imperiled Species and Ecological Communities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405167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139869"/>
          </a:xfrm>
          <a:prstGeom prst="rect">
            <a:avLst/>
          </a:prstGeom>
          <a:noFill/>
        </p:spPr>
        <p:txBody>
          <a:bodyPr wrap="square" lIns="182880" rIns="182880" rtlCol="0">
            <a:spAutoFit/>
          </a:bodyPr>
          <a:lstStyle/>
          <a:p>
            <a:r>
              <a:rPr lang="fr-FR" sz="2400" b="1" dirty="0"/>
              <a:t>Option 2. Habitat Conservation Plan Equivalent </a:t>
            </a:r>
            <a:endParaRPr lang="fr-FR" sz="2400" dirty="0"/>
          </a:p>
          <a:p>
            <a:r>
              <a:rPr lang="en-US" sz="2400" dirty="0"/>
              <a:t>Work with a qualified biologist or ecologist, a conservation organization, or the appropriate national, state or local agency to create and implement a conservation plan that includes the following actions: </a:t>
            </a:r>
          </a:p>
          <a:p>
            <a:pPr marL="285750" indent="-285750">
              <a:buFont typeface="Wingdings" panose="05000000000000000000" pitchFamily="2" charset="2"/>
              <a:buChar char="q"/>
            </a:pPr>
            <a:r>
              <a:rPr lang="en-US" sz="1600" dirty="0"/>
              <a:t>Identify and map the extent of the habitat and the appropriate buffer, not less than 100 feet, according to best available scientific information. </a:t>
            </a:r>
          </a:p>
          <a:p>
            <a:pPr marL="285750" indent="-285750">
              <a:buFont typeface="Wingdings" panose="05000000000000000000" pitchFamily="2" charset="2"/>
              <a:buChar char="q"/>
            </a:pPr>
            <a:r>
              <a:rPr lang="en-US" sz="1600" dirty="0"/>
              <a:t>If on-site protection can be accomplished, analyze threats from development and develop a monitoring and management plan that eliminates or significantly reduces the threats. </a:t>
            </a:r>
          </a:p>
          <a:p>
            <a:pPr marL="285750" indent="-285750">
              <a:buFont typeface="Wingdings" panose="05000000000000000000" pitchFamily="2" charset="2"/>
              <a:buChar char="q"/>
            </a:pPr>
            <a:r>
              <a:rPr lang="en-US" sz="1600" dirty="0"/>
              <a:t>Protect the identified habitat and buffer in perpetuity by donating or selling the land or a conservation easement on the land to an accredited land trust, conservation organization, or relevant government agency. </a:t>
            </a:r>
          </a:p>
          <a:p>
            <a:pPr marL="285750" indent="-285750">
              <a:buFont typeface="Wingdings" panose="05000000000000000000" pitchFamily="2" charset="2"/>
              <a:buChar char="q"/>
            </a:pPr>
            <a:r>
              <a:rPr lang="en-US" sz="1600" dirty="0"/>
              <a:t>If any portion of the identified habitat and buffer cannot be protected in perpetuity, quantify the effects by acres (hectares) or number of plants and/or animals affected, and protect from development in perpetuity habitat of similar or better quality, on-site or off-site, by donating or selling a conservation easement on it to an accredited land trust, conservation organization, or relevant government agency. The donation or easement must cover an amount of land equal to or larger than the area that cannot be protected.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18</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t>
              </a:r>
              <a:r>
                <a:rPr lang="en-US" sz="2000" b="1" dirty="0"/>
                <a:t>Imperiled Species and Ecological Communities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645623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preserve water quality, natural hydrology, habitat, and biodiversity through conservation of </a:t>
            </a:r>
            <a:r>
              <a:rPr lang="en-US" sz="2400" i="1" dirty="0"/>
              <a:t>wetlands </a:t>
            </a:r>
            <a:r>
              <a:rPr lang="en-US" sz="2400" dirty="0"/>
              <a:t>and </a:t>
            </a:r>
            <a:r>
              <a:rPr lang="en-US" sz="2400" i="1" dirty="0"/>
              <a:t>water bodies. </a:t>
            </a:r>
            <a:endParaRPr lang="en-US" sz="2400" dirty="0"/>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19</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Wetlands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598011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524000" y="6596390"/>
            <a:ext cx="9144000" cy="261610"/>
            <a:chOff x="0" y="6519446"/>
            <a:chExt cx="9144000" cy="261610"/>
          </a:xfrm>
        </p:grpSpPr>
        <p:sp>
          <p:nvSpPr>
            <p:cNvPr id="11" name="Rectangle 10"/>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BD+C – Power Jam Study!		Lorisweb.com</a:t>
              </a:r>
            </a:p>
          </p:txBody>
        </p:sp>
        <p:sp>
          <p:nvSpPr>
            <p:cNvPr id="12" name="Rectangle 11"/>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9F8E3996-6E4F-423D-8BF8-6F101C52AB01}" type="slidenum">
                <a:rPr lang="en-US" sz="1100">
                  <a:solidFill>
                    <a:schemeClr val="bg1"/>
                  </a:solidFill>
                </a:rPr>
                <a:t>2</a:t>
              </a:fld>
              <a:endParaRPr lang="en-US" sz="1100" dirty="0">
                <a:solidFill>
                  <a:schemeClr val="bg1"/>
                </a:solidFill>
              </a:endParaRPr>
            </a:p>
          </p:txBody>
        </p:sp>
      </p:gr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5385" y="762000"/>
            <a:ext cx="9144000" cy="4748982"/>
          </a:xfrm>
          <a:prstGeom prst="rect">
            <a:avLst/>
          </a:prstGeom>
        </p:spPr>
      </p:pic>
    </p:spTree>
    <p:extLst>
      <p:ext uri="{BB962C8B-B14F-4D97-AF65-F5344CB8AC3E}">
        <p14:creationId xmlns:p14="http://schemas.microsoft.com/office/powerpoint/2010/main" val="1195206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108543"/>
          </a:xfrm>
          <a:prstGeom prst="rect">
            <a:avLst/>
          </a:prstGeom>
          <a:noFill/>
        </p:spPr>
        <p:txBody>
          <a:bodyPr wrap="square" lIns="182880" rIns="182880" rtlCol="0">
            <a:spAutoFit/>
          </a:bodyPr>
          <a:lstStyle/>
          <a:p>
            <a:r>
              <a:rPr lang="en-US" sz="2800" b="1" dirty="0"/>
              <a:t>Requirements</a:t>
            </a:r>
          </a:p>
          <a:p>
            <a:r>
              <a:rPr lang="en-US" sz="2400" dirty="0"/>
              <a:t>Limit development effects on wetlands, water bodies, and surrounding buffer land according to the requirements below. </a:t>
            </a:r>
          </a:p>
          <a:p>
            <a:endParaRPr lang="en-US" sz="2400" dirty="0"/>
          </a:p>
          <a:p>
            <a:r>
              <a:rPr lang="en-US" sz="2400" b="1" dirty="0"/>
              <a:t>Case 1. Sites without Sensitive Areas </a:t>
            </a:r>
            <a:endParaRPr lang="en-US" sz="2400" dirty="0"/>
          </a:p>
          <a:p>
            <a:r>
              <a:rPr lang="en-US" sz="2400" dirty="0"/>
              <a:t>Locate the </a:t>
            </a:r>
            <a:r>
              <a:rPr lang="en-US" sz="2400" i="1" dirty="0"/>
              <a:t>project </a:t>
            </a:r>
            <a:r>
              <a:rPr lang="en-US" sz="2400" dirty="0"/>
              <a:t>on a site that includes no </a:t>
            </a:r>
            <a:r>
              <a:rPr lang="en-US" sz="2400" i="1" dirty="0" err="1"/>
              <a:t>preproject</a:t>
            </a:r>
            <a:r>
              <a:rPr lang="en-US" sz="2400" i="1" dirty="0"/>
              <a:t> </a:t>
            </a:r>
            <a:r>
              <a:rPr lang="en-US" sz="2400" dirty="0"/>
              <a:t>wetlands, water bodies, land within 50 feet of wetlands, and land within 100 feet of water bodies.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20</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Wetlands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182830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b="1" dirty="0"/>
              <a:t>Case 2. Sites with Sensitive Areas </a:t>
            </a:r>
            <a:endParaRPr lang="en-US" sz="2400" dirty="0"/>
          </a:p>
          <a:p>
            <a:r>
              <a:rPr lang="en-US" sz="2400" dirty="0"/>
              <a:t>If the site has </a:t>
            </a:r>
            <a:r>
              <a:rPr lang="en-US" sz="2400" dirty="0" err="1"/>
              <a:t>preproject</a:t>
            </a:r>
            <a:r>
              <a:rPr lang="en-US" sz="2400" dirty="0"/>
              <a:t> wetlands, water bodies, land within 50 feet of wetlands, or land within 100 feet of water bodies, select one of the following two options: </a:t>
            </a:r>
          </a:p>
          <a:p>
            <a:endParaRPr lang="en-US" sz="2400" dirty="0"/>
          </a:p>
          <a:p>
            <a:r>
              <a:rPr lang="en-US" sz="2400" b="1" dirty="0"/>
              <a:t>Option 1. No Development on Wetlands and Water Bodies </a:t>
            </a:r>
            <a:endParaRPr lang="en-US" sz="2400" dirty="0"/>
          </a:p>
          <a:p>
            <a:r>
              <a:rPr lang="en-US" sz="2400" dirty="0"/>
              <a:t>Locate the project such that </a:t>
            </a:r>
            <a:r>
              <a:rPr lang="en-US" sz="2400" i="1" dirty="0" err="1"/>
              <a:t>preproject</a:t>
            </a:r>
            <a:r>
              <a:rPr lang="en-US" sz="2400" i="1" dirty="0"/>
              <a:t> </a:t>
            </a:r>
            <a:r>
              <a:rPr lang="en-US" sz="2400" dirty="0"/>
              <a:t>wetlands, water bodies, land within 50 feet of wetlands, and land within 100 feet of water bodies are not affected by new development, unless the development is minor improvements or is on </a:t>
            </a:r>
            <a:r>
              <a:rPr lang="en-US" sz="2400" i="1" dirty="0"/>
              <a:t>previously developed </a:t>
            </a:r>
            <a:r>
              <a:rPr lang="en-US" sz="2400" dirty="0"/>
              <a:t>land. </a:t>
            </a:r>
          </a:p>
          <a:p>
            <a:r>
              <a:rPr lang="en-US" sz="2400" dirty="0"/>
              <a:t>OR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21</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Wetlands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973160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569660"/>
          </a:xfrm>
          <a:prstGeom prst="rect">
            <a:avLst/>
          </a:prstGeom>
          <a:noFill/>
        </p:spPr>
        <p:txBody>
          <a:bodyPr wrap="square" lIns="182880" rIns="182880" rtlCol="0">
            <a:spAutoFit/>
          </a:bodyPr>
          <a:lstStyle/>
          <a:p>
            <a:r>
              <a:rPr lang="en-US" sz="2400" b="1" dirty="0"/>
              <a:t>Option 2. Rainwater Management and Protected Buffers </a:t>
            </a:r>
            <a:endParaRPr lang="en-US" sz="2400" dirty="0"/>
          </a:p>
          <a:p>
            <a:r>
              <a:rPr lang="en-US" sz="2400" dirty="0"/>
              <a:t>Earn at least 1 point under GIB Credit Rainwater Management, and limit any development beyond minor improvements to less than the percentage of buffer land listed in Table 1.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22</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Wetlands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2" name="Picture 1"/>
          <p:cNvPicPr>
            <a:picLocks noChangeAspect="1"/>
          </p:cNvPicPr>
          <p:nvPr/>
        </p:nvPicPr>
        <p:blipFill>
          <a:blip r:embed="rId3"/>
          <a:stretch>
            <a:fillRect/>
          </a:stretch>
        </p:blipFill>
        <p:spPr>
          <a:xfrm>
            <a:off x="1524000" y="2934528"/>
            <a:ext cx="9144000" cy="3465193"/>
          </a:xfrm>
          <a:prstGeom prst="rect">
            <a:avLst/>
          </a:prstGeom>
        </p:spPr>
      </p:pic>
    </p:spTree>
    <p:extLst>
      <p:ext uri="{BB962C8B-B14F-4D97-AF65-F5344CB8AC3E}">
        <p14:creationId xmlns:p14="http://schemas.microsoft.com/office/powerpoint/2010/main" val="2383041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262979"/>
          </a:xfrm>
          <a:prstGeom prst="rect">
            <a:avLst/>
          </a:prstGeom>
          <a:noFill/>
        </p:spPr>
        <p:txBody>
          <a:bodyPr wrap="square" lIns="182880" rIns="182880" rtlCol="0">
            <a:spAutoFit/>
          </a:bodyPr>
          <a:lstStyle/>
          <a:p>
            <a:r>
              <a:rPr lang="en-US" sz="2400" dirty="0"/>
              <a:t>* For this option, a mixed-use project may use either its residential or its nonresidential </a:t>
            </a:r>
            <a:r>
              <a:rPr lang="en-US" sz="2400" i="1" dirty="0"/>
              <a:t>density </a:t>
            </a:r>
            <a:r>
              <a:rPr lang="en-US" sz="2400" dirty="0"/>
              <a:t>to determine the percentage of allowable development, regardless of which is higher. </a:t>
            </a:r>
          </a:p>
          <a:p>
            <a:endParaRPr lang="en-US" sz="2400" dirty="0"/>
          </a:p>
          <a:p>
            <a:r>
              <a:rPr lang="en-US" sz="2400" dirty="0"/>
              <a:t>** Buffer width may vary as long as the total buffer area is equal to the area within 50 feet of wetlands and/or within 100 feet of water bodies, minus excluded features (see list of minor improvements, below).</a:t>
            </a:r>
          </a:p>
          <a:p>
            <a:endParaRPr lang="en-US" sz="2400" dirty="0"/>
          </a:p>
          <a:p>
            <a:r>
              <a:rPr lang="en-US" sz="2400" dirty="0"/>
              <a:t>In no case may the buffer width be less than 25 feet for wetlands and 50 feet for water bodies, measured from the edge.</a:t>
            </a:r>
          </a:p>
          <a:p>
            <a:endParaRPr lang="en-US" sz="2400" dirty="0"/>
          </a:p>
          <a:p>
            <a:r>
              <a:rPr lang="en-US" sz="2400" dirty="0"/>
              <a:t>Inside this minimum buffer, only minor improvements and/or improvements that result in no ecological impairment of the wetland or water body, as determined by a </a:t>
            </a:r>
            <a:r>
              <a:rPr lang="en-US" sz="2400" b="1" dirty="0"/>
              <a:t>qualified biologist</a:t>
            </a:r>
            <a:r>
              <a:rPr lang="en-US" sz="2400" dirty="0"/>
              <a:t>, are allowed.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23</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Wetlands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481004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5170646"/>
          </a:xfrm>
          <a:prstGeom prst="rect">
            <a:avLst/>
          </a:prstGeom>
          <a:noFill/>
        </p:spPr>
        <p:txBody>
          <a:bodyPr wrap="square" lIns="182880" rIns="182880" rtlCol="0">
            <a:spAutoFit/>
          </a:bodyPr>
          <a:lstStyle/>
          <a:p>
            <a:r>
              <a:rPr lang="en-US" sz="2400" b="1" dirty="0"/>
              <a:t>For All Projects </a:t>
            </a:r>
            <a:endParaRPr lang="en-US" sz="2400" dirty="0"/>
          </a:p>
          <a:p>
            <a:r>
              <a:rPr lang="en-US" sz="2400" dirty="0"/>
              <a:t>Comply with all local, state, and national regulations pertaining to wetland and water body conservation.</a:t>
            </a:r>
          </a:p>
          <a:p>
            <a:r>
              <a:rPr lang="en-US" sz="2400" dirty="0"/>
              <a:t> </a:t>
            </a:r>
          </a:p>
          <a:p>
            <a:r>
              <a:rPr lang="en-US" sz="2400" dirty="0"/>
              <a:t>The following features are not considered wetlands, water bodies, or buffer land that must be protected for the purposes of this prerequisite: </a:t>
            </a:r>
          </a:p>
          <a:p>
            <a:pPr marL="285750" indent="-285750">
              <a:buFont typeface="Wingdings" panose="05000000000000000000" pitchFamily="2" charset="2"/>
              <a:buChar char="q"/>
            </a:pPr>
            <a:r>
              <a:rPr lang="en-US" dirty="0"/>
              <a:t>previously developed land; </a:t>
            </a:r>
          </a:p>
          <a:p>
            <a:pPr marL="285750" indent="-285750">
              <a:buFont typeface="Wingdings" panose="05000000000000000000" pitchFamily="2" charset="2"/>
              <a:buChar char="q"/>
            </a:pPr>
            <a:r>
              <a:rPr lang="en-US" dirty="0"/>
              <a:t>man-made water bodies (such as industrial mining pits, concrete-lined canals, or </a:t>
            </a:r>
            <a:r>
              <a:rPr lang="en-US" dirty="0" err="1"/>
              <a:t>stormwater</a:t>
            </a:r>
            <a:r>
              <a:rPr lang="en-US" dirty="0"/>
              <a:t> retention ponds) that lack natural edges and floors or native ecological communities in the water and along the edge; </a:t>
            </a:r>
          </a:p>
          <a:p>
            <a:pPr marL="285750" indent="-285750">
              <a:buFont typeface="Wingdings" panose="05000000000000000000" pitchFamily="2" charset="2"/>
              <a:buChar char="q"/>
            </a:pPr>
            <a:r>
              <a:rPr lang="en-US" dirty="0"/>
              <a:t>man-made linear wetlands that result from the interruption of natural drainages by </a:t>
            </a:r>
            <a:r>
              <a:rPr lang="en-US" i="1" dirty="0"/>
              <a:t>existing </a:t>
            </a:r>
            <a:r>
              <a:rPr lang="en-US" dirty="0"/>
              <a:t>rights-of-way; and </a:t>
            </a:r>
          </a:p>
          <a:p>
            <a:pPr marL="285750" indent="-285750">
              <a:buFont typeface="Wingdings" panose="05000000000000000000" pitchFamily="2" charset="2"/>
              <a:buChar char="q"/>
            </a:pPr>
            <a:r>
              <a:rPr lang="en-US" dirty="0"/>
              <a:t>wetlands that were man-made incidentally and have been rated “poor” for all measured wetland functions, as assessed by a qualified biologist using a method that is accepted by state or regional permitting agencies.</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24</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Wetlands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192089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5509200"/>
          </a:xfrm>
          <a:prstGeom prst="rect">
            <a:avLst/>
          </a:prstGeom>
          <a:noFill/>
        </p:spPr>
        <p:txBody>
          <a:bodyPr wrap="square" lIns="182880" rIns="182880" rtlCol="0">
            <a:spAutoFit/>
          </a:bodyPr>
          <a:lstStyle/>
          <a:p>
            <a:r>
              <a:rPr lang="en-US" sz="2800" dirty="0"/>
              <a:t>Minor improvements </a:t>
            </a:r>
            <a:r>
              <a:rPr lang="en-US" dirty="0"/>
              <a:t>within the buffer may be undertaken to enhance appreciation for the wetland or water body, provided such facilities are open to public access. Only the following improvements are permitted: </a:t>
            </a:r>
          </a:p>
          <a:p>
            <a:pPr marL="285750" indent="-285750">
              <a:buFont typeface="Wingdings" panose="05000000000000000000" pitchFamily="2" charset="2"/>
              <a:buChar char="q"/>
            </a:pPr>
            <a:r>
              <a:rPr lang="en-US" dirty="0"/>
              <a:t>bicycle and pedestrian pathways no more than 12 feet wide, of which no more than 8 total feet may be impervious; </a:t>
            </a:r>
          </a:p>
          <a:p>
            <a:pPr marL="285750" indent="-285750">
              <a:buFont typeface="Wingdings" panose="05000000000000000000" pitchFamily="2" charset="2"/>
              <a:buChar char="q"/>
            </a:pPr>
            <a:r>
              <a:rPr lang="en-US" dirty="0"/>
              <a:t>activities to maintain or restore native natural communities and/or natural hydrology; </a:t>
            </a:r>
          </a:p>
          <a:p>
            <a:pPr marL="285750" indent="-285750">
              <a:buFont typeface="Wingdings" panose="05000000000000000000" pitchFamily="2" charset="2"/>
              <a:buChar char="q"/>
            </a:pPr>
            <a:r>
              <a:rPr lang="en-US" dirty="0"/>
              <a:t>one single-story structure not exceeding 500 square feet per 300 linear feet of buffer, on average; </a:t>
            </a:r>
          </a:p>
          <a:p>
            <a:pPr marL="285750" indent="-285750">
              <a:buFont typeface="Wingdings" panose="05000000000000000000" pitchFamily="2" charset="2"/>
              <a:buChar char="q"/>
            </a:pPr>
            <a:r>
              <a:rPr lang="en-US" dirty="0"/>
              <a:t>grade changes necessary to ensure public access; </a:t>
            </a:r>
          </a:p>
          <a:p>
            <a:pPr marL="285750" indent="-285750">
              <a:buFont typeface="Wingdings" panose="05000000000000000000" pitchFamily="2" charset="2"/>
              <a:buChar char="q"/>
            </a:pPr>
            <a:r>
              <a:rPr lang="en-US" dirty="0"/>
              <a:t>clearings, limited to one per 300 linear feet of buffer, on average, not exceeding 500 square feet each, for tables, benches, and access for </a:t>
            </a:r>
            <a:r>
              <a:rPr lang="en-US" dirty="0" err="1"/>
              <a:t>nonmotorized</a:t>
            </a:r>
            <a:r>
              <a:rPr lang="en-US" dirty="0"/>
              <a:t> recreational watercraft; </a:t>
            </a:r>
          </a:p>
          <a:p>
            <a:pPr marL="285750" indent="-285750">
              <a:buFont typeface="Wingdings" panose="05000000000000000000" pitchFamily="2" charset="2"/>
              <a:buChar char="q"/>
            </a:pPr>
            <a:r>
              <a:rPr lang="en-US" dirty="0"/>
              <a:t>removal of hazardous trees (up to 75% of dead trees), trees smaller than 6 inches in diameter at breast height, trees with a condition rating of less than 40%, and up to 20% of trees larger than 6 inches in diameter at breast height with a condition rating of 40% or higher, as based on an assessment by an arborist certified by the International Society of Arboriculture (ISA) using ISA standard measures; and </a:t>
            </a:r>
          </a:p>
          <a:p>
            <a:pPr marL="285750" indent="-285750">
              <a:buFont typeface="Wingdings" panose="05000000000000000000" pitchFamily="2" charset="2"/>
              <a:buChar char="q"/>
            </a:pPr>
            <a:r>
              <a:rPr lang="en-US" i="1" dirty="0"/>
              <a:t>brownfield </a:t>
            </a:r>
            <a:r>
              <a:rPr lang="en-US" dirty="0"/>
              <a:t>remediation activities. </a:t>
            </a:r>
          </a:p>
          <a:p>
            <a:endParaRPr lang="en-US" dirty="0"/>
          </a:p>
          <a:p>
            <a:r>
              <a:rPr lang="en-US" dirty="0"/>
              <a:t>Off-street parking is not considered a minor improvement.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25</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Wetlands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943098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1200329"/>
          </a:xfrm>
          <a:prstGeom prst="rect">
            <a:avLst/>
          </a:prstGeom>
          <a:noFill/>
        </p:spPr>
        <p:txBody>
          <a:bodyPr wrap="square" lIns="182880" rIns="182880" rtlCol="0">
            <a:spAutoFit/>
          </a:bodyPr>
          <a:lstStyle/>
          <a:p>
            <a:r>
              <a:rPr lang="en-US" sz="2400" dirty="0"/>
              <a:t>Direct development of wetlands and water bodies is prohibited, except for minimal-impact structures, such as an elevated boardwalk, that allow access to the water for educational and recreational purposes.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26</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Wetlands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5229" y="2507650"/>
            <a:ext cx="5641543" cy="3657600"/>
          </a:xfrm>
          <a:prstGeom prst="rect">
            <a:avLst/>
          </a:prstGeom>
        </p:spPr>
      </p:pic>
    </p:spTree>
    <p:extLst>
      <p:ext uri="{BB962C8B-B14F-4D97-AF65-F5344CB8AC3E}">
        <p14:creationId xmlns:p14="http://schemas.microsoft.com/office/powerpoint/2010/main" val="3507334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1200329"/>
          </a:xfrm>
          <a:prstGeom prst="rect">
            <a:avLst/>
          </a:prstGeom>
          <a:noFill/>
        </p:spPr>
        <p:txBody>
          <a:bodyPr wrap="square" lIns="182880" rIns="182880" rtlCol="0">
            <a:spAutoFit/>
          </a:bodyPr>
          <a:lstStyle/>
          <a:p>
            <a:r>
              <a:rPr lang="en-US" sz="2400" dirty="0"/>
              <a:t>Structures that protrude into wetlands or water bodies may be replaced, provided the replacement structure has the same or smaller footprint and a similar height.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27</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Wetlands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2629" y="2819400"/>
            <a:ext cx="4826745" cy="2743200"/>
          </a:xfrm>
          <a:prstGeom prst="rect">
            <a:avLst/>
          </a:prstGeom>
        </p:spPr>
      </p:pic>
    </p:spTree>
    <p:extLst>
      <p:ext uri="{BB962C8B-B14F-4D97-AF65-F5344CB8AC3E}">
        <p14:creationId xmlns:p14="http://schemas.microsoft.com/office/powerpoint/2010/main" val="139786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preserve irreplaceable agricultural resources by protecting </a:t>
            </a:r>
            <a:r>
              <a:rPr lang="en-US" sz="2400" i="1" dirty="0"/>
              <a:t>prime </a:t>
            </a:r>
            <a:r>
              <a:rPr lang="en-US" sz="2400" dirty="0"/>
              <a:t>and </a:t>
            </a:r>
            <a:r>
              <a:rPr lang="en-US" sz="2400" i="1" dirty="0"/>
              <a:t>unique farmland </a:t>
            </a:r>
            <a:r>
              <a:rPr lang="en-US" sz="2400" dirty="0"/>
              <a:t>from development.</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28</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Agricultural Land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0" y="2569206"/>
            <a:ext cx="5486400" cy="3724751"/>
          </a:xfrm>
          <a:prstGeom prst="rect">
            <a:avLst/>
          </a:prstGeom>
        </p:spPr>
      </p:pic>
    </p:spTree>
    <p:extLst>
      <p:ext uri="{BB962C8B-B14F-4D97-AF65-F5344CB8AC3E}">
        <p14:creationId xmlns:p14="http://schemas.microsoft.com/office/powerpoint/2010/main" val="629638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108543"/>
          </a:xfrm>
          <a:prstGeom prst="rect">
            <a:avLst/>
          </a:prstGeom>
          <a:noFill/>
        </p:spPr>
        <p:txBody>
          <a:bodyPr wrap="square" lIns="182880" rIns="182880" rtlCol="0">
            <a:spAutoFit/>
          </a:bodyPr>
          <a:lstStyle/>
          <a:p>
            <a:r>
              <a:rPr lang="en-US" sz="2800" b="1" dirty="0"/>
              <a:t>Requirements</a:t>
            </a:r>
          </a:p>
          <a:p>
            <a:r>
              <a:rPr lang="en-US" sz="2400" dirty="0"/>
              <a:t>Locate the </a:t>
            </a:r>
            <a:r>
              <a:rPr lang="en-US" sz="2400" i="1" dirty="0"/>
              <a:t>project </a:t>
            </a:r>
            <a:r>
              <a:rPr lang="en-US" sz="2400" dirty="0"/>
              <a:t>on a site that is not within a state or locally designated agricultural preservation district, unless any changes made to the site conform to the requirements for development within the district (as used in this requirement, “district” does not equate to land-use zoning). </a:t>
            </a:r>
          </a:p>
          <a:p>
            <a:endParaRPr lang="en-US" sz="2400" dirty="0"/>
          </a:p>
          <a:p>
            <a:r>
              <a:rPr lang="en-US" sz="2400" dirty="0"/>
              <a:t>Meet the requirements of one of the following five options.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29</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Agricultural Land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589801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524000" y="6596390"/>
            <a:ext cx="9144000" cy="261610"/>
            <a:chOff x="0" y="6519446"/>
            <a:chExt cx="9144000" cy="261610"/>
          </a:xfrm>
        </p:grpSpPr>
        <p:sp>
          <p:nvSpPr>
            <p:cNvPr id="11" name="Rectangle 10"/>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BD+C – Power Jam Study!		Lorisweb.com</a:t>
              </a:r>
            </a:p>
          </p:txBody>
        </p:sp>
        <p:sp>
          <p:nvSpPr>
            <p:cNvPr id="12" name="Rectangle 11"/>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9F8E3996-6E4F-423D-8BF8-6F101C52AB01}" type="slidenum">
                <a:rPr lang="en-US" sz="1100">
                  <a:solidFill>
                    <a:schemeClr val="bg1"/>
                  </a:solidFill>
                </a:rPr>
                <a:t>3</a:t>
              </a:fld>
              <a:endParaRPr lang="en-US" sz="1100" dirty="0">
                <a:solidFill>
                  <a:schemeClr val="bg1"/>
                </a:solidFill>
              </a:endParaRPr>
            </a:p>
          </p:txBody>
        </p:sp>
      </p:grpSp>
      <p:pic>
        <p:nvPicPr>
          <p:cNvPr id="3" name="Picture 2"/>
          <p:cNvPicPr>
            <a:picLocks noChangeAspect="1"/>
          </p:cNvPicPr>
          <p:nvPr/>
        </p:nvPicPr>
        <p:blipFill>
          <a:blip r:embed="rId2"/>
          <a:stretch>
            <a:fillRect/>
          </a:stretch>
        </p:blipFill>
        <p:spPr>
          <a:xfrm>
            <a:off x="2838450" y="457200"/>
            <a:ext cx="6515100" cy="4305300"/>
          </a:xfrm>
          <a:prstGeom prst="rect">
            <a:avLst/>
          </a:prstGeom>
        </p:spPr>
      </p:pic>
    </p:spTree>
    <p:extLst>
      <p:ext uri="{BB962C8B-B14F-4D97-AF65-F5344CB8AC3E}">
        <p14:creationId xmlns:p14="http://schemas.microsoft.com/office/powerpoint/2010/main" val="2095762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b="1" dirty="0"/>
              <a:t>Option 1. Infill Sites </a:t>
            </a:r>
            <a:endParaRPr lang="en-US" sz="2400" dirty="0"/>
          </a:p>
          <a:p>
            <a:r>
              <a:rPr lang="en-US" sz="2400" dirty="0"/>
              <a:t>Locate the project on an </a:t>
            </a:r>
            <a:r>
              <a:rPr lang="en-US" sz="2400" i="1" dirty="0"/>
              <a:t>infill site. </a:t>
            </a:r>
            <a:endParaRPr lang="en-US" sz="2400" dirty="0"/>
          </a:p>
          <a:p>
            <a:r>
              <a:rPr lang="en-US" sz="2400" dirty="0"/>
              <a:t>OR </a:t>
            </a:r>
          </a:p>
          <a:p>
            <a:endParaRPr lang="en-US" sz="2400" dirty="0"/>
          </a:p>
          <a:p>
            <a:r>
              <a:rPr lang="en-US" sz="2400" b="1" dirty="0"/>
              <a:t>Option 2. Sites Served by Transit </a:t>
            </a:r>
            <a:endParaRPr lang="en-US" sz="2400" dirty="0"/>
          </a:p>
          <a:p>
            <a:r>
              <a:rPr lang="en-US" sz="2400" dirty="0"/>
              <a:t>Comply with SLL Prerequisite Smart Location, Option 3, Transit Corridor. </a:t>
            </a:r>
          </a:p>
          <a:p>
            <a:r>
              <a:rPr lang="en-US" sz="2400" dirty="0"/>
              <a:t>OR</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30</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Agricultural Land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0607752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08324"/>
          </a:xfrm>
          <a:prstGeom prst="rect">
            <a:avLst/>
          </a:prstGeom>
          <a:noFill/>
        </p:spPr>
        <p:txBody>
          <a:bodyPr wrap="square" lIns="182880" rIns="182880" rtlCol="0">
            <a:spAutoFit/>
          </a:bodyPr>
          <a:lstStyle/>
          <a:p>
            <a:r>
              <a:rPr lang="en-US" sz="2400" b="1" dirty="0"/>
              <a:t>Option 3. Development Rights Receiving Area </a:t>
            </a:r>
            <a:endParaRPr lang="en-US" sz="2400" dirty="0"/>
          </a:p>
          <a:p>
            <a:r>
              <a:rPr lang="en-US" sz="2400" dirty="0"/>
              <a:t>Locate the project within a designated receiving area for development rights under a publicly administered farmland protection program that provides for the transfer of development rights from lands designated for conservation to lands designated for development. </a:t>
            </a:r>
          </a:p>
          <a:p>
            <a:r>
              <a:rPr lang="en-US" sz="2400" dirty="0"/>
              <a:t>OR</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31</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Agricultural Land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69571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r>
              <a:rPr lang="en-US" sz="2400" b="1" dirty="0"/>
              <a:t>Option 4. Sites without Affected Soils </a:t>
            </a:r>
            <a:endParaRPr lang="en-US" sz="2400" dirty="0"/>
          </a:p>
          <a:p>
            <a:r>
              <a:rPr lang="en-US" sz="2400" dirty="0"/>
              <a:t>Locate the project’s </a:t>
            </a:r>
            <a:r>
              <a:rPr lang="en-US" sz="2400" i="1" dirty="0"/>
              <a:t>development footprint </a:t>
            </a:r>
            <a:r>
              <a:rPr lang="en-US" sz="2400" dirty="0"/>
              <a:t>such that it does not disturb prime farmland, unique farmland, or farmland of statewide or local importance as defined by the U.S. Code of Federal Regulations, Title 7, Volume 6, Parts 400 to 699, Section 657.5 and identified in a state Natural Resources Conservation Service soil survey. </a:t>
            </a:r>
          </a:p>
          <a:p>
            <a:r>
              <a:rPr lang="en-US" sz="2400" dirty="0"/>
              <a:t>OR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32</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Agricultural Land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5175867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b="1" dirty="0"/>
              <a:t>Option 5. Sites with Affected Soils</a:t>
            </a:r>
          </a:p>
          <a:p>
            <a:r>
              <a:rPr lang="en-US" sz="2400" dirty="0"/>
              <a:t>If development footprint affects land with prime farmland, unique farmland, or farmland of statewide or local importance as defined by the U.S. Code of Federal Regulations, Title 7, Volume 6, Parts 400 to 699, Section 657.5 and identified in a state Natural Resources Conservation Service soil survey, mitigate the loss through the purchase or donation of easements providing permanent protection from development on land with comparable soils in accordance with the ratios based on densities per acre (per hectare) of </a:t>
            </a:r>
            <a:r>
              <a:rPr lang="en-US" sz="2400" i="1" dirty="0"/>
              <a:t>buildable land </a:t>
            </a:r>
            <a:r>
              <a:rPr lang="en-US" sz="2400" dirty="0"/>
              <a:t>listed in Tables 1 and 2.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33</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Agricultural Land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9137580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34</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Agricultural Land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2" name="Picture 1"/>
          <p:cNvPicPr>
            <a:picLocks noChangeAspect="1"/>
          </p:cNvPicPr>
          <p:nvPr/>
        </p:nvPicPr>
        <p:blipFill>
          <a:blip r:embed="rId3"/>
          <a:stretch>
            <a:fillRect/>
          </a:stretch>
        </p:blipFill>
        <p:spPr>
          <a:xfrm>
            <a:off x="2371991" y="996351"/>
            <a:ext cx="7448018" cy="5486400"/>
          </a:xfrm>
          <a:prstGeom prst="rect">
            <a:avLst/>
          </a:prstGeom>
        </p:spPr>
      </p:pic>
    </p:spTree>
    <p:extLst>
      <p:ext uri="{BB962C8B-B14F-4D97-AF65-F5344CB8AC3E}">
        <p14:creationId xmlns:p14="http://schemas.microsoft.com/office/powerpoint/2010/main" val="2906814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401205"/>
          </a:xfrm>
          <a:prstGeom prst="rect">
            <a:avLst/>
          </a:prstGeom>
          <a:noFill/>
        </p:spPr>
        <p:txBody>
          <a:bodyPr wrap="square" lIns="182880" rIns="182880" rtlCol="0">
            <a:spAutoFit/>
          </a:bodyPr>
          <a:lstStyle/>
          <a:p>
            <a:r>
              <a:rPr lang="en-US" sz="2800" dirty="0"/>
              <a:t>All off-site mitigation must be located within 100 miles of the project. </a:t>
            </a:r>
          </a:p>
          <a:p>
            <a:endParaRPr lang="en-US" sz="2800" dirty="0"/>
          </a:p>
          <a:p>
            <a:r>
              <a:rPr lang="en-US" sz="2800" dirty="0"/>
              <a:t>Up to 15% of the affected farmland area may be subtracted from the mitigation area required of the project in Tables 1 and 2 if it is permanently dedicated for community gardens. </a:t>
            </a:r>
          </a:p>
          <a:p>
            <a:endParaRPr lang="en-US" sz="2800" dirty="0"/>
          </a:p>
          <a:p>
            <a:r>
              <a:rPr lang="en-US" sz="2800" dirty="0"/>
              <a:t>Portions of parking structures devoted exclusively to parking must be excluded from the numerator when calculating the </a:t>
            </a:r>
            <a:r>
              <a:rPr lang="en-US" sz="2800" i="1" dirty="0"/>
              <a:t>floor-area ratio </a:t>
            </a:r>
            <a:r>
              <a:rPr lang="en-US" sz="2800" dirty="0"/>
              <a:t>(FAR).</a:t>
            </a:r>
            <a:endParaRPr lang="en-US" sz="2400" dirty="0"/>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35</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Agricultural Land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7808438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339650"/>
          </a:xfrm>
          <a:prstGeom prst="rect">
            <a:avLst/>
          </a:prstGeom>
          <a:noFill/>
        </p:spPr>
        <p:txBody>
          <a:bodyPr wrap="square" lIns="182880" rIns="182880" rtlCol="0">
            <a:spAutoFit/>
          </a:bodyPr>
          <a:lstStyle/>
          <a:p>
            <a:r>
              <a:rPr lang="en-US" sz="2800" dirty="0"/>
              <a:t>The mitigation ratio for a mixed-use project is calculated as follows: </a:t>
            </a:r>
          </a:p>
          <a:p>
            <a:pPr marL="342900" indent="-342900">
              <a:buFont typeface="+mj-lt"/>
              <a:buAutoNum type="arabicPeriod"/>
            </a:pPr>
            <a:r>
              <a:rPr lang="en-US" sz="2000" dirty="0"/>
              <a:t>Determine the total floor area of all residential and nonresidential uses. </a:t>
            </a:r>
          </a:p>
          <a:p>
            <a:pPr marL="342900" indent="-342900">
              <a:buFont typeface="+mj-lt"/>
              <a:buAutoNum type="arabicPeriod"/>
            </a:pPr>
            <a:r>
              <a:rPr lang="en-US" sz="2000" dirty="0"/>
              <a:t>Calculate the percentage residential and percentage nonresidential of the total floor area. </a:t>
            </a:r>
          </a:p>
          <a:p>
            <a:pPr marL="342900" indent="-342900">
              <a:buFont typeface="+mj-lt"/>
              <a:buAutoNum type="arabicPeriod"/>
            </a:pPr>
            <a:r>
              <a:rPr lang="en-US" sz="2000" dirty="0"/>
              <a:t>Determine the density of the residential and nonresidential components as measured in </a:t>
            </a:r>
            <a:r>
              <a:rPr lang="en-US" sz="2000" i="1" dirty="0"/>
              <a:t>dwelling units </a:t>
            </a:r>
            <a:r>
              <a:rPr lang="en-US" sz="2000" dirty="0"/>
              <a:t>per acre and FAR, respectively. </a:t>
            </a:r>
          </a:p>
          <a:p>
            <a:pPr marL="342900" indent="-342900">
              <a:buFont typeface="+mj-lt"/>
              <a:buAutoNum type="arabicPeriod"/>
            </a:pPr>
            <a:r>
              <a:rPr lang="en-US" sz="2000" dirty="0"/>
              <a:t>Referring to Tables 1 and 2, find the appropriate mitigation ratios for the residential and nonresidential components. </a:t>
            </a:r>
          </a:p>
          <a:p>
            <a:pPr marL="342900" indent="-342900">
              <a:buFont typeface="+mj-lt"/>
              <a:buAutoNum type="arabicPeriod"/>
            </a:pPr>
            <a:r>
              <a:rPr lang="en-US" sz="2000" dirty="0"/>
              <a:t>If the mitigation ratios are different, multiply the mitigation ratio of the residential component by its percentage of the total floor area, and multiply the mitigation ratio of the nonresidential component by its percentage. </a:t>
            </a:r>
          </a:p>
          <a:p>
            <a:pPr marL="342900" indent="-342900">
              <a:buFont typeface="+mj-lt"/>
              <a:buAutoNum type="arabicPeriod"/>
            </a:pPr>
            <a:r>
              <a:rPr lang="en-US" sz="2000" dirty="0"/>
              <a:t>Add the two numbers produced by step 5. The result is the mitigation ratio.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36</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Agricultural Land Conservation</a:t>
              </a:r>
            </a:p>
            <a:p>
              <a:r>
                <a:rPr lang="en-US" sz="1600" b="1" dirty="0"/>
                <a:t>Plan</a:t>
              </a:r>
            </a:p>
            <a:p>
              <a:r>
                <a:rPr lang="en-US" sz="1600" b="1" dirty="0"/>
                <a:t>Built Project</a:t>
              </a: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5103185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protect life and property, promote open space and habitat conservation, and enhance water quality and natural hydrologic systems.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37</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Floodplain Avoidance</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3581401"/>
            <a:ext cx="2743200" cy="182594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1" y="3564406"/>
            <a:ext cx="2244935" cy="1828800"/>
          </a:xfrm>
          <a:prstGeom prst="rect">
            <a:avLst/>
          </a:prstGeom>
        </p:spPr>
      </p:pic>
    </p:spTree>
    <p:extLst>
      <p:ext uri="{BB962C8B-B14F-4D97-AF65-F5344CB8AC3E}">
        <p14:creationId xmlns:p14="http://schemas.microsoft.com/office/powerpoint/2010/main" val="2082576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847207"/>
          </a:xfrm>
          <a:prstGeom prst="rect">
            <a:avLst/>
          </a:prstGeom>
          <a:noFill/>
        </p:spPr>
        <p:txBody>
          <a:bodyPr wrap="square" lIns="182880" rIns="182880" rtlCol="0">
            <a:spAutoFit/>
          </a:bodyPr>
          <a:lstStyle/>
          <a:p>
            <a:r>
              <a:rPr lang="en-US" sz="2800" b="1" dirty="0"/>
              <a:t>Requirements</a:t>
            </a:r>
          </a:p>
          <a:p>
            <a:r>
              <a:rPr lang="en-US" sz="2400" b="1" dirty="0"/>
              <a:t>Case 1. Sites without Flood Hazard Areas </a:t>
            </a:r>
            <a:endParaRPr lang="en-US" sz="2400" dirty="0"/>
          </a:p>
          <a:p>
            <a:r>
              <a:rPr lang="en-US" sz="2400" dirty="0"/>
              <a:t>Locate on a site that is entirely outside any flood hazard area shown on a legally adopted flood hazard map or otherwise legally designated by the local jurisdiction or the state.</a:t>
            </a:r>
          </a:p>
          <a:p>
            <a:endParaRPr lang="en-US" sz="2400" dirty="0"/>
          </a:p>
          <a:p>
            <a:r>
              <a:rPr lang="en-US" sz="2400" dirty="0"/>
              <a:t>For projects in places without legally adopted flood hazard maps or legal designations, locate on a site that is entirely outside any floodplain subject to a 1% or greater chance of flooding in any given year.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38</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Floodplain Avoidance</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7313146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893647"/>
          </a:xfrm>
          <a:prstGeom prst="rect">
            <a:avLst/>
          </a:prstGeom>
          <a:noFill/>
        </p:spPr>
        <p:txBody>
          <a:bodyPr wrap="square" lIns="182880" rIns="182880" rtlCol="0">
            <a:spAutoFit/>
          </a:bodyPr>
          <a:lstStyle/>
          <a:p>
            <a:r>
              <a:rPr lang="en-US" sz="2400" b="1" dirty="0"/>
              <a:t>Case 2. Infill or Previously Developed Sites with Flood Hazard Areas </a:t>
            </a:r>
            <a:endParaRPr lang="en-US" sz="2400" dirty="0"/>
          </a:p>
          <a:p>
            <a:r>
              <a:rPr lang="en-US" sz="2400" dirty="0"/>
              <a:t>Locate the </a:t>
            </a:r>
            <a:r>
              <a:rPr lang="en-US" sz="2400" i="1" dirty="0"/>
              <a:t>project </a:t>
            </a:r>
            <a:r>
              <a:rPr lang="en-US" sz="2400" dirty="0"/>
              <a:t>on an </a:t>
            </a:r>
            <a:r>
              <a:rPr lang="en-US" sz="2400" i="1" dirty="0"/>
              <a:t>infill site </a:t>
            </a:r>
            <a:r>
              <a:rPr lang="en-US" sz="2400" dirty="0"/>
              <a:t>or a </a:t>
            </a:r>
            <a:r>
              <a:rPr lang="en-US" sz="2400" i="1" dirty="0"/>
              <a:t>previously developed site </a:t>
            </a:r>
            <a:r>
              <a:rPr lang="en-US" sz="2400" dirty="0"/>
              <a:t>and select one of the following two options</a:t>
            </a:r>
            <a:r>
              <a:rPr lang="en-US" sz="2400" i="1" dirty="0"/>
              <a:t>.</a:t>
            </a:r>
          </a:p>
          <a:p>
            <a:r>
              <a:rPr lang="en-US" sz="2400" i="1" dirty="0"/>
              <a:t> </a:t>
            </a:r>
            <a:endParaRPr lang="en-US" sz="2400" dirty="0"/>
          </a:p>
          <a:p>
            <a:r>
              <a:rPr lang="en-US" sz="2400" b="1" dirty="0"/>
              <a:t>Option 1. American Society of Civil Engineers Standard </a:t>
            </a:r>
            <a:endParaRPr lang="en-US" sz="2400" dirty="0"/>
          </a:p>
          <a:p>
            <a:r>
              <a:rPr lang="en-US" sz="2400" dirty="0"/>
              <a:t>For any portion of the site within the flood hazard area, design buildings in accordance with American Society of Civil Engineers Standard 24-05 (ASCE 24).</a:t>
            </a:r>
          </a:p>
          <a:p>
            <a:endParaRPr lang="en-US" sz="2400" dirty="0"/>
          </a:p>
          <a:p>
            <a:r>
              <a:rPr lang="en-US" sz="2400" b="1" dirty="0"/>
              <a:t>Option 2. National Flood Insurance Program </a:t>
            </a:r>
            <a:endParaRPr lang="en-US" sz="2400" dirty="0"/>
          </a:p>
          <a:p>
            <a:r>
              <a:rPr lang="en-US" sz="2400" dirty="0"/>
              <a:t>For any portion of the site within the flood hazard area, design buildings in accordance with National Flood Insurance Program (NFIP) requirements.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39</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Floodplain Avoidance</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902222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955203"/>
          </a:xfrm>
          <a:prstGeom prst="rect">
            <a:avLst/>
          </a:prstGeom>
          <a:noFill/>
        </p:spPr>
        <p:txBody>
          <a:bodyPr wrap="square" lIns="182880" rIns="182880" rtlCol="0">
            <a:spAutoFit/>
          </a:bodyPr>
          <a:lstStyle/>
          <a:p>
            <a:r>
              <a:rPr lang="en-US" sz="2800" b="1" dirty="0"/>
              <a:t>Intent</a:t>
            </a:r>
          </a:p>
          <a:p>
            <a:r>
              <a:rPr lang="en-US" sz="2400" dirty="0"/>
              <a:t>To encourage development within and near </a:t>
            </a:r>
            <a:r>
              <a:rPr lang="en-US" sz="2400" i="1" dirty="0"/>
              <a:t>existing </a:t>
            </a:r>
            <a:r>
              <a:rPr lang="en-US" sz="2400" dirty="0"/>
              <a:t>communities and public transit infrastructure.</a:t>
            </a:r>
          </a:p>
          <a:p>
            <a:endParaRPr lang="en-US" sz="2400" dirty="0"/>
          </a:p>
          <a:p>
            <a:r>
              <a:rPr lang="en-US" sz="2400" dirty="0"/>
              <a:t>To encourage improvement and redevelopment of existing cities, suburbs, and towns while limiting the expansion of the </a:t>
            </a:r>
            <a:r>
              <a:rPr lang="en-US" sz="2400" i="1" dirty="0"/>
              <a:t>development footprint </a:t>
            </a:r>
            <a:r>
              <a:rPr lang="en-US" sz="2400" dirty="0"/>
              <a:t>in the region.</a:t>
            </a:r>
          </a:p>
          <a:p>
            <a:endParaRPr lang="en-US" sz="2400" dirty="0"/>
          </a:p>
          <a:p>
            <a:r>
              <a:rPr lang="en-US" sz="2400" dirty="0"/>
              <a:t>To reduce vehicle trips and vehicle distance traveled.</a:t>
            </a:r>
          </a:p>
          <a:p>
            <a:endParaRPr lang="en-US" sz="2400" dirty="0"/>
          </a:p>
          <a:p>
            <a:r>
              <a:rPr lang="en-US" sz="2400" dirty="0"/>
              <a:t>To reduce the incidence of obesity, heart disease, and hypertension by encouraging daily physical activity associated with walking and bicycling. </a:t>
            </a:r>
          </a:p>
        </p:txBody>
      </p:sp>
      <p:grpSp>
        <p:nvGrpSpPr>
          <p:cNvPr id="5" name="Group 4"/>
          <p:cNvGrpSpPr/>
          <p:nvPr/>
        </p:nvGrpSpPr>
        <p:grpSpPr>
          <a:xfrm>
            <a:off x="1524000" y="-29424"/>
            <a:ext cx="9144000" cy="916663"/>
            <a:chOff x="0" y="-29424"/>
            <a:chExt cx="9144000" cy="916663"/>
          </a:xfrm>
        </p:grpSpPr>
        <p:sp>
          <p:nvSpPr>
            <p:cNvPr id="8" name="Rectangle 7"/>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Smart Location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a:t>
              </a:fld>
              <a:endParaRPr lang="en-US" sz="1100" dirty="0">
                <a:solidFill>
                  <a:schemeClr val="bg1"/>
                </a:solidFill>
              </a:endParaRPr>
            </a:p>
          </p:txBody>
        </p:sp>
      </p:grpSp>
    </p:spTree>
    <p:extLst>
      <p:ext uri="{BB962C8B-B14F-4D97-AF65-F5344CB8AC3E}">
        <p14:creationId xmlns:p14="http://schemas.microsoft.com/office/powerpoint/2010/main" val="35152516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524315"/>
          </a:xfrm>
          <a:prstGeom prst="rect">
            <a:avLst/>
          </a:prstGeom>
          <a:noFill/>
        </p:spPr>
        <p:txBody>
          <a:bodyPr wrap="square" lIns="182880" rIns="182880" rtlCol="0">
            <a:spAutoFit/>
          </a:bodyPr>
          <a:lstStyle/>
          <a:p>
            <a:r>
              <a:rPr lang="en-US" sz="2400" dirty="0"/>
              <a:t>If the project includes construction of a critical facility that is intended to remain operational in the event of a flood, or whose function is critical for </a:t>
            </a:r>
            <a:r>
              <a:rPr lang="en-US" sz="2400" dirty="0" err="1"/>
              <a:t>postflood</a:t>
            </a:r>
            <a:r>
              <a:rPr lang="en-US" sz="2400" dirty="0"/>
              <a:t> recovery, design the facility to be protected and operable at the floodwater levels specified in ASCE 24, or at the water levels represented by a 0.2% annual chance (500-year) flood, whichever is higher.</a:t>
            </a:r>
          </a:p>
          <a:p>
            <a:endParaRPr lang="en-US" sz="2400" dirty="0"/>
          </a:p>
          <a:p>
            <a:r>
              <a:rPr lang="en-US" sz="2400" dirty="0"/>
              <a:t>For the purpose of this requirement, critical facilities include, but are not limited to, hospitals, emergency operations centers, building or portions of buildings designated as emergency shelters, water and sewage treatment facilities, and fire and police stations. </a:t>
            </a:r>
          </a:p>
          <a:p>
            <a:r>
              <a:rPr lang="en-US" sz="2400" dirty="0"/>
              <a:t>OR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40</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Floodplain Avoidance</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4208270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262979"/>
          </a:xfrm>
          <a:prstGeom prst="rect">
            <a:avLst/>
          </a:prstGeom>
          <a:noFill/>
        </p:spPr>
        <p:txBody>
          <a:bodyPr wrap="square" lIns="182880" rIns="182880" rtlCol="0">
            <a:spAutoFit/>
          </a:bodyPr>
          <a:lstStyle/>
          <a:p>
            <a:r>
              <a:rPr lang="en-US" sz="2400" b="1" dirty="0"/>
              <a:t>Case 3. All Other Sites with Flood Hazard Areas </a:t>
            </a:r>
            <a:endParaRPr lang="en-US" sz="2400" dirty="0"/>
          </a:p>
          <a:p>
            <a:r>
              <a:rPr lang="en-US" sz="2400" dirty="0"/>
              <a:t>Meet the requirements of one of the following two options.</a:t>
            </a:r>
          </a:p>
          <a:p>
            <a:endParaRPr lang="en-US" sz="2400" dirty="0"/>
          </a:p>
          <a:p>
            <a:r>
              <a:rPr lang="en-US" sz="2400" b="1" dirty="0"/>
              <a:t>Option 1. American Society of Civil Engineers Standard </a:t>
            </a:r>
            <a:endParaRPr lang="en-US" sz="2400" dirty="0"/>
          </a:p>
          <a:p>
            <a:r>
              <a:rPr lang="en-US" sz="2000" u="sng" dirty="0"/>
              <a:t>Previously developed portions of the site </a:t>
            </a:r>
          </a:p>
          <a:p>
            <a:r>
              <a:rPr lang="en-US" sz="2000" dirty="0"/>
              <a:t>On portions of the site that are previously developed and in the flood hazard area, design buildings in accordance with American Society of Civil Engineers Standard 24-05 (ASCE 24).</a:t>
            </a:r>
          </a:p>
          <a:p>
            <a:r>
              <a:rPr lang="en-US" sz="2000" dirty="0"/>
              <a:t> </a:t>
            </a:r>
          </a:p>
          <a:p>
            <a:r>
              <a:rPr lang="en-US" sz="2000" u="sng" dirty="0" err="1"/>
              <a:t>Nonpreviously</a:t>
            </a:r>
            <a:r>
              <a:rPr lang="en-US" sz="2000" u="sng" dirty="0"/>
              <a:t> developed portions of the site </a:t>
            </a:r>
          </a:p>
          <a:p>
            <a:r>
              <a:rPr lang="en-US" sz="2000" dirty="0"/>
              <a:t>On portions of the site that are not previously developed and in the flood hazard area, do not develop on land that is within either a regulatory floodway or a coastal high hazard area (Zone V), as shown on the flood hazard map. </a:t>
            </a:r>
          </a:p>
          <a:p>
            <a:endParaRPr lang="en-US" sz="2000" dirty="0"/>
          </a:p>
          <a:p>
            <a:r>
              <a:rPr lang="en-US" sz="2000" dirty="0"/>
              <a:t>On all other portions of the site that are not previously developed and in the flood hazard area, design buildings in accordance with ASCE 24.</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41</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Floodplain Avoidance</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7183222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b="1" dirty="0"/>
              <a:t>Option 2. National Flood Insurance Program </a:t>
            </a:r>
            <a:endParaRPr lang="en-US" sz="2400" dirty="0"/>
          </a:p>
          <a:p>
            <a:r>
              <a:rPr lang="en-US" sz="2000" u="sng" dirty="0"/>
              <a:t>Previously developed portions of the site </a:t>
            </a:r>
          </a:p>
          <a:p>
            <a:r>
              <a:rPr lang="en-US" sz="2000" dirty="0"/>
              <a:t>On portions of the site that are previously developed and in the flood hazard area, design buildings in accordance with National Flood Insurance Program (NFIP) requirements.</a:t>
            </a:r>
          </a:p>
          <a:p>
            <a:endParaRPr lang="en-US" sz="2000" dirty="0"/>
          </a:p>
          <a:p>
            <a:r>
              <a:rPr lang="en-US" sz="2000" u="sng" dirty="0" err="1"/>
              <a:t>Nonpreviously</a:t>
            </a:r>
            <a:r>
              <a:rPr lang="en-US" sz="2000" u="sng" dirty="0"/>
              <a:t> developed portions of the site </a:t>
            </a:r>
          </a:p>
          <a:p>
            <a:r>
              <a:rPr lang="en-US" sz="2000" dirty="0"/>
              <a:t>On portions of the site that are not previously developed and in the flood hazard area, do not develop on land that is within either a regulatory floodway or a coastal high hazard area (Zone V), as shown on the flood hazard map. </a:t>
            </a:r>
          </a:p>
          <a:p>
            <a:endParaRPr lang="en-US" sz="2000" dirty="0"/>
          </a:p>
          <a:p>
            <a:r>
              <a:rPr lang="en-US" sz="2000" dirty="0"/>
              <a:t>On all other portions of the site that are not previously developed and in the flood hazard area, design buildings in accordance with NFIP.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42</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Floodplain Avoidance</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8136912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u="sng" dirty="0"/>
              <a:t>Critical facilities in the flood hazard area</a:t>
            </a:r>
            <a:r>
              <a:rPr lang="en-US" sz="2400" dirty="0"/>
              <a:t> </a:t>
            </a:r>
          </a:p>
          <a:p>
            <a:r>
              <a:rPr lang="en-US" sz="2400" dirty="0"/>
              <a:t>If the project involves a critical facility that is intended to remain operational in the event of a flood, or whose function is critical for </a:t>
            </a:r>
            <a:r>
              <a:rPr lang="en-US" sz="2400" dirty="0" err="1"/>
              <a:t>postflood</a:t>
            </a:r>
            <a:r>
              <a:rPr lang="en-US" sz="2400" dirty="0"/>
              <a:t> recovery, design the facility to be protected and operable at the water levels represented by a 0.2% annual chance (500-year) flood.</a:t>
            </a:r>
          </a:p>
          <a:p>
            <a:endParaRPr lang="en-US" sz="2400" dirty="0"/>
          </a:p>
          <a:p>
            <a:r>
              <a:rPr lang="en-US" sz="2400" dirty="0"/>
              <a:t>For the purpose of this requirement, critical facilities include, but are not limited to, hospitals, emergency operations centers, building or portions of buildings designated as emergency shelters, water and sewage treatment facilities, and fire and police stations.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43</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Floodplain Avoidance</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8664621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847207"/>
          </a:xfrm>
          <a:prstGeom prst="rect">
            <a:avLst/>
          </a:prstGeom>
          <a:noFill/>
        </p:spPr>
        <p:txBody>
          <a:bodyPr wrap="square" lIns="182880" rIns="182880" rtlCol="0">
            <a:spAutoFit/>
          </a:bodyPr>
          <a:lstStyle/>
          <a:p>
            <a:r>
              <a:rPr lang="en-US" sz="2800" b="1" dirty="0"/>
              <a:t>Intent</a:t>
            </a:r>
          </a:p>
          <a:p>
            <a:r>
              <a:rPr lang="en-US" sz="2400" dirty="0"/>
              <a:t>To encourage development within </a:t>
            </a:r>
            <a:r>
              <a:rPr lang="en-US" sz="2400" i="1" dirty="0"/>
              <a:t>existing </a:t>
            </a:r>
            <a:r>
              <a:rPr lang="en-US" sz="2400" dirty="0"/>
              <a:t>cities, suburbs, and towns to reduce the environmental and public health consequences of sprawl.</a:t>
            </a:r>
          </a:p>
          <a:p>
            <a:endParaRPr lang="en-US" sz="2400" dirty="0"/>
          </a:p>
          <a:p>
            <a:r>
              <a:rPr lang="en-US" sz="2400" dirty="0"/>
              <a:t>To reduce development pressure beyond the limits of existing development.</a:t>
            </a:r>
          </a:p>
          <a:p>
            <a:endParaRPr lang="en-US" sz="2400" dirty="0"/>
          </a:p>
          <a:p>
            <a:r>
              <a:rPr lang="en-US" sz="2400" dirty="0"/>
              <a:t>To conserve the natural and financial resources required for infrastructure.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44</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Preferred Locations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1117615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847207"/>
          </a:xfrm>
          <a:prstGeom prst="rect">
            <a:avLst/>
          </a:prstGeom>
          <a:noFill/>
        </p:spPr>
        <p:txBody>
          <a:bodyPr wrap="square" lIns="182880" rIns="182880" rtlCol="0">
            <a:spAutoFit/>
          </a:bodyPr>
          <a:lstStyle/>
          <a:p>
            <a:r>
              <a:rPr lang="en-US" sz="2800" b="1" dirty="0"/>
              <a:t>Requirements</a:t>
            </a:r>
          </a:p>
          <a:p>
            <a:r>
              <a:rPr lang="fr-FR" sz="2400" b="1" dirty="0"/>
              <a:t>Option 1. Location Type (1–5 points) </a:t>
            </a:r>
            <a:endParaRPr lang="fr-FR" sz="2400" dirty="0"/>
          </a:p>
          <a:p>
            <a:r>
              <a:rPr lang="en-US" sz="2400" dirty="0"/>
              <a:t>Locate the </a:t>
            </a:r>
            <a:r>
              <a:rPr lang="en-US" sz="2400" i="1" dirty="0"/>
              <a:t>project </a:t>
            </a:r>
            <a:r>
              <a:rPr lang="en-US" sz="2400" dirty="0"/>
              <a:t>in one of the following locations: </a:t>
            </a:r>
          </a:p>
          <a:p>
            <a:pPr marL="342900" indent="-342900">
              <a:buFont typeface="Wingdings" panose="05000000000000000000" pitchFamily="2" charset="2"/>
              <a:buChar char="q"/>
            </a:pPr>
            <a:r>
              <a:rPr lang="en-US" sz="2400" dirty="0"/>
              <a:t>a </a:t>
            </a:r>
            <a:r>
              <a:rPr lang="en-US" sz="2400" i="1" dirty="0"/>
              <a:t>previously developed site </a:t>
            </a:r>
            <a:r>
              <a:rPr lang="en-US" sz="2400" dirty="0"/>
              <a:t>that is not an </a:t>
            </a:r>
            <a:r>
              <a:rPr lang="en-US" sz="2400" i="1" dirty="0"/>
              <a:t>adjacent site </a:t>
            </a:r>
            <a:r>
              <a:rPr lang="en-US" sz="2400" dirty="0"/>
              <a:t>or </a:t>
            </a:r>
            <a:r>
              <a:rPr lang="en-US" sz="2400" i="1" dirty="0"/>
              <a:t>infill site </a:t>
            </a:r>
            <a:r>
              <a:rPr lang="en-US" sz="2400" dirty="0"/>
              <a:t>(1 point); </a:t>
            </a:r>
          </a:p>
          <a:p>
            <a:pPr marL="342900" indent="-342900">
              <a:buFont typeface="Wingdings" panose="05000000000000000000" pitchFamily="2" charset="2"/>
              <a:buChar char="q"/>
            </a:pPr>
            <a:r>
              <a:rPr lang="en-US" sz="2400" dirty="0"/>
              <a:t>an </a:t>
            </a:r>
            <a:r>
              <a:rPr lang="en-US" sz="2400" i="1" dirty="0"/>
              <a:t>adjacent site </a:t>
            </a:r>
            <a:r>
              <a:rPr lang="en-US" sz="2400" dirty="0"/>
              <a:t>that is also a previously developed site (2 points); </a:t>
            </a:r>
          </a:p>
          <a:p>
            <a:pPr marL="342900" indent="-342900">
              <a:buFont typeface="Wingdings" panose="05000000000000000000" pitchFamily="2" charset="2"/>
              <a:buChar char="q"/>
            </a:pPr>
            <a:r>
              <a:rPr lang="en-US" sz="2400" dirty="0"/>
              <a:t>an infill site that is not a previously developed site (3 points); or </a:t>
            </a:r>
          </a:p>
          <a:p>
            <a:pPr marL="342900" indent="-342900">
              <a:buFont typeface="Wingdings" panose="05000000000000000000" pitchFamily="2" charset="2"/>
              <a:buChar char="q"/>
            </a:pPr>
            <a:r>
              <a:rPr lang="en-US" sz="2400" dirty="0"/>
              <a:t>an infill site that is also a previously developed site (5 points). </a:t>
            </a:r>
          </a:p>
          <a:p>
            <a:endParaRPr lang="en-US" sz="2400" dirty="0"/>
          </a:p>
          <a:p>
            <a:r>
              <a:rPr lang="en-US" sz="2400" dirty="0"/>
              <a:t>AND/OR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45</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Preferred Locations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9839250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b="1" dirty="0"/>
              <a:t>Option 2. Connectivity (1-5 points) </a:t>
            </a:r>
            <a:endParaRPr lang="en-US" sz="2400" dirty="0"/>
          </a:p>
          <a:p>
            <a:r>
              <a:rPr lang="en-US" sz="2400" dirty="0"/>
              <a:t>Locate the project in an area that has existing </a:t>
            </a:r>
            <a:r>
              <a:rPr lang="en-US" sz="2400" i="1" dirty="0"/>
              <a:t>connectivity, </a:t>
            </a:r>
            <a:r>
              <a:rPr lang="en-US" sz="2400" dirty="0"/>
              <a:t>as listed in Table 1.</a:t>
            </a:r>
          </a:p>
          <a:p>
            <a:endParaRPr lang="en-US" sz="2400" dirty="0"/>
          </a:p>
          <a:p>
            <a:r>
              <a:rPr lang="en-US" sz="2400" dirty="0"/>
              <a:t>Measure connectivity one of two ways: </a:t>
            </a:r>
          </a:p>
          <a:p>
            <a:pPr marL="342900" indent="-342900">
              <a:buFont typeface="Wingdings" panose="05000000000000000000" pitchFamily="2" charset="2"/>
              <a:buChar char="q"/>
            </a:pPr>
            <a:r>
              <a:rPr lang="en-US" sz="2400" dirty="0"/>
              <a:t>within 1/2 mile of the project boundary; or </a:t>
            </a:r>
          </a:p>
          <a:p>
            <a:pPr marL="342900" indent="-342900">
              <a:buFont typeface="Wingdings" panose="05000000000000000000" pitchFamily="2" charset="2"/>
              <a:buChar char="q"/>
            </a:pPr>
            <a:r>
              <a:rPr lang="en-US" sz="2400" dirty="0"/>
              <a:t>within the project and within ½ mile of the project boundary. </a:t>
            </a:r>
          </a:p>
          <a:p>
            <a:endParaRPr lang="en-US" sz="2400" dirty="0"/>
          </a:p>
          <a:p>
            <a:r>
              <a:rPr lang="en-US" sz="2400" dirty="0"/>
              <a:t>Intersections within the site cannot be counted if they were constructed or funded by the </a:t>
            </a:r>
            <a:r>
              <a:rPr lang="en-US" sz="2400" i="1" dirty="0"/>
              <a:t>developer </a:t>
            </a:r>
            <a:r>
              <a:rPr lang="en-US" sz="2400" dirty="0"/>
              <a:t>within the past 10 years.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46</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Preferred Locations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773586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b="1" dirty="0"/>
              <a:t>Option 2. Connectivity (1-5 points) </a:t>
            </a:r>
            <a:endParaRPr lang="en-US" sz="2400" dirty="0"/>
          </a:p>
          <a:p>
            <a:r>
              <a:rPr lang="en-US" sz="2400" dirty="0"/>
              <a:t>Locate the project in an area that has existing </a:t>
            </a:r>
            <a:r>
              <a:rPr lang="en-US" sz="2400" i="1" dirty="0"/>
              <a:t>connectivity, </a:t>
            </a:r>
            <a:r>
              <a:rPr lang="en-US" sz="2400" dirty="0"/>
              <a:t>as listed in Table 1.</a:t>
            </a:r>
          </a:p>
          <a:p>
            <a:endParaRPr lang="en-US" sz="2400" dirty="0"/>
          </a:p>
          <a:p>
            <a:r>
              <a:rPr lang="en-US" sz="2400" dirty="0"/>
              <a:t>Measure connectivity one of two ways: </a:t>
            </a:r>
          </a:p>
          <a:p>
            <a:pPr marL="342900" indent="-342900">
              <a:buFont typeface="Wingdings" panose="05000000000000000000" pitchFamily="2" charset="2"/>
              <a:buChar char="q"/>
            </a:pPr>
            <a:r>
              <a:rPr lang="en-US" sz="2400" dirty="0"/>
              <a:t>within 1/2 mile of the project boundary; or </a:t>
            </a:r>
          </a:p>
          <a:p>
            <a:pPr marL="342900" indent="-342900">
              <a:buFont typeface="Wingdings" panose="05000000000000000000" pitchFamily="2" charset="2"/>
              <a:buChar char="q"/>
            </a:pPr>
            <a:r>
              <a:rPr lang="en-US" sz="2400" dirty="0"/>
              <a:t>within the project and within ½ mile of the project boundary. </a:t>
            </a:r>
          </a:p>
          <a:p>
            <a:endParaRPr lang="en-US" sz="2400" dirty="0"/>
          </a:p>
          <a:p>
            <a:r>
              <a:rPr lang="en-US" sz="2400" dirty="0"/>
              <a:t>Intersections within the site cannot be counted if they were constructed or funded by the </a:t>
            </a:r>
            <a:r>
              <a:rPr lang="en-US" sz="2400" i="1" dirty="0"/>
              <a:t>developer </a:t>
            </a:r>
            <a:r>
              <a:rPr lang="en-US" sz="2400" dirty="0"/>
              <a:t>within the past 10 years.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47</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Preferred Locations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7581541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b="1" dirty="0"/>
              <a:t>Option 2. Connectivity (1-5 points) </a:t>
            </a:r>
            <a:endParaRPr lang="en-US" sz="2400" dirty="0"/>
          </a:p>
          <a:p>
            <a:r>
              <a:rPr lang="en-US" sz="2400" dirty="0"/>
              <a:t>Locate the project in an area that has existing </a:t>
            </a:r>
            <a:r>
              <a:rPr lang="en-US" sz="2400" i="1" dirty="0"/>
              <a:t>connectivity, </a:t>
            </a:r>
            <a:r>
              <a:rPr lang="en-US" sz="2400" dirty="0"/>
              <a:t>as listed in Table 1.</a:t>
            </a:r>
          </a:p>
          <a:p>
            <a:endParaRPr lang="en-US" sz="2400" dirty="0"/>
          </a:p>
          <a:p>
            <a:r>
              <a:rPr lang="en-US" sz="2400" dirty="0"/>
              <a:t>Measure connectivity one of two ways: </a:t>
            </a:r>
          </a:p>
          <a:p>
            <a:pPr marL="342900" indent="-342900">
              <a:buFont typeface="Wingdings" panose="05000000000000000000" pitchFamily="2" charset="2"/>
              <a:buChar char="q"/>
            </a:pPr>
            <a:r>
              <a:rPr lang="en-US" sz="2400" dirty="0"/>
              <a:t>within 1/2 mile of the project boundary; or </a:t>
            </a:r>
          </a:p>
          <a:p>
            <a:pPr marL="342900" indent="-342900">
              <a:buFont typeface="Wingdings" panose="05000000000000000000" pitchFamily="2" charset="2"/>
              <a:buChar char="q"/>
            </a:pPr>
            <a:r>
              <a:rPr lang="en-US" sz="2400" dirty="0"/>
              <a:t>within the project and within ½ mile of the project boundary. </a:t>
            </a:r>
          </a:p>
          <a:p>
            <a:endParaRPr lang="en-US" sz="2400" dirty="0"/>
          </a:p>
          <a:p>
            <a:r>
              <a:rPr lang="en-US" sz="2400" dirty="0"/>
              <a:t>Intersections within the site cannot be counted if they were constructed or funded by the </a:t>
            </a:r>
            <a:r>
              <a:rPr lang="en-US" sz="2400" i="1" dirty="0"/>
              <a:t>developer </a:t>
            </a:r>
            <a:r>
              <a:rPr lang="en-US" sz="2400" dirty="0"/>
              <a:t>within the past 10 years.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48</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Preferred Locations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0226487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49</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Preferred Locations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3" name="Picture 2"/>
          <p:cNvPicPr>
            <a:picLocks noChangeAspect="1"/>
          </p:cNvPicPr>
          <p:nvPr/>
        </p:nvPicPr>
        <p:blipFill>
          <a:blip r:embed="rId3"/>
          <a:stretch>
            <a:fillRect/>
          </a:stretch>
        </p:blipFill>
        <p:spPr>
          <a:xfrm>
            <a:off x="3748088" y="2105025"/>
            <a:ext cx="4695825" cy="2647950"/>
          </a:xfrm>
          <a:prstGeom prst="rect">
            <a:avLst/>
          </a:prstGeom>
        </p:spPr>
      </p:pic>
    </p:spTree>
    <p:extLst>
      <p:ext uri="{BB962C8B-B14F-4D97-AF65-F5344CB8AC3E}">
        <p14:creationId xmlns:p14="http://schemas.microsoft.com/office/powerpoint/2010/main" val="2776540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800" b="1" dirty="0"/>
              <a:t>Requirements</a:t>
            </a:r>
            <a:endParaRPr lang="en-US" sz="2800" dirty="0"/>
          </a:p>
          <a:p>
            <a:r>
              <a:rPr lang="en-US" sz="2400" b="1" dirty="0"/>
              <a:t>For All Projects </a:t>
            </a:r>
            <a:endParaRPr lang="en-US" sz="2400" dirty="0"/>
          </a:p>
          <a:p>
            <a:r>
              <a:rPr lang="en-US" sz="2400" dirty="0"/>
              <a:t>Either:</a:t>
            </a:r>
          </a:p>
          <a:p>
            <a:r>
              <a:rPr lang="en-US" sz="2400" dirty="0"/>
              <a:t>(1) locate the </a:t>
            </a:r>
            <a:r>
              <a:rPr lang="en-US" sz="2400" i="1" dirty="0"/>
              <a:t>project </a:t>
            </a:r>
            <a:r>
              <a:rPr lang="en-US" sz="2400" dirty="0"/>
              <a:t>on a site served by existing </a:t>
            </a:r>
            <a:r>
              <a:rPr lang="en-US" sz="2400" i="1" dirty="0"/>
              <a:t>water and wastewater infrastructure </a:t>
            </a:r>
            <a:r>
              <a:rPr lang="en-US" sz="2400" dirty="0"/>
              <a:t>or</a:t>
            </a:r>
          </a:p>
          <a:p>
            <a:endParaRPr lang="en-US" sz="2400" dirty="0"/>
          </a:p>
          <a:p>
            <a:r>
              <a:rPr lang="en-US" sz="2400" dirty="0"/>
              <a:t>(2) locate the project within a legally adopted, publicly owned, planned water and wastewater service area, and provide new water and wastewater infrastructure for the project.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Smart Location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2821718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5170646"/>
          </a:xfrm>
          <a:prstGeom prst="rect">
            <a:avLst/>
          </a:prstGeom>
          <a:noFill/>
        </p:spPr>
        <p:txBody>
          <a:bodyPr wrap="square" lIns="182880" rIns="182880" rtlCol="0">
            <a:spAutoFit/>
          </a:bodyPr>
          <a:lstStyle/>
          <a:p>
            <a:r>
              <a:rPr lang="en-US" sz="2400" b="1" dirty="0"/>
              <a:t>Option 3. Designated High-Priority Locations (3 points) </a:t>
            </a:r>
            <a:endParaRPr lang="en-US" sz="2400" dirty="0"/>
          </a:p>
          <a:p>
            <a:r>
              <a:rPr lang="en-US" sz="2400" dirty="0"/>
              <a:t>Earn at least 2 points under NPD Credit Housing Types and Affordability, Option 2, Affordable Housing. </a:t>
            </a:r>
          </a:p>
          <a:p>
            <a:endParaRPr lang="en-US" sz="2400" dirty="0"/>
          </a:p>
          <a:p>
            <a:r>
              <a:rPr lang="en-US" sz="2400" dirty="0"/>
              <a:t>AND </a:t>
            </a:r>
          </a:p>
          <a:p>
            <a:r>
              <a:rPr lang="en-US" sz="2400" dirty="0"/>
              <a:t>Locate the project in one of the following high-priority redevelopment areas: </a:t>
            </a:r>
          </a:p>
          <a:p>
            <a:pPr marL="285750" indent="-285750">
              <a:buFont typeface="Wingdings" panose="05000000000000000000" pitchFamily="2" charset="2"/>
              <a:buChar char="q"/>
            </a:pPr>
            <a:r>
              <a:rPr lang="en-US" dirty="0"/>
              <a:t>a site listed by the EPA National Priorities List; </a:t>
            </a:r>
          </a:p>
          <a:p>
            <a:pPr marL="285750" indent="-285750">
              <a:buFont typeface="Wingdings" panose="05000000000000000000" pitchFamily="2" charset="2"/>
              <a:buChar char="q"/>
            </a:pPr>
            <a:r>
              <a:rPr lang="en-US" dirty="0"/>
              <a:t>a Federal Empowerment Zone site; </a:t>
            </a:r>
          </a:p>
          <a:p>
            <a:pPr marL="285750" indent="-285750">
              <a:buFont typeface="Wingdings" panose="05000000000000000000" pitchFamily="2" charset="2"/>
              <a:buChar char="q"/>
            </a:pPr>
            <a:r>
              <a:rPr lang="en-US" dirty="0"/>
              <a:t>a Federal Enterprise Community site; </a:t>
            </a:r>
          </a:p>
          <a:p>
            <a:pPr marL="285750" indent="-285750">
              <a:buFont typeface="Wingdings" panose="05000000000000000000" pitchFamily="2" charset="2"/>
              <a:buChar char="q"/>
            </a:pPr>
            <a:r>
              <a:rPr lang="en-US" dirty="0"/>
              <a:t>a Federal Renewal Community site; </a:t>
            </a:r>
          </a:p>
          <a:p>
            <a:pPr marL="285750" indent="-285750">
              <a:buFont typeface="Wingdings" panose="05000000000000000000" pitchFamily="2" charset="2"/>
              <a:buChar char="q"/>
            </a:pPr>
            <a:r>
              <a:rPr lang="en-US" dirty="0"/>
              <a:t>a Department of the Treasury Community Development Financial Institutions Fund Qualified Low-Income Community (a subset of the New Markets Tax Credit Program); </a:t>
            </a:r>
          </a:p>
          <a:p>
            <a:pPr marL="285750" indent="-285750">
              <a:buFont typeface="Wingdings" panose="05000000000000000000" pitchFamily="2" charset="2"/>
              <a:buChar char="q"/>
            </a:pPr>
            <a:r>
              <a:rPr lang="en-US" dirty="0"/>
              <a:t>a site in a U.S. Department of Housing and Urban Development’s Qualified Census Tract (QCT) or Difficult Development Area (DDA); or </a:t>
            </a:r>
          </a:p>
          <a:p>
            <a:pPr marL="285750" indent="-285750">
              <a:buFont typeface="Wingdings" panose="05000000000000000000" pitchFamily="2" charset="2"/>
              <a:buChar char="q"/>
            </a:pPr>
            <a:r>
              <a:rPr lang="en-US" dirty="0"/>
              <a:t>a local equivalent program administered at a national level for projects outside the U.S.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50</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Preferred Locations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3971648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encourage the cleanup of contaminated lands and developing sites that have been identified as contaminated.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51</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Brownfield Remediation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7100" y="2971800"/>
            <a:ext cx="5257800" cy="3086100"/>
          </a:xfrm>
          <a:prstGeom prst="rect">
            <a:avLst/>
          </a:prstGeom>
        </p:spPr>
      </p:pic>
    </p:spTree>
    <p:extLst>
      <p:ext uri="{BB962C8B-B14F-4D97-AF65-F5344CB8AC3E}">
        <p14:creationId xmlns:p14="http://schemas.microsoft.com/office/powerpoint/2010/main" val="27678952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2739211"/>
          </a:xfrm>
          <a:prstGeom prst="rect">
            <a:avLst/>
          </a:prstGeom>
          <a:noFill/>
        </p:spPr>
        <p:txBody>
          <a:bodyPr wrap="square" lIns="182880" rIns="182880" rtlCol="0">
            <a:spAutoFit/>
          </a:bodyPr>
          <a:lstStyle/>
          <a:p>
            <a:r>
              <a:rPr lang="en-US" sz="2800" b="1" dirty="0"/>
              <a:t>Requirements</a:t>
            </a:r>
          </a:p>
          <a:p>
            <a:r>
              <a:rPr lang="en-US" sz="2400" b="1" dirty="0"/>
              <a:t>Option 1. Brownfield Site (1 point) </a:t>
            </a:r>
            <a:endParaRPr lang="en-US" sz="2400" dirty="0"/>
          </a:p>
          <a:p>
            <a:r>
              <a:rPr lang="en-US" sz="2400" dirty="0"/>
              <a:t>At a project site identified as a brownfield or where soil or groundwater contamination has been identified, and the local, state, or national authority (whichever has jurisdiction) requires its remediation, perform remediation to the satisfaction of that authority. </a:t>
            </a:r>
          </a:p>
          <a:p>
            <a:r>
              <a:rPr lang="en-US" sz="2400" dirty="0"/>
              <a:t>OR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52</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Brownfield Remediation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7298304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324535"/>
          </a:xfrm>
          <a:prstGeom prst="rect">
            <a:avLst/>
          </a:prstGeom>
          <a:noFill/>
        </p:spPr>
        <p:txBody>
          <a:bodyPr wrap="square" lIns="182880" rIns="182880" rtlCol="0">
            <a:spAutoFit/>
          </a:bodyPr>
          <a:lstStyle/>
          <a:p>
            <a:r>
              <a:rPr lang="en-US" sz="2400" b="1" dirty="0"/>
              <a:t>Option 2. High-Priority Redevelopment Area (2 points) </a:t>
            </a:r>
            <a:endParaRPr lang="en-US" sz="2400" dirty="0"/>
          </a:p>
          <a:p>
            <a:r>
              <a:rPr lang="en-US" sz="2400" dirty="0"/>
              <a:t>Achieve the requirements in Option 1. </a:t>
            </a:r>
          </a:p>
          <a:p>
            <a:r>
              <a:rPr lang="en-US" sz="2400" dirty="0"/>
              <a:t>AND </a:t>
            </a:r>
          </a:p>
          <a:p>
            <a:r>
              <a:rPr lang="en-US" sz="2400" dirty="0"/>
              <a:t>Locate the project in one of the following high-priority redevelopment areas: </a:t>
            </a:r>
          </a:p>
          <a:p>
            <a:pPr marL="342900" indent="-342900">
              <a:buFont typeface="Wingdings" panose="05000000000000000000" pitchFamily="2" charset="2"/>
              <a:buChar char="q"/>
            </a:pPr>
            <a:r>
              <a:rPr lang="en-US" sz="2000" dirty="0"/>
              <a:t>EPA National Priorities List </a:t>
            </a:r>
          </a:p>
          <a:p>
            <a:pPr marL="342900" indent="-342900">
              <a:buFont typeface="Wingdings" panose="05000000000000000000" pitchFamily="2" charset="2"/>
              <a:buChar char="q"/>
            </a:pPr>
            <a:r>
              <a:rPr lang="en-US" sz="2000" dirty="0"/>
              <a:t>Federal Empowerment Zone </a:t>
            </a:r>
          </a:p>
          <a:p>
            <a:pPr marL="342900" indent="-342900">
              <a:buFont typeface="Wingdings" panose="05000000000000000000" pitchFamily="2" charset="2"/>
              <a:buChar char="q"/>
            </a:pPr>
            <a:r>
              <a:rPr lang="en-US" sz="2000" dirty="0"/>
              <a:t>Federal Enterprise Community </a:t>
            </a:r>
          </a:p>
          <a:p>
            <a:pPr marL="342900" indent="-342900">
              <a:buFont typeface="Wingdings" panose="05000000000000000000" pitchFamily="2" charset="2"/>
              <a:buChar char="q"/>
            </a:pPr>
            <a:r>
              <a:rPr lang="en-US" sz="2000" dirty="0"/>
              <a:t>Federal Renewal Community </a:t>
            </a:r>
          </a:p>
          <a:p>
            <a:pPr marL="342900" indent="-342900">
              <a:buFont typeface="Wingdings" panose="05000000000000000000" pitchFamily="2" charset="2"/>
              <a:buChar char="q"/>
            </a:pPr>
            <a:r>
              <a:rPr lang="en-US" sz="2000" dirty="0"/>
              <a:t>Department of the Treasury Community Development Financial Institutions Fund Qualified Low-Income Community (a subset of the New Markets Tax Credit Program) </a:t>
            </a:r>
          </a:p>
          <a:p>
            <a:pPr marL="342900" indent="-342900">
              <a:buFont typeface="Wingdings" panose="05000000000000000000" pitchFamily="2" charset="2"/>
              <a:buChar char="q"/>
            </a:pPr>
            <a:r>
              <a:rPr lang="en-US" sz="2000" dirty="0"/>
              <a:t>U.S. Department of Housing and Urban Development’s Qualified Census Tract (QCT) or Difficult Development Area (DDA) </a:t>
            </a:r>
          </a:p>
          <a:p>
            <a:pPr marL="342900" indent="-342900">
              <a:buFont typeface="Wingdings" panose="05000000000000000000" pitchFamily="2" charset="2"/>
              <a:buChar char="q"/>
            </a:pPr>
            <a:r>
              <a:rPr lang="en-US" sz="2000" dirty="0"/>
              <a:t>Or a local equivalent program administered at the national level for projects outside the U.S.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53</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Brownfield Remediation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0997935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Intent</a:t>
            </a:r>
          </a:p>
          <a:p>
            <a:r>
              <a:rPr lang="en-US" sz="2400" dirty="0"/>
              <a:t>To encourage development in locations shown to have multimodal transportation choices or otherwise reduced motor vehicle use, thereby reducing greenhouse gas emissions, air pollution, and other environmental and public health harms associated with motor vehicle use</a:t>
            </a:r>
            <a:r>
              <a:rPr lang="en-US" sz="2400" i="1" dirty="0"/>
              <a:t>. </a:t>
            </a:r>
            <a:endParaRPr lang="en-US" sz="2400" dirty="0"/>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54</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Access to Quality Transit</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3581400"/>
            <a:ext cx="4876800" cy="2743200"/>
          </a:xfrm>
          <a:prstGeom prst="rect">
            <a:avLst/>
          </a:prstGeom>
        </p:spPr>
      </p:pic>
    </p:spTree>
    <p:extLst>
      <p:ext uri="{BB962C8B-B14F-4D97-AF65-F5344CB8AC3E}">
        <p14:creationId xmlns:p14="http://schemas.microsoft.com/office/powerpoint/2010/main" val="9896061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324535"/>
          </a:xfrm>
          <a:prstGeom prst="rect">
            <a:avLst/>
          </a:prstGeom>
          <a:noFill/>
        </p:spPr>
        <p:txBody>
          <a:bodyPr wrap="square" lIns="182880" rIns="182880" rtlCol="0">
            <a:spAutoFit/>
          </a:bodyPr>
          <a:lstStyle/>
          <a:p>
            <a:r>
              <a:rPr lang="en-US" sz="2800" b="1" dirty="0"/>
              <a:t>Requirements</a:t>
            </a:r>
          </a:p>
          <a:p>
            <a:r>
              <a:rPr lang="en-US" sz="2400" dirty="0"/>
              <a:t>Locate the project on a site with existing or planned transit (i.e., service with the funding commitments as specified in SLL Prerequisite Smart Location) service such that at least 50% of </a:t>
            </a:r>
            <a:r>
              <a:rPr lang="en-US" sz="2400" i="1" dirty="0"/>
              <a:t>dwelling units </a:t>
            </a:r>
            <a:r>
              <a:rPr lang="en-US" sz="2400" dirty="0"/>
              <a:t>and nonresidential use entrances (inclusive of existing buildings) are within a ¼-mile </a:t>
            </a:r>
            <a:r>
              <a:rPr lang="en-US" sz="2400" i="1" dirty="0"/>
              <a:t>walking distance </a:t>
            </a:r>
            <a:r>
              <a:rPr lang="en-US" sz="2400" dirty="0"/>
              <a:t>of at least one bus or </a:t>
            </a:r>
            <a:r>
              <a:rPr lang="en-US" sz="2400" i="1" dirty="0"/>
              <a:t>streetcar </a:t>
            </a:r>
            <a:r>
              <a:rPr lang="en-US" sz="2400" dirty="0"/>
              <a:t>stop, or within a ½-mile walking distance of at least one </a:t>
            </a:r>
            <a:r>
              <a:rPr lang="en-US" sz="2400" i="1" dirty="0"/>
              <a:t>bus, streetcar, or rideshare stops or within a ½-mile walking distance of bus rapid transit </a:t>
            </a:r>
            <a:r>
              <a:rPr lang="en-US" sz="2400" dirty="0"/>
              <a:t>stop, light or heavy rail station, commuter rail station, or commuter ferry terminal and the transit service at the stop(s) in aggregate meets the minimums listed in Tables 1 and 2. </a:t>
            </a:r>
          </a:p>
          <a:p>
            <a:endParaRPr lang="en-US" sz="2400" dirty="0"/>
          </a:p>
          <a:p>
            <a:r>
              <a:rPr lang="en-US" sz="2400" dirty="0"/>
              <a:t>Projects must meet the requirements for both weekday and weekend trips and provide service every day.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55</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Access to Quality Transit</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3834519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56</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Access to Quality Transit</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2" name="Picture 1"/>
          <p:cNvPicPr>
            <a:picLocks noChangeAspect="1"/>
          </p:cNvPicPr>
          <p:nvPr/>
        </p:nvPicPr>
        <p:blipFill>
          <a:blip r:embed="rId3"/>
          <a:stretch>
            <a:fillRect/>
          </a:stretch>
        </p:blipFill>
        <p:spPr>
          <a:xfrm>
            <a:off x="1524000" y="1097281"/>
            <a:ext cx="9144000" cy="5262387"/>
          </a:xfrm>
          <a:prstGeom prst="rect">
            <a:avLst/>
          </a:prstGeom>
        </p:spPr>
      </p:pic>
    </p:spTree>
    <p:extLst>
      <p:ext uri="{BB962C8B-B14F-4D97-AF65-F5344CB8AC3E}">
        <p14:creationId xmlns:p14="http://schemas.microsoft.com/office/powerpoint/2010/main" val="1760315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569660"/>
          </a:xfrm>
          <a:prstGeom prst="rect">
            <a:avLst/>
          </a:prstGeom>
          <a:noFill/>
        </p:spPr>
        <p:txBody>
          <a:bodyPr wrap="square" lIns="182880" rIns="182880" rtlCol="0">
            <a:spAutoFit/>
          </a:bodyPr>
          <a:lstStyle/>
          <a:p>
            <a:r>
              <a:rPr lang="en-US" sz="2400" dirty="0"/>
              <a:t>If existing transit service is temporarily rerouted outside the required distances for less than two years, the project may meet the requirements, provided the local transit agency has committed to restoring the routes with service at or above the prior level.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57</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Access to Quality Transit</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9780134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promote bicycling and transportation efficiency and reduce vehicle distance traveled. To improve public health by encouraging utilitarian and recreational physical activity.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58</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Bicycle Facilities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0" y="2981396"/>
            <a:ext cx="4572000" cy="3289687"/>
          </a:xfrm>
          <a:prstGeom prst="rect">
            <a:avLst/>
          </a:prstGeom>
        </p:spPr>
      </p:pic>
    </p:spTree>
    <p:extLst>
      <p:ext uri="{BB962C8B-B14F-4D97-AF65-F5344CB8AC3E}">
        <p14:creationId xmlns:p14="http://schemas.microsoft.com/office/powerpoint/2010/main" val="21189885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Requirements</a:t>
            </a:r>
          </a:p>
          <a:p>
            <a:r>
              <a:rPr lang="en-US" sz="2400" dirty="0"/>
              <a:t>Meet the following requirements in 90% of all new buildings. The buildings that do not have bicycle storage may not exceed 10% of the total project building floor area.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59</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Bicycle Facilities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3298773"/>
            <a:ext cx="2743200" cy="27432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8443" y="3320495"/>
            <a:ext cx="1843088" cy="2743200"/>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5574" y="3313599"/>
            <a:ext cx="3657600" cy="2743200"/>
          </a:xfrm>
          <a:prstGeom prst="rect">
            <a:avLst/>
          </a:prstGeom>
        </p:spPr>
      </p:pic>
    </p:spTree>
    <p:extLst>
      <p:ext uri="{BB962C8B-B14F-4D97-AF65-F5344CB8AC3E}">
        <p14:creationId xmlns:p14="http://schemas.microsoft.com/office/powerpoint/2010/main" val="1488434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262979"/>
          </a:xfrm>
          <a:prstGeom prst="rect">
            <a:avLst/>
          </a:prstGeom>
          <a:noFill/>
        </p:spPr>
        <p:txBody>
          <a:bodyPr wrap="square" lIns="182880" rIns="182880" rtlCol="0">
            <a:spAutoFit/>
          </a:bodyPr>
          <a:lstStyle/>
          <a:p>
            <a:r>
              <a:rPr lang="en-US" sz="2400" dirty="0"/>
              <a:t>The site should also meet the requirements of one of the following four options.</a:t>
            </a:r>
          </a:p>
          <a:p>
            <a:endParaRPr lang="en-US" sz="2400" dirty="0"/>
          </a:p>
          <a:p>
            <a:r>
              <a:rPr lang="en-US" sz="2400" b="1" dirty="0"/>
              <a:t>Option 1. Infill Sites </a:t>
            </a:r>
            <a:endParaRPr lang="en-US" sz="2400" dirty="0"/>
          </a:p>
          <a:p>
            <a:r>
              <a:rPr lang="en-US" sz="2400" dirty="0"/>
              <a:t>Locate the project on an </a:t>
            </a:r>
            <a:r>
              <a:rPr lang="en-US" sz="2400" i="1" dirty="0"/>
              <a:t>infill site. </a:t>
            </a:r>
            <a:endParaRPr lang="en-US" sz="2400" dirty="0"/>
          </a:p>
          <a:p>
            <a:r>
              <a:rPr lang="en-US" sz="2400" dirty="0"/>
              <a:t>OR</a:t>
            </a:r>
          </a:p>
          <a:p>
            <a:endParaRPr lang="en-US" sz="2400" dirty="0"/>
          </a:p>
          <a:p>
            <a:r>
              <a:rPr lang="en-US" sz="2400" b="1" dirty="0"/>
              <a:t>Option 2. Adjacent Sites with Connectivity </a:t>
            </a:r>
            <a:endParaRPr lang="en-US" sz="2400" dirty="0"/>
          </a:p>
          <a:p>
            <a:r>
              <a:rPr lang="en-US" sz="2400" dirty="0"/>
              <a:t>Locate the project on an </a:t>
            </a:r>
            <a:r>
              <a:rPr lang="en-US" sz="2400" i="1" dirty="0"/>
              <a:t>adjacent site </a:t>
            </a:r>
            <a:r>
              <a:rPr lang="en-US" sz="2400" dirty="0"/>
              <a:t>(i.e., a site that is adjacent to </a:t>
            </a:r>
            <a:r>
              <a:rPr lang="en-US" sz="2400" i="1" dirty="0"/>
              <a:t>previously developed </a:t>
            </a:r>
            <a:r>
              <a:rPr lang="en-US" sz="2400" dirty="0"/>
              <a:t>land) where the </a:t>
            </a:r>
            <a:r>
              <a:rPr lang="en-US" sz="2400" i="1" dirty="0"/>
              <a:t>connectivity </a:t>
            </a:r>
            <a:r>
              <a:rPr lang="en-US" sz="2400" dirty="0"/>
              <a:t>of the adjacent land is at least 90 intersections per square mile as measured within a</a:t>
            </a:r>
          </a:p>
          <a:p>
            <a:r>
              <a:rPr lang="en-US" sz="2400" dirty="0"/>
              <a:t> ½-mile distance of a continuous segment of the </a:t>
            </a:r>
            <a:r>
              <a:rPr lang="en-US" sz="2400" i="1" dirty="0"/>
              <a:t>project boundary </a:t>
            </a:r>
            <a:r>
              <a:rPr lang="en-US" sz="2400" dirty="0"/>
              <a:t>that constitutes at least 25% of the total project boundary and is adjacent to previous development.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Smart Location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42427961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b="1" dirty="0"/>
              <a:t>Non-Residential (excluding Retail) Buildings </a:t>
            </a:r>
            <a:endParaRPr lang="en-US" sz="2400" dirty="0"/>
          </a:p>
          <a:p>
            <a:r>
              <a:rPr lang="en-US" sz="2400" dirty="0"/>
              <a:t>Provide short-term bicycle storage for at least 2.5% of peak visitors, but no fewer than four storage spaces per building. </a:t>
            </a:r>
          </a:p>
          <a:p>
            <a:endParaRPr lang="en-US" sz="2400" dirty="0"/>
          </a:p>
          <a:p>
            <a:r>
              <a:rPr lang="en-US" sz="2400" dirty="0"/>
              <a:t>Provide long-term bicycle storage for at least 5% of all regular building occupants, but no fewer than four storage spaces per building in addition to the short-term bicycle storage spaces.</a:t>
            </a:r>
          </a:p>
          <a:p>
            <a:endParaRPr lang="en-US" sz="2400" dirty="0"/>
          </a:p>
          <a:p>
            <a:r>
              <a:rPr lang="en-US" sz="2400" dirty="0"/>
              <a:t>Provide at least one on-site shower with changing facility for the first 100 regular building occupants and one additional shower for every 150 regular building occupants thereafter.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60</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Bicycle Facilities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8975165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r>
              <a:rPr lang="en-US" sz="2400" b="1" dirty="0"/>
              <a:t>Multi-unit Residential Buildings </a:t>
            </a:r>
            <a:endParaRPr lang="en-US" sz="2400" dirty="0"/>
          </a:p>
          <a:p>
            <a:r>
              <a:rPr lang="en-US" sz="2400" dirty="0"/>
              <a:t>Provide short-term bicycle storage for at least 2.5% of all peak visitors, but no fewer than four storage spaces per building. </a:t>
            </a:r>
          </a:p>
          <a:p>
            <a:endParaRPr lang="en-US" sz="2400" dirty="0"/>
          </a:p>
          <a:p>
            <a:r>
              <a:rPr lang="en-US" sz="2400" dirty="0"/>
              <a:t>Provide long-term bicycle storage for at least 30% of all regular building occupants, but no less than one storage space per residential unit.</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61</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Bicycle Facilities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1738359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b="1" dirty="0"/>
              <a:t>Retail Buildings </a:t>
            </a:r>
            <a:endParaRPr lang="en-US" sz="2400" dirty="0"/>
          </a:p>
          <a:p>
            <a:r>
              <a:rPr lang="en-US" sz="2400" dirty="0"/>
              <a:t>Provide at least two short-term bicycle storage spaces for every 5,000 square feet, but no fewer than two storage spaces per building. </a:t>
            </a:r>
          </a:p>
          <a:p>
            <a:endParaRPr lang="en-US" sz="2400" dirty="0"/>
          </a:p>
          <a:p>
            <a:r>
              <a:rPr lang="en-US" sz="2400" dirty="0"/>
              <a:t>Provide long-term bicycle storage for at least 5% of regular building occupants, but no fewer than two storage spaces per building in addition to the short-term bicycle storage. </a:t>
            </a:r>
          </a:p>
          <a:p>
            <a:endParaRPr lang="en-US" sz="2400" dirty="0"/>
          </a:p>
          <a:p>
            <a:r>
              <a:rPr lang="en-US" sz="2400" dirty="0"/>
              <a:t>Provide at least one on-site shower with changing facility for the first 100 regular building occupants and one additional shower for every 150 regular building occupants thereafter.</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62</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Bicycle Facilities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9917882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1200329"/>
          </a:xfrm>
          <a:prstGeom prst="rect">
            <a:avLst/>
          </a:prstGeom>
          <a:noFill/>
        </p:spPr>
        <p:txBody>
          <a:bodyPr wrap="square" lIns="182880" rIns="182880" rtlCol="0">
            <a:spAutoFit/>
          </a:bodyPr>
          <a:lstStyle/>
          <a:p>
            <a:r>
              <a:rPr lang="en-US" sz="2400" b="1" dirty="0"/>
              <a:t>Mixed-Use Buildings </a:t>
            </a:r>
            <a:endParaRPr lang="en-US" sz="2400" dirty="0"/>
          </a:p>
          <a:p>
            <a:r>
              <a:rPr lang="en-US" sz="2400" dirty="0"/>
              <a:t>Meet the above requirements for the project’s non-residential, multi-unit residential, and retail spaces.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63</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Bicycle Facilities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2743200"/>
            <a:ext cx="6096000" cy="3657600"/>
          </a:xfrm>
          <a:prstGeom prst="rect">
            <a:avLst/>
          </a:prstGeom>
        </p:spPr>
      </p:pic>
    </p:spTree>
    <p:extLst>
      <p:ext uri="{BB962C8B-B14F-4D97-AF65-F5344CB8AC3E}">
        <p14:creationId xmlns:p14="http://schemas.microsoft.com/office/powerpoint/2010/main" val="20702222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847207"/>
          </a:xfrm>
          <a:prstGeom prst="rect">
            <a:avLst/>
          </a:prstGeom>
          <a:noFill/>
        </p:spPr>
        <p:txBody>
          <a:bodyPr wrap="square" lIns="182880" rIns="182880" rtlCol="0">
            <a:spAutoFit/>
          </a:bodyPr>
          <a:lstStyle/>
          <a:p>
            <a:r>
              <a:rPr lang="en-US" sz="2800" b="1" dirty="0"/>
              <a:t>For all projects: </a:t>
            </a:r>
            <a:endParaRPr lang="en-US" sz="2800" dirty="0"/>
          </a:p>
          <a:p>
            <a:r>
              <a:rPr lang="en-US" sz="2400" i="1" dirty="0"/>
              <a:t>Short-term bicycle storage </a:t>
            </a:r>
            <a:r>
              <a:rPr lang="en-US" sz="2400" dirty="0"/>
              <a:t>must be within 100 feet walking distance of any main entrance.</a:t>
            </a:r>
          </a:p>
          <a:p>
            <a:endParaRPr lang="en-US" sz="2400" i="1" dirty="0"/>
          </a:p>
          <a:p>
            <a:r>
              <a:rPr lang="en-US" sz="2400" i="1" dirty="0"/>
              <a:t>Long-term bicycle storage </a:t>
            </a:r>
            <a:r>
              <a:rPr lang="en-US" sz="2400" dirty="0"/>
              <a:t>must be within 100 feet walking distance of any </a:t>
            </a:r>
            <a:r>
              <a:rPr lang="en-US" sz="2400" i="1" dirty="0"/>
              <a:t>functional entry</a:t>
            </a:r>
            <a:r>
              <a:rPr lang="en-US" sz="2400" dirty="0"/>
              <a:t>. It must be easily accessible to all building users. </a:t>
            </a:r>
          </a:p>
          <a:p>
            <a:endParaRPr lang="en-US" sz="2400" dirty="0"/>
          </a:p>
          <a:p>
            <a:r>
              <a:rPr lang="en-US" sz="2400" dirty="0"/>
              <a:t>Shower and changing facility requirements may be met by providing the equivalent of free access to on-site health club shower facilities, if the health club can be accessed without going outside.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64</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Bicycle Facilities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1175193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632311"/>
          </a:xfrm>
          <a:prstGeom prst="rect">
            <a:avLst/>
          </a:prstGeom>
          <a:noFill/>
        </p:spPr>
        <p:txBody>
          <a:bodyPr wrap="square" lIns="182880" rIns="182880" rtlCol="0">
            <a:spAutoFit/>
          </a:bodyPr>
          <a:lstStyle/>
          <a:p>
            <a:r>
              <a:rPr lang="en-US" sz="2400" dirty="0"/>
              <a:t>Additionally, meet the requirements of at least one of the following two options. </a:t>
            </a:r>
          </a:p>
          <a:p>
            <a:r>
              <a:rPr lang="fr-FR" sz="2400" b="1" dirty="0"/>
              <a:t>Option 1. </a:t>
            </a:r>
            <a:r>
              <a:rPr lang="fr-FR" sz="2400" b="1" dirty="0" err="1"/>
              <a:t>Bikable</a:t>
            </a:r>
            <a:r>
              <a:rPr lang="fr-FR" sz="2400" b="1" dirty="0"/>
              <a:t> Location (1 point) </a:t>
            </a:r>
            <a:endParaRPr lang="fr-FR" sz="2400" dirty="0"/>
          </a:p>
          <a:p>
            <a:r>
              <a:rPr lang="en-US" sz="2400" dirty="0"/>
              <a:t>Locate the </a:t>
            </a:r>
            <a:r>
              <a:rPr lang="en-US" sz="2400" i="1" dirty="0"/>
              <a:t>project </a:t>
            </a:r>
            <a:r>
              <a:rPr lang="en-US" sz="2400" dirty="0"/>
              <a:t>such that the project boundary is within ¼ mile bicycling distance of an existing bicycle network that connects to at least one of the following. </a:t>
            </a:r>
          </a:p>
          <a:p>
            <a:pPr marL="342900" indent="-342900">
              <a:buFont typeface="Wingdings" panose="05000000000000000000" pitchFamily="2" charset="2"/>
              <a:buChar char="q"/>
            </a:pPr>
            <a:r>
              <a:rPr lang="en-US" sz="2400" dirty="0"/>
              <a:t>at least 10 diverse uses (see Appendix 1); </a:t>
            </a:r>
          </a:p>
          <a:p>
            <a:pPr marL="342900" indent="-342900">
              <a:buFont typeface="Wingdings" panose="05000000000000000000" pitchFamily="2" charset="2"/>
              <a:buChar char="q"/>
            </a:pPr>
            <a:r>
              <a:rPr lang="en-US" sz="2400" dirty="0"/>
              <a:t>a school or </a:t>
            </a:r>
            <a:r>
              <a:rPr lang="en-US" sz="2400" i="1" dirty="0"/>
              <a:t>employment center, </a:t>
            </a:r>
            <a:r>
              <a:rPr lang="en-US" sz="2400" dirty="0"/>
              <a:t>if the project total floor area is 50% or more residential; or </a:t>
            </a:r>
          </a:p>
          <a:p>
            <a:pPr marL="342900" indent="-342900">
              <a:buFont typeface="Wingdings" panose="05000000000000000000" pitchFamily="2" charset="2"/>
              <a:buChar char="q"/>
            </a:pPr>
            <a:r>
              <a:rPr lang="en-US" sz="2400" i="1" dirty="0"/>
              <a:t>a bus rapid transit </a:t>
            </a:r>
            <a:r>
              <a:rPr lang="en-US" sz="2400" dirty="0"/>
              <a:t>stop, light or heavy rail station, commuter rail station, or ferry terminal. </a:t>
            </a:r>
          </a:p>
          <a:p>
            <a:endParaRPr lang="en-US" sz="2400" dirty="0"/>
          </a:p>
          <a:p>
            <a:r>
              <a:rPr lang="en-US" sz="2400" dirty="0"/>
              <a:t>All destinations must be within a 3-mile bicycling distance of the project boundary. </a:t>
            </a:r>
          </a:p>
          <a:p>
            <a:r>
              <a:rPr lang="en-US" sz="2400" dirty="0"/>
              <a:t>AND/OR</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65</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Bicycle Facilities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9677837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b="1" dirty="0"/>
              <a:t>Option 2. Bicycle Network (1 point) </a:t>
            </a:r>
            <a:endParaRPr lang="en-US" sz="2400" dirty="0"/>
          </a:p>
          <a:p>
            <a:r>
              <a:rPr lang="en-US" sz="2400" dirty="0"/>
              <a:t>Design the </a:t>
            </a:r>
            <a:r>
              <a:rPr lang="en-US" sz="2400" i="1" dirty="0"/>
              <a:t>project </a:t>
            </a:r>
            <a:r>
              <a:rPr lang="en-US" sz="2400" dirty="0"/>
              <a:t>such that at least 50% of </a:t>
            </a:r>
            <a:r>
              <a:rPr lang="en-US" sz="2400" i="1" dirty="0"/>
              <a:t>dwelling units </a:t>
            </a:r>
            <a:r>
              <a:rPr lang="en-US" sz="2400" dirty="0"/>
              <a:t>and nonresidential use entrances are located on an existing or planned </a:t>
            </a:r>
            <a:r>
              <a:rPr lang="en-US" sz="2400" i="1" dirty="0"/>
              <a:t>bicycle network </a:t>
            </a:r>
            <a:r>
              <a:rPr lang="en-US" sz="2400" dirty="0"/>
              <a:t>extending at least 3 continuous miles.</a:t>
            </a:r>
          </a:p>
          <a:p>
            <a:endParaRPr lang="en-US" sz="2400" dirty="0"/>
          </a:p>
          <a:p>
            <a:r>
              <a:rPr lang="en-US" sz="2400" dirty="0"/>
              <a:t>Within those 3 miles, the network must connect to one of the following: </a:t>
            </a:r>
          </a:p>
          <a:p>
            <a:pPr marL="342900" indent="-342900">
              <a:buFont typeface="Wingdings" panose="05000000000000000000" pitchFamily="2" charset="2"/>
              <a:buChar char="q"/>
            </a:pPr>
            <a:r>
              <a:rPr lang="en-US" sz="2400" dirty="0"/>
              <a:t>a school; </a:t>
            </a:r>
          </a:p>
          <a:p>
            <a:pPr marL="342900" indent="-342900">
              <a:buFont typeface="Wingdings" panose="05000000000000000000" pitchFamily="2" charset="2"/>
              <a:buChar char="q"/>
            </a:pPr>
            <a:r>
              <a:rPr lang="en-US" sz="2400" dirty="0"/>
              <a:t>an employment center; or </a:t>
            </a:r>
          </a:p>
          <a:p>
            <a:pPr marL="342900" indent="-342900">
              <a:buFont typeface="Wingdings" panose="05000000000000000000" pitchFamily="2" charset="2"/>
              <a:buChar char="q"/>
            </a:pPr>
            <a:r>
              <a:rPr lang="en-US" sz="2400" dirty="0"/>
              <a:t>at least 10 diverse uses (see Appendix 1).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66</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Bicycle Facilities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9716440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encourage balanced communities with a proximate housing and employment opportunities.</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67</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Housing and Jobs Proximity</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2313" y="3429000"/>
            <a:ext cx="3872975" cy="2286000"/>
          </a:xfrm>
          <a:prstGeom prst="rect">
            <a:avLst/>
          </a:prstGeom>
        </p:spPr>
      </p:pic>
    </p:spTree>
    <p:extLst>
      <p:ext uri="{BB962C8B-B14F-4D97-AF65-F5344CB8AC3E}">
        <p14:creationId xmlns:p14="http://schemas.microsoft.com/office/powerpoint/2010/main" val="30258934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216539"/>
          </a:xfrm>
          <a:prstGeom prst="rect">
            <a:avLst/>
          </a:prstGeom>
          <a:noFill/>
        </p:spPr>
        <p:txBody>
          <a:bodyPr wrap="square" lIns="182880" rIns="182880" rtlCol="0">
            <a:spAutoFit/>
          </a:bodyPr>
          <a:lstStyle/>
          <a:p>
            <a:r>
              <a:rPr lang="en-US" sz="2800" b="1" dirty="0"/>
              <a:t>Requirements</a:t>
            </a:r>
          </a:p>
          <a:p>
            <a:r>
              <a:rPr lang="en-US" sz="2400" b="1" dirty="0"/>
              <a:t>Option 1. Project with Affordable Residential Component (3 points) </a:t>
            </a:r>
            <a:endParaRPr lang="en-US" sz="2400" dirty="0"/>
          </a:p>
          <a:p>
            <a:r>
              <a:rPr lang="en-US" sz="2400" dirty="0"/>
              <a:t>Include a residential component equaling at least 30% of the </a:t>
            </a:r>
            <a:r>
              <a:rPr lang="en-US" sz="2400" i="1" dirty="0"/>
              <a:t>project</a:t>
            </a:r>
            <a:r>
              <a:rPr lang="en-US" sz="2400" dirty="0"/>
              <a:t>’s total building floor area (exclusive of parking structures), and locate or design the project such that its geographic center (or boundary if the project exceeds 500 acres [200 hectares]) is within a ½-mile </a:t>
            </a:r>
            <a:r>
              <a:rPr lang="en-US" sz="2400" i="1" dirty="0"/>
              <a:t>walking distance </a:t>
            </a:r>
            <a:r>
              <a:rPr lang="en-US" sz="2400" dirty="0"/>
              <a:t>of </a:t>
            </a:r>
            <a:r>
              <a:rPr lang="en-US" sz="2400" i="1" dirty="0"/>
              <a:t>existing </a:t>
            </a:r>
            <a:r>
              <a:rPr lang="en-US" sz="2400" dirty="0"/>
              <a:t>full-time equivalent jobs whose number equals or exceeds the number of </a:t>
            </a:r>
            <a:r>
              <a:rPr lang="en-US" sz="2400" i="1" dirty="0"/>
              <a:t>dwelling units </a:t>
            </a:r>
            <a:r>
              <a:rPr lang="en-US" sz="2400" dirty="0"/>
              <a:t>in the project.</a:t>
            </a:r>
          </a:p>
          <a:p>
            <a:endParaRPr lang="en-US" sz="2400" dirty="0"/>
          </a:p>
          <a:p>
            <a:r>
              <a:rPr lang="en-US" sz="2400" dirty="0"/>
              <a:t>Satisfy the requirements necessary to earn at least 1 point under NPD Credit Housing Types and Affordability, Option 2, Affordable Housing.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68</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Housing and Jobs Proximity</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9420414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108543"/>
          </a:xfrm>
          <a:prstGeom prst="rect">
            <a:avLst/>
          </a:prstGeom>
          <a:noFill/>
        </p:spPr>
        <p:txBody>
          <a:bodyPr wrap="square" lIns="182880" rIns="182880" rtlCol="0">
            <a:spAutoFit/>
          </a:bodyPr>
          <a:lstStyle/>
          <a:p>
            <a:r>
              <a:rPr lang="en-US" sz="2800" b="1" dirty="0"/>
              <a:t>Requirements</a:t>
            </a:r>
          </a:p>
          <a:p>
            <a:r>
              <a:rPr lang="en-US" sz="2400" b="1" dirty="0"/>
              <a:t>Option 2. Project with Residential Component (2 points) </a:t>
            </a:r>
            <a:endParaRPr lang="en-US" sz="2400" dirty="0"/>
          </a:p>
          <a:p>
            <a:r>
              <a:rPr lang="en-US" sz="2400" dirty="0"/>
              <a:t>Include a residential component equaling at least 30% of the project’s total building floor area (exclusive of parking structures) and locate or design the project such that its geographic center (or boundary if the project exceeds 500 acres [200 hectares]) is within a ½-mile walking distance of existing full-time equivalent jobs whose number equals or exceeds the number of dwelling units in the project.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69</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Housing and Jobs Proximity</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059947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262979"/>
          </a:xfrm>
          <a:prstGeom prst="rect">
            <a:avLst/>
          </a:prstGeom>
          <a:noFill/>
        </p:spPr>
        <p:txBody>
          <a:bodyPr wrap="square" lIns="182880" rIns="182880" rtlCol="0">
            <a:spAutoFit/>
          </a:bodyPr>
          <a:lstStyle/>
          <a:p>
            <a:r>
              <a:rPr lang="en-US" sz="2400" dirty="0"/>
              <a:t>Existing intersections may be counted if they were not constructed or funded by the project </a:t>
            </a:r>
            <a:r>
              <a:rPr lang="en-US" sz="2400" i="1" dirty="0"/>
              <a:t>developer </a:t>
            </a:r>
            <a:r>
              <a:rPr lang="en-US" sz="2400" dirty="0"/>
              <a:t>within the past 10 years. </a:t>
            </a:r>
          </a:p>
          <a:p>
            <a:endParaRPr lang="en-US" sz="2400" dirty="0"/>
          </a:p>
          <a:p>
            <a:r>
              <a:rPr lang="en-US" sz="2400" dirty="0"/>
              <a:t>Locate and/or design the project such that a through-connection (of the circulation network) intersects the adjacent portion of the project boundary at least every 600 feet on average and at least every 800 feet, connecting it with an existing circulation network outside the project; </a:t>
            </a:r>
            <a:r>
              <a:rPr lang="en-US" sz="2400" dirty="0" err="1"/>
              <a:t>nonmotorized</a:t>
            </a:r>
            <a:r>
              <a:rPr lang="en-US" sz="2400" dirty="0"/>
              <a:t> through-connections of the circulation network may count for no more than 20% of the total.</a:t>
            </a:r>
          </a:p>
          <a:p>
            <a:endParaRPr lang="en-US" sz="2400" dirty="0"/>
          </a:p>
          <a:p>
            <a:r>
              <a:rPr lang="en-US" sz="2400" dirty="0"/>
              <a:t>The exemptions listed in NPD Prerequisite Connected and Open Community do not apply to this option. </a:t>
            </a:r>
          </a:p>
          <a:p>
            <a:endParaRPr lang="en-US" sz="2400" dirty="0"/>
          </a:p>
          <a:p>
            <a:r>
              <a:rPr lang="en-US" sz="2400" dirty="0"/>
              <a:t>OR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Smart Location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5706346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847207"/>
          </a:xfrm>
          <a:prstGeom prst="rect">
            <a:avLst/>
          </a:prstGeom>
          <a:noFill/>
        </p:spPr>
        <p:txBody>
          <a:bodyPr wrap="square" lIns="182880" rIns="182880" rtlCol="0">
            <a:spAutoFit/>
          </a:bodyPr>
          <a:lstStyle/>
          <a:p>
            <a:r>
              <a:rPr lang="en-US" sz="2800" b="1" dirty="0"/>
              <a:t>Requirements</a:t>
            </a:r>
          </a:p>
          <a:p>
            <a:r>
              <a:rPr lang="en-US" sz="2400" b="1" dirty="0"/>
              <a:t>Option 3. Infill Project with Nonresidential Component (1 point) </a:t>
            </a:r>
            <a:endParaRPr lang="en-US" sz="2400" dirty="0"/>
          </a:p>
          <a:p>
            <a:r>
              <a:rPr lang="en-US" sz="2400" dirty="0"/>
              <a:t>Include a nonresidential component equaling at least 30% of the project’s total building floor area (exclusive of parking structures) and locate on an </a:t>
            </a:r>
            <a:r>
              <a:rPr lang="en-US" sz="2400" i="1" dirty="0"/>
              <a:t>infill site </a:t>
            </a:r>
            <a:r>
              <a:rPr lang="en-US" sz="2400" dirty="0"/>
              <a:t>whose geographic center (or boundary if the project exceeds 500 acres [200 hectares]) is within a ½-mile walking distance of an existing rail transit, ferry, or tram stop and within a ½-mile walking distance of existing dwelling units whose number equals or exceeds 50% of the number of new full-time equivalent jobs located in the project.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70</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Housing and Jobs Proximity</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9225529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minimize erosion, protect habitat, and reduce stress on natural water systems by preserving steep slopes in a natural, vegetated state.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71</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Steep Slope Protection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1" y="3048000"/>
            <a:ext cx="4667749" cy="27432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3048000"/>
            <a:ext cx="3657600" cy="2743200"/>
          </a:xfrm>
          <a:prstGeom prst="rect">
            <a:avLst/>
          </a:prstGeom>
        </p:spPr>
      </p:pic>
    </p:spTree>
    <p:extLst>
      <p:ext uri="{BB962C8B-B14F-4D97-AF65-F5344CB8AC3E}">
        <p14:creationId xmlns:p14="http://schemas.microsoft.com/office/powerpoint/2010/main" val="18126003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324535"/>
          </a:xfrm>
          <a:prstGeom prst="rect">
            <a:avLst/>
          </a:prstGeom>
          <a:noFill/>
        </p:spPr>
        <p:txBody>
          <a:bodyPr wrap="square" lIns="182880" rIns="182880" rtlCol="0">
            <a:spAutoFit/>
          </a:bodyPr>
          <a:lstStyle/>
          <a:p>
            <a:r>
              <a:rPr lang="en-US" sz="2800" b="1" dirty="0"/>
              <a:t>Requirements</a:t>
            </a:r>
          </a:p>
          <a:p>
            <a:r>
              <a:rPr lang="en-US" sz="2400" dirty="0"/>
              <a:t>The following requirements apply to projects sites that have slopes greater than 15%. </a:t>
            </a:r>
          </a:p>
          <a:p>
            <a:endParaRPr lang="en-US" sz="2400" dirty="0"/>
          </a:p>
          <a:p>
            <a:r>
              <a:rPr lang="en-US" sz="2400" dirty="0"/>
              <a:t>Ensure that the share of the development footprint on existing slopes less than 15% is greater than the share of the project site with existing slopes greater than 15%. </a:t>
            </a:r>
          </a:p>
          <a:p>
            <a:endParaRPr lang="en-US" sz="2400" dirty="0"/>
          </a:p>
          <a:p>
            <a:r>
              <a:rPr lang="en-US" sz="2400" dirty="0"/>
              <a:t>On any existing, previously developed slopes steeper than 15%, restore the slope area with </a:t>
            </a:r>
            <a:r>
              <a:rPr lang="en-US" sz="2400" i="1" dirty="0"/>
              <a:t>native plants </a:t>
            </a:r>
            <a:r>
              <a:rPr lang="en-US" sz="2400" dirty="0"/>
              <a:t>or noninvasive </a:t>
            </a:r>
            <a:r>
              <a:rPr lang="en-US" sz="2400" i="1" dirty="0"/>
              <a:t>adapted plants, </a:t>
            </a:r>
            <a:r>
              <a:rPr lang="en-US" sz="2400" dirty="0"/>
              <a:t>according to Table 1.</a:t>
            </a:r>
          </a:p>
          <a:p>
            <a:endParaRPr lang="en-US" sz="2400" dirty="0"/>
          </a:p>
          <a:p>
            <a:r>
              <a:rPr lang="en-US" sz="2400" dirty="0"/>
              <a:t>In addition, on any existing, undeveloped slopes steeper than 15%, limit the development area according to Table 1.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72</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Steep Slope Protection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1269535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73</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Steep Slope Protection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2" name="Picture 1"/>
          <p:cNvPicPr>
            <a:picLocks noChangeAspect="1"/>
          </p:cNvPicPr>
          <p:nvPr/>
        </p:nvPicPr>
        <p:blipFill>
          <a:blip r:embed="rId3"/>
          <a:stretch>
            <a:fillRect/>
          </a:stretch>
        </p:blipFill>
        <p:spPr>
          <a:xfrm>
            <a:off x="1524000" y="1097281"/>
            <a:ext cx="9144000" cy="1609531"/>
          </a:xfrm>
          <a:prstGeom prst="rect">
            <a:avLst/>
          </a:prstGeom>
        </p:spPr>
      </p:pic>
      <p:sp>
        <p:nvSpPr>
          <p:cNvPr id="11" name="TextBox 10"/>
          <p:cNvSpPr txBox="1"/>
          <p:nvPr/>
        </p:nvSpPr>
        <p:spPr>
          <a:xfrm>
            <a:off x="1527018" y="3113544"/>
            <a:ext cx="9144000" cy="2677656"/>
          </a:xfrm>
          <a:prstGeom prst="rect">
            <a:avLst/>
          </a:prstGeom>
          <a:noFill/>
        </p:spPr>
        <p:txBody>
          <a:bodyPr wrap="square" lIns="182880" rIns="182880" rtlCol="0">
            <a:spAutoFit/>
          </a:bodyPr>
          <a:lstStyle/>
          <a:p>
            <a:r>
              <a:rPr lang="en-US" sz="2400" dirty="0"/>
              <a:t>For undeveloped slopes steeper than 40%, do not disturb portions of the project site within 50 feet horizontally of the top of the slope and 75 feet horizontally from the toe of the slope.</a:t>
            </a:r>
          </a:p>
          <a:p>
            <a:r>
              <a:rPr lang="en-US" sz="2400" dirty="0"/>
              <a:t> </a:t>
            </a:r>
          </a:p>
          <a:p>
            <a:r>
              <a:rPr lang="en-US" sz="2400" dirty="0"/>
              <a:t>Develop </a:t>
            </a:r>
            <a:r>
              <a:rPr lang="en-US" sz="2400" i="1" dirty="0"/>
              <a:t>covenants, conditions, and restrictions </a:t>
            </a:r>
            <a:r>
              <a:rPr lang="en-US" sz="2400" dirty="0"/>
              <a:t>(CC&amp;Rs), development agreements, or other binding documents that will protect all steep slopes in perpetuity. </a:t>
            </a:r>
          </a:p>
        </p:txBody>
      </p:sp>
    </p:spTree>
    <p:extLst>
      <p:ext uri="{BB962C8B-B14F-4D97-AF65-F5344CB8AC3E}">
        <p14:creationId xmlns:p14="http://schemas.microsoft.com/office/powerpoint/2010/main" val="25491448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4267200" cy="1631216"/>
          </a:xfrm>
          <a:prstGeom prst="rect">
            <a:avLst/>
          </a:prstGeom>
          <a:noFill/>
        </p:spPr>
        <p:txBody>
          <a:bodyPr wrap="square" lIns="182880" rIns="182880" rtlCol="0">
            <a:spAutoFit/>
          </a:bodyPr>
          <a:lstStyle/>
          <a:p>
            <a:r>
              <a:rPr lang="en-US" sz="2800" b="1" dirty="0"/>
              <a:t>Intent</a:t>
            </a:r>
          </a:p>
          <a:p>
            <a:r>
              <a:rPr lang="en-US" sz="2400" dirty="0"/>
              <a:t>To conserve native plants, wildlife habitat, wetlands, and water bodies.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74</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2000" b="1" dirty="0"/>
                <a:t>Site Design for Habitat or Wetland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1" y="990600"/>
            <a:ext cx="4237679" cy="5486400"/>
          </a:xfrm>
          <a:prstGeom prst="rect">
            <a:avLst/>
          </a:prstGeom>
        </p:spPr>
      </p:pic>
    </p:spTree>
    <p:extLst>
      <p:ext uri="{BB962C8B-B14F-4D97-AF65-F5344CB8AC3E}">
        <p14:creationId xmlns:p14="http://schemas.microsoft.com/office/powerpoint/2010/main" val="6163579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800" b="1" dirty="0"/>
              <a:t>Requirements</a:t>
            </a:r>
          </a:p>
          <a:p>
            <a:r>
              <a:rPr lang="en-US" sz="2400" b="1" dirty="0"/>
              <a:t>Case 1. Sites without Significant Habitat or Wetlands and Water Bodies (1 point) </a:t>
            </a:r>
            <a:endParaRPr lang="en-US" sz="2400" dirty="0"/>
          </a:p>
          <a:p>
            <a:r>
              <a:rPr lang="en-US" sz="2400" dirty="0"/>
              <a:t>Locate the project on a site that does not have significant habitat, as defined in Case 2 of this credit, and is not within 100 feet of such habitat.</a:t>
            </a:r>
          </a:p>
          <a:p>
            <a:endParaRPr lang="en-US" sz="2400" dirty="0"/>
          </a:p>
          <a:p>
            <a:r>
              <a:rPr lang="en-US" sz="2400" dirty="0"/>
              <a:t>Fulfill the requirements of Option 1 or 2(a) under SLL Prerequisite Wetland and Water Body Conservation.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75</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2000" b="1" dirty="0"/>
                <a:t>Site Design for Habitat or Wetland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1449505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893647"/>
          </a:xfrm>
          <a:prstGeom prst="rect">
            <a:avLst/>
          </a:prstGeom>
          <a:noFill/>
        </p:spPr>
        <p:txBody>
          <a:bodyPr wrap="square" lIns="182880" rIns="182880" rtlCol="0">
            <a:spAutoFit/>
          </a:bodyPr>
          <a:lstStyle/>
          <a:p>
            <a:r>
              <a:rPr lang="en-US" sz="2400" b="1" dirty="0"/>
              <a:t>Case 2. Sites with Habitat or Wetlands or Water Bodies (1 point) </a:t>
            </a:r>
            <a:endParaRPr lang="en-US" sz="2400" dirty="0"/>
          </a:p>
          <a:p>
            <a:r>
              <a:rPr lang="en-US" sz="2400" dirty="0"/>
              <a:t>Meet the requirements of Option 1 or Option 2. </a:t>
            </a:r>
          </a:p>
          <a:p>
            <a:endParaRPr lang="en-US" sz="2400" dirty="0"/>
          </a:p>
          <a:p>
            <a:r>
              <a:rPr lang="en-US" sz="2400" b="1" dirty="0"/>
              <a:t>Option 1. Sites with Significant Habitat </a:t>
            </a:r>
            <a:endParaRPr lang="en-US" sz="2400" dirty="0"/>
          </a:p>
          <a:p>
            <a:r>
              <a:rPr lang="en-US" sz="2400" dirty="0"/>
              <a:t>Work with both the state’s Natural Heritage Program and the state fish and wildlife agency (or local equivalent agency for projects outside the U.S.) to delineate identified significant habitat on the site. Do not disturb significant habitat or portions of the site within an appropriate buffer around the habitat.</a:t>
            </a:r>
          </a:p>
          <a:p>
            <a:endParaRPr lang="en-US" sz="2400" dirty="0"/>
          </a:p>
          <a:p>
            <a:r>
              <a:rPr lang="en-US" sz="2400" dirty="0"/>
              <a:t>The geographic extent of the habitat and buffer must be identified by a qualified biologist, a nongovernmental conservation organization, or the appropriate state, regional, or local agency.</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76</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2000" b="1" dirty="0"/>
                <a:t>Site Design for Habitat or Wetland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90982735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dirty="0"/>
              <a:t>Protect significant habitat and its identified buffers from development by donating or selling the land, or a conservation easement on the land, to an accredited land trust, conservation organization, or relevant government agency (a deed covenant is not sufficient to meet this requirement) for the purpose of long-term conservation.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77</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2000" b="1" dirty="0"/>
                <a:t>Site Design for Habitat or Wetland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5460197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dirty="0"/>
              <a:t>Identify and commit to ongoing management activities, along with parties responsible for management and funding available, such that habitat is maintained in </a:t>
            </a:r>
            <a:r>
              <a:rPr lang="en-US" sz="2400" dirty="0" err="1"/>
              <a:t>preproject</a:t>
            </a:r>
            <a:r>
              <a:rPr lang="en-US" sz="2400" dirty="0"/>
              <a:t> condition or better for a minimum of three years after the project is built out.</a:t>
            </a:r>
          </a:p>
          <a:p>
            <a:endParaRPr lang="en-US" sz="2400" dirty="0"/>
          </a:p>
          <a:p>
            <a:r>
              <a:rPr lang="en-US" sz="2400" dirty="0"/>
              <a:t>The requirement for identifying ongoing management activities may also be met by earning SLL Credit Long-Term Conservation Management of Habitat or Wetlands and Water Bodies.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78</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2000" b="1" dirty="0"/>
                <a:t>Site Design for Habitat or Wetland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2732384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262979"/>
          </a:xfrm>
          <a:prstGeom prst="rect">
            <a:avLst/>
          </a:prstGeom>
          <a:noFill/>
        </p:spPr>
        <p:txBody>
          <a:bodyPr wrap="square" lIns="182880" rIns="182880" rtlCol="0">
            <a:spAutoFit/>
          </a:bodyPr>
          <a:lstStyle/>
          <a:p>
            <a:r>
              <a:rPr lang="en-US" sz="2400" dirty="0"/>
              <a:t>Significant habitat for this credit is as follows: </a:t>
            </a:r>
          </a:p>
          <a:p>
            <a:pPr marL="342900" indent="-342900">
              <a:buFont typeface="Wingdings" panose="05000000000000000000" pitchFamily="2" charset="2"/>
              <a:buChar char="q"/>
            </a:pPr>
            <a:r>
              <a:rPr lang="en-US" sz="2400" i="1" dirty="0"/>
              <a:t>Endangered species acts. </a:t>
            </a:r>
            <a:r>
              <a:rPr lang="en-US" sz="2400" dirty="0"/>
              <a:t>Habitat for species that are listed or are candidates for listing under state or national endangered species acts, habitat for species of special concern in the state, and habitat for species or ecological communities classified as GH, G1, G2, G3, S1, or S2 by NatureServe; </a:t>
            </a:r>
          </a:p>
          <a:p>
            <a:pPr marL="342900" indent="-342900">
              <a:buFont typeface="Wingdings" panose="05000000000000000000" pitchFamily="2" charset="2"/>
              <a:buChar char="q"/>
            </a:pPr>
            <a:r>
              <a:rPr lang="en-US" sz="2400" i="1" dirty="0"/>
              <a:t>Locally or regionally significant habitat. </a:t>
            </a:r>
            <a:r>
              <a:rPr lang="en-US" sz="2400" dirty="0"/>
              <a:t>Locally or regionally significant habitat of any size, or patches of predominantly native vegetation at least 150 acres (60 hectares) (even if part of the area lies outside the project boundary); and </a:t>
            </a:r>
          </a:p>
          <a:p>
            <a:pPr marL="342900" indent="-342900">
              <a:buFont typeface="Wingdings" panose="05000000000000000000" pitchFamily="2" charset="2"/>
              <a:buChar char="q"/>
            </a:pPr>
            <a:r>
              <a:rPr lang="en-US" sz="2400" i="1" dirty="0"/>
              <a:t>Habitat flagged for conservation. </a:t>
            </a:r>
            <a:r>
              <a:rPr lang="en-US" sz="2400" dirty="0"/>
              <a:t>Habitat flagged for conservation under a regional or state conservation or green infrastructure plan.</a:t>
            </a:r>
          </a:p>
          <a:p>
            <a:endParaRPr lang="en-US" sz="2400" dirty="0"/>
          </a:p>
          <a:p>
            <a:r>
              <a:rPr lang="en-US" sz="2400" dirty="0"/>
              <a:t>OR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79</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2000" b="1" dirty="0"/>
                <a:t>Site Design for Habitat or Wetland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521251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r>
              <a:rPr lang="en-US" sz="2400" b="1" dirty="0"/>
              <a:t>Option 3. Transit Corridor </a:t>
            </a:r>
            <a:endParaRPr lang="en-US" sz="2400" dirty="0"/>
          </a:p>
          <a:p>
            <a:r>
              <a:rPr lang="en-US" sz="2400" dirty="0"/>
              <a:t>Locate the project on a site with existing or planned transit service such that at least 50% of </a:t>
            </a:r>
            <a:r>
              <a:rPr lang="en-US" sz="2400" i="1" dirty="0"/>
              <a:t>dwelling units </a:t>
            </a:r>
            <a:r>
              <a:rPr lang="en-US" sz="2400" dirty="0"/>
              <a:t>and nonresidential use entrances (inclusive of existing buildings) are within a ¼-mile </a:t>
            </a:r>
            <a:r>
              <a:rPr lang="en-US" sz="2400" i="1" dirty="0"/>
              <a:t>walking distance </a:t>
            </a:r>
            <a:r>
              <a:rPr lang="en-US" sz="2400" dirty="0"/>
              <a:t>of at least one bus, </a:t>
            </a:r>
            <a:r>
              <a:rPr lang="en-US" sz="2400" i="1" dirty="0"/>
              <a:t>streetcar, </a:t>
            </a:r>
            <a:r>
              <a:rPr lang="en-US" sz="2400" dirty="0"/>
              <a:t>or </a:t>
            </a:r>
            <a:r>
              <a:rPr lang="en-US" sz="2400" i="1" dirty="0"/>
              <a:t>rideshare </a:t>
            </a:r>
            <a:r>
              <a:rPr lang="en-US" sz="2400" dirty="0"/>
              <a:t>stop, or within a</a:t>
            </a:r>
          </a:p>
          <a:p>
            <a:r>
              <a:rPr lang="en-US" sz="2400" dirty="0"/>
              <a:t>½-mile walking distance of at least one </a:t>
            </a:r>
            <a:r>
              <a:rPr lang="en-US" sz="2400" i="1" dirty="0"/>
              <a:t>bus rapid transit </a:t>
            </a:r>
            <a:r>
              <a:rPr lang="en-US" sz="2400" dirty="0"/>
              <a:t>stop, light or heavy rail station, or commuter ferry terminal.</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Smart Location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7425128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416320"/>
          </a:xfrm>
          <a:prstGeom prst="rect">
            <a:avLst/>
          </a:prstGeom>
          <a:noFill/>
        </p:spPr>
        <p:txBody>
          <a:bodyPr wrap="square" lIns="182880" rIns="182880" rtlCol="0">
            <a:spAutoFit/>
          </a:bodyPr>
          <a:lstStyle/>
          <a:p>
            <a:r>
              <a:rPr lang="en-US" sz="2400" b="1" dirty="0"/>
              <a:t>Option 2. Sites with Wetlands and Water Bodies (1 point) </a:t>
            </a:r>
            <a:endParaRPr lang="en-US" sz="2400" dirty="0"/>
          </a:p>
          <a:p>
            <a:r>
              <a:rPr lang="en-US" sz="2400" dirty="0"/>
              <a:t>Design the project to conserve 100% of all water bodies, wetlands, land within 100 feet of water bodies, and land within 50 feet of wetlands on the site.</a:t>
            </a:r>
          </a:p>
          <a:p>
            <a:endParaRPr lang="en-US" sz="2400" dirty="0"/>
          </a:p>
          <a:p>
            <a:r>
              <a:rPr lang="en-US" sz="2400" dirty="0"/>
              <a:t>Using a qualified biologist, conduct an assessment, or compile existing assessments, showing the extent to which those water bodies or wetlands provide (1) water quality maintenance; (2) wildlife habitat; and (3) hydrologic function maintenance, including flood protection.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80</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2000" b="1" dirty="0"/>
                <a:t>Site Design for Habitat or Wetland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3813204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dirty="0"/>
              <a:t>Assign appropriate buffers, measuring not less than 100 feet for water bodies and 50 feet for wetlands, based on the functions provided, contiguous soils and slopes, and contiguous land uses.</a:t>
            </a:r>
          </a:p>
          <a:p>
            <a:endParaRPr lang="en-US" sz="2400" dirty="0"/>
          </a:p>
          <a:p>
            <a:r>
              <a:rPr lang="en-US" sz="2400" dirty="0"/>
              <a:t>Do not disturb wetlands, water bodies, or their buffers, and protect them from development by donating or selling the land, or a conservation easement on the land, to an accredited land trust, conservation organization, or relevant government agency (a deed covenant is not sufficient to meet this requirement) for the purpose of long-term conservation.</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81</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2000" b="1" dirty="0"/>
                <a:t>Site Design for Habitat or Wetland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20862408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524315"/>
          </a:xfrm>
          <a:prstGeom prst="rect">
            <a:avLst/>
          </a:prstGeom>
          <a:noFill/>
        </p:spPr>
        <p:txBody>
          <a:bodyPr wrap="square" lIns="182880" rIns="182880" rtlCol="0">
            <a:spAutoFit/>
          </a:bodyPr>
          <a:lstStyle/>
          <a:p>
            <a:r>
              <a:rPr lang="en-US" sz="2400" dirty="0"/>
              <a:t>Identify and commit to ongoing management activities, along with parties responsible for management and funding available, such that habitat is maintained in </a:t>
            </a:r>
            <a:r>
              <a:rPr lang="en-US" sz="2400" dirty="0" err="1"/>
              <a:t>preproject</a:t>
            </a:r>
            <a:r>
              <a:rPr lang="en-US" sz="2400" dirty="0"/>
              <a:t> condition or better for a minimum of three years after the project is built out.</a:t>
            </a:r>
          </a:p>
          <a:p>
            <a:endParaRPr lang="en-US" sz="2400" dirty="0"/>
          </a:p>
          <a:p>
            <a:r>
              <a:rPr lang="en-US" sz="2400" dirty="0"/>
              <a:t>The requirement for identifying ongoing management activities may also be met by earning SLL Credit Long-Term Conservation Management of Habitat or Wetlands and Water Bodies.</a:t>
            </a:r>
          </a:p>
          <a:p>
            <a:endParaRPr lang="en-US" sz="2400" dirty="0"/>
          </a:p>
          <a:p>
            <a:r>
              <a:rPr lang="en-US" sz="2400" dirty="0"/>
              <a:t>The project does not meet the requirements if it degrades habitat for species identified in endangered species acts or habitat flagged for conservation in Option 1.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82</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2000" b="1" dirty="0"/>
                <a:t>Site Design for Habitat or Wetland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8109822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970318"/>
          </a:xfrm>
          <a:prstGeom prst="rect">
            <a:avLst/>
          </a:prstGeom>
          <a:noFill/>
        </p:spPr>
        <p:txBody>
          <a:bodyPr wrap="square" lIns="182880" rIns="182880" rtlCol="0">
            <a:spAutoFit/>
          </a:bodyPr>
          <a:lstStyle/>
          <a:p>
            <a:r>
              <a:rPr lang="en-US" sz="2400" b="1" dirty="0"/>
              <a:t>For All Projects </a:t>
            </a:r>
            <a:endParaRPr lang="en-US" sz="2400" dirty="0"/>
          </a:p>
          <a:p>
            <a:r>
              <a:rPr lang="en-US" sz="2400" dirty="0"/>
              <a:t>The following features are not considered wetlands, water bodies, or buffer land that must be protected: </a:t>
            </a:r>
          </a:p>
          <a:p>
            <a:pPr marL="457200" indent="-457200">
              <a:buFont typeface="+mj-lt"/>
              <a:buAutoNum type="alphaLcPeriod"/>
            </a:pPr>
            <a:r>
              <a:rPr lang="en-US" sz="2000" dirty="0"/>
              <a:t>previously developed land; </a:t>
            </a:r>
          </a:p>
          <a:p>
            <a:pPr marL="457200" indent="-457200">
              <a:buFont typeface="+mj-lt"/>
              <a:buAutoNum type="alphaLcPeriod"/>
            </a:pPr>
            <a:r>
              <a:rPr lang="en-US" sz="2000" dirty="0"/>
              <a:t>man-made water bodies (such as industrial mining pits, concrete-lined canals, or rainwater retention ponds) that lack natural edges and floors or native ecological communities in the water and along the edge; </a:t>
            </a:r>
          </a:p>
          <a:p>
            <a:pPr marL="457200" indent="-457200">
              <a:buFont typeface="+mj-lt"/>
              <a:buAutoNum type="alphaLcPeriod"/>
            </a:pPr>
            <a:r>
              <a:rPr lang="en-US" sz="2000" dirty="0"/>
              <a:t>man-made linear wetlands that result from the interruption of natural drainages by existing rights-of-way; and </a:t>
            </a:r>
          </a:p>
          <a:p>
            <a:pPr marL="457200" indent="-457200">
              <a:buFont typeface="+mj-lt"/>
              <a:buAutoNum type="alphaLcPeriod"/>
            </a:pPr>
            <a:r>
              <a:rPr lang="en-US" sz="2000" dirty="0"/>
              <a:t>wetlands that were created incidentally by human activity and have been rated “poor” or all measured wetland functions, as assessed by a qualified biologist using a method that is accepted by state or regional permitting agencies.</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83</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2000" b="1" dirty="0"/>
                <a:t>Site Design for Habitat or Wetland and Water Body Conservation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37511249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restore native plants, wildlife habitat, wetlands, and water bodies harmed by previous human activities.</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84</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Restoration of Habitat or Wetlands and Water Bodies</a:t>
              </a:r>
              <a:endParaRPr lang="en-US" sz="2000" b="1" dirty="0"/>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550242"/>
            <a:ext cx="9144000" cy="3756093"/>
          </a:xfrm>
          <a:prstGeom prst="rect">
            <a:avLst/>
          </a:prstGeom>
        </p:spPr>
      </p:pic>
    </p:spTree>
    <p:extLst>
      <p:ext uri="{BB962C8B-B14F-4D97-AF65-F5344CB8AC3E}">
        <p14:creationId xmlns:p14="http://schemas.microsoft.com/office/powerpoint/2010/main" val="34155707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108543"/>
          </a:xfrm>
          <a:prstGeom prst="rect">
            <a:avLst/>
          </a:prstGeom>
          <a:noFill/>
        </p:spPr>
        <p:txBody>
          <a:bodyPr wrap="square" lIns="182880" rIns="182880" rtlCol="0">
            <a:spAutoFit/>
          </a:bodyPr>
          <a:lstStyle/>
          <a:p>
            <a:r>
              <a:rPr lang="en-US" sz="2800" b="1" dirty="0"/>
              <a:t>Requirements</a:t>
            </a:r>
          </a:p>
          <a:p>
            <a:r>
              <a:rPr lang="en-US" sz="2400" dirty="0"/>
              <a:t>Using only native plants, restore </a:t>
            </a:r>
            <a:r>
              <a:rPr lang="en-US" sz="2400" i="1" dirty="0"/>
              <a:t>predevelopment </a:t>
            </a:r>
            <a:r>
              <a:rPr lang="en-US" sz="2400" dirty="0"/>
              <a:t>native ecological communities, </a:t>
            </a:r>
            <a:r>
              <a:rPr lang="en-US" sz="2400" i="1" dirty="0"/>
              <a:t>water bodies</a:t>
            </a:r>
            <a:r>
              <a:rPr lang="en-US" sz="2400" dirty="0"/>
              <a:t>, or </a:t>
            </a:r>
            <a:r>
              <a:rPr lang="en-US" sz="2400" i="1" dirty="0"/>
              <a:t>wetlands </a:t>
            </a:r>
            <a:r>
              <a:rPr lang="en-US" sz="2400" dirty="0"/>
              <a:t>on the </a:t>
            </a:r>
            <a:r>
              <a:rPr lang="en-US" sz="2400" i="1" dirty="0"/>
              <a:t>project </a:t>
            </a:r>
            <a:r>
              <a:rPr lang="en-US" sz="2400" dirty="0"/>
              <a:t>site in an area equal to or greater than 10% of the </a:t>
            </a:r>
            <a:r>
              <a:rPr lang="en-US" sz="2400" i="1" dirty="0"/>
              <a:t>development footprint</a:t>
            </a:r>
            <a:r>
              <a:rPr lang="en-US" sz="2400" dirty="0"/>
              <a:t>. </a:t>
            </a:r>
          </a:p>
          <a:p>
            <a:endParaRPr lang="en-US" sz="2400" dirty="0"/>
          </a:p>
          <a:p>
            <a:r>
              <a:rPr lang="en-US" sz="2400" dirty="0"/>
              <a:t>Work with a qualified biologist to ensure that restored areas will have the native species assemblages, hydrology, and other habitat characteristics that likely occurred in predevelopment conditions.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85</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Restoration of Habitat or Wetlands and Water Bodies</a:t>
              </a:r>
              <a:endParaRPr lang="en-US" sz="2000" b="1" dirty="0"/>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4569278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dirty="0"/>
              <a:t>Protect such areas from development by donating or selling the land, or a conservation easement on the land, to an accredited land trust, conservation organization or relevant government agency (a deed covenant is not sufficient to meet this requirement) for the purpose of long-term conservation.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86</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Restoration of Habitat or Wetlands and Water Bodies</a:t>
              </a:r>
              <a:endParaRPr lang="en-US" sz="2000" b="1" dirty="0"/>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5647180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893647"/>
          </a:xfrm>
          <a:prstGeom prst="rect">
            <a:avLst/>
          </a:prstGeom>
          <a:noFill/>
        </p:spPr>
        <p:txBody>
          <a:bodyPr wrap="square" lIns="182880" rIns="182880" rtlCol="0">
            <a:spAutoFit/>
          </a:bodyPr>
          <a:lstStyle/>
          <a:p>
            <a:r>
              <a:rPr lang="en-US" sz="2400" dirty="0"/>
              <a:t>Identify and commit to ongoing management activities, along with parties responsible for management and funding available, so that restored areas are maintained for a minimum of three years after the project is built out or the restoration is completed, whichever is later. </a:t>
            </a:r>
          </a:p>
          <a:p>
            <a:endParaRPr lang="en-US" sz="2400" dirty="0"/>
          </a:p>
          <a:p>
            <a:r>
              <a:rPr lang="en-US" sz="2400" dirty="0"/>
              <a:t>The requirement for identifying ongoing management activities may also be met by earning SLL Credit Long-Term Conservation Management of Habitat or Wetlands and Water Bodies. </a:t>
            </a:r>
          </a:p>
          <a:p>
            <a:endParaRPr lang="en-US" sz="2400" dirty="0"/>
          </a:p>
          <a:p>
            <a:r>
              <a:rPr lang="en-US" sz="2400" dirty="0"/>
              <a:t>The project does not meet the requirements if it has negative effects on habitat for species identified in endangered species acts or habitat flagged for conservation in Option 1 of SLL Credit Site Design for Habitat or Wetland and Water Body Conservation.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87</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Restoration of Habitat or Wetlands and Water Bodies</a:t>
              </a:r>
              <a:endParaRPr lang="en-US" sz="2000" b="1" dirty="0"/>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2282673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8648521"/>
          </a:xfrm>
          <a:prstGeom prst="rect">
            <a:avLst/>
          </a:prstGeom>
          <a:noFill/>
        </p:spPr>
        <p:txBody>
          <a:bodyPr wrap="square" lIns="182880" rIns="182880" rtlCol="0">
            <a:spAutoFit/>
          </a:bodyPr>
          <a:lstStyle/>
          <a:p>
            <a:r>
              <a:rPr lang="en-US" sz="2800" b="1" dirty="0"/>
              <a:t>Requirements</a:t>
            </a:r>
          </a:p>
          <a:p>
            <a:r>
              <a:rPr lang="en-US" sz="2400" dirty="0"/>
              <a:t>Using only native plants, restore </a:t>
            </a:r>
            <a:r>
              <a:rPr lang="en-US" sz="2400" i="1" dirty="0"/>
              <a:t>predevelopment </a:t>
            </a:r>
            <a:r>
              <a:rPr lang="en-US" sz="2400" dirty="0"/>
              <a:t>native ecological communities, </a:t>
            </a:r>
            <a:r>
              <a:rPr lang="en-US" sz="2400" i="1" dirty="0"/>
              <a:t>water bodies</a:t>
            </a:r>
            <a:r>
              <a:rPr lang="en-US" sz="2400" dirty="0"/>
              <a:t>, or </a:t>
            </a:r>
            <a:r>
              <a:rPr lang="en-US" sz="2400" i="1" dirty="0"/>
              <a:t>wetlands </a:t>
            </a:r>
            <a:r>
              <a:rPr lang="en-US" sz="2400" dirty="0"/>
              <a:t>on the </a:t>
            </a:r>
            <a:r>
              <a:rPr lang="en-US" sz="2400" i="1" dirty="0"/>
              <a:t>project </a:t>
            </a:r>
            <a:r>
              <a:rPr lang="en-US" sz="2400" dirty="0"/>
              <a:t>site in an area equal to or greater than 10% of the </a:t>
            </a:r>
            <a:r>
              <a:rPr lang="en-US" sz="2400" i="1" dirty="0"/>
              <a:t>development footprint</a:t>
            </a:r>
            <a:r>
              <a:rPr lang="en-US" sz="2400" dirty="0"/>
              <a:t>. </a:t>
            </a:r>
          </a:p>
          <a:p>
            <a:r>
              <a:rPr lang="en-US" sz="2400" dirty="0"/>
              <a:t>Work with a qualified biologist to ensure that restored areas will have the native species assemblages, hydrology, and other habitat characteristics that likely occurred in predevelopment conditions. Protect such areas from development by donating or selling the land, or a conservation easement on the land, to an accredited land trust, conservation organization or relevant government agency (a deed covenant is not sufficient to meet this requirement) for the purpose of long-term conservation. </a:t>
            </a:r>
          </a:p>
          <a:p>
            <a:r>
              <a:rPr lang="en-US" sz="2400" dirty="0"/>
              <a:t>Identify and commit to ongoing management activities, along with parties responsible for management and funding available, so that restored areas are maintained for a minimum of three years after the project is built out or the restoration is completed, whichever is later. The requirement for identifying ongoing management activities may also be met by earning SLL Credit Long-Term Conservation Management of Habitat or Wetlands and Water Bodies. </a:t>
            </a:r>
          </a:p>
          <a:p>
            <a:r>
              <a:rPr lang="en-US" sz="2400" dirty="0"/>
              <a:t>The project does not meet the requirements if it has negative effects on habitat for species identified in endangered species acts or habitat flagged for conservation in Option 1 of SLL Credit Site Design for Habitat or Wetland and Water Body Conservation.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88</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Restoration of Habitat or Wetlands and Water Bodies</a:t>
              </a:r>
              <a:endParaRPr lang="en-US" sz="2000" b="1" dirty="0"/>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8291890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892552"/>
          </a:xfrm>
          <a:prstGeom prst="rect">
            <a:avLst/>
          </a:prstGeom>
          <a:noFill/>
        </p:spPr>
        <p:txBody>
          <a:bodyPr wrap="square" lIns="182880" rIns="182880" rtlCol="0">
            <a:spAutoFit/>
          </a:bodyPr>
          <a:lstStyle/>
          <a:p>
            <a:r>
              <a:rPr lang="en-US" sz="2800" b="1" dirty="0"/>
              <a:t>Intent</a:t>
            </a:r>
          </a:p>
          <a:p>
            <a:r>
              <a:rPr lang="en-US" sz="2400" dirty="0"/>
              <a:t>To conserve native plants, wildlife habitat, wetlands, and water bodies.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89</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1600" b="1" dirty="0"/>
                <a:t>Long-Term Conservation Management of Habitat or Wetlands and Water Bodies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4800" y="2362200"/>
            <a:ext cx="6502400" cy="3657600"/>
          </a:xfrm>
          <a:prstGeom prst="rect">
            <a:avLst/>
          </a:prstGeom>
        </p:spPr>
      </p:pic>
    </p:spTree>
    <p:extLst>
      <p:ext uri="{BB962C8B-B14F-4D97-AF65-F5344CB8AC3E}">
        <p14:creationId xmlns:p14="http://schemas.microsoft.com/office/powerpoint/2010/main" val="388176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dirty="0"/>
              <a:t>The transit service at the stop(s) in aggregate must meet the minimums listed in Table 1. </a:t>
            </a:r>
          </a:p>
          <a:p>
            <a:endParaRPr lang="en-US" sz="2400" dirty="0"/>
          </a:p>
          <a:p>
            <a:r>
              <a:rPr lang="en-US" sz="2400" dirty="0"/>
              <a:t>Projects must meet the requirements for both weekday and weekend trips and provide service every day.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9</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Prerequisite - Smart Location</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pic>
        <p:nvPicPr>
          <p:cNvPr id="2" name="Picture 1"/>
          <p:cNvPicPr>
            <a:picLocks noChangeAspect="1"/>
          </p:cNvPicPr>
          <p:nvPr/>
        </p:nvPicPr>
        <p:blipFill>
          <a:blip r:embed="rId3"/>
          <a:stretch>
            <a:fillRect/>
          </a:stretch>
        </p:blipFill>
        <p:spPr>
          <a:xfrm>
            <a:off x="1546634" y="3733801"/>
            <a:ext cx="9144000" cy="1692687"/>
          </a:xfrm>
          <a:prstGeom prst="rect">
            <a:avLst/>
          </a:prstGeom>
        </p:spPr>
      </p:pic>
    </p:spTree>
    <p:extLst>
      <p:ext uri="{BB962C8B-B14F-4D97-AF65-F5344CB8AC3E}">
        <p14:creationId xmlns:p14="http://schemas.microsoft.com/office/powerpoint/2010/main" val="12254329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800" b="1" dirty="0"/>
              <a:t>Requirements</a:t>
            </a:r>
          </a:p>
          <a:p>
            <a:r>
              <a:rPr lang="en-US" sz="2400" dirty="0"/>
              <a:t>Create and commit to implementing a long-term (at least 10-year) management plan for existing or recently restored on-site native habitats, water bodies, or wetlands and their buffers, and create a guaranteed funding source for management. </a:t>
            </a:r>
          </a:p>
          <a:p>
            <a:endParaRPr lang="en-US" sz="2400" dirty="0"/>
          </a:p>
          <a:p>
            <a:r>
              <a:rPr lang="en-US" sz="2400" dirty="0"/>
              <a:t>Involve a qualified biologist or a professional from a natural resources agency or natural resources consulting firm in writing the management plan and conducting or evaluating the ongoing management.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90</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1600" b="1" dirty="0"/>
                <a:t>Long-Term Conservation Management of Habitat or Wetlands and Water Bodies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14068715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893647"/>
          </a:xfrm>
          <a:prstGeom prst="rect">
            <a:avLst/>
          </a:prstGeom>
          <a:noFill/>
        </p:spPr>
        <p:txBody>
          <a:bodyPr wrap="square" lIns="182880" rIns="182880" rtlCol="0">
            <a:spAutoFit/>
          </a:bodyPr>
          <a:lstStyle/>
          <a:p>
            <a:r>
              <a:rPr lang="en-US" sz="2400" dirty="0"/>
              <a:t>The plan must include biological objectives consistent with habitat or water resource conservation, and it must identify the following: </a:t>
            </a:r>
          </a:p>
          <a:p>
            <a:pPr marL="342900" indent="-342900">
              <a:buFont typeface="Wingdings" panose="05000000000000000000" pitchFamily="2" charset="2"/>
              <a:buChar char="q"/>
            </a:pPr>
            <a:r>
              <a:rPr lang="en-US" sz="2400" dirty="0"/>
              <a:t>procedures and personnel for maintaining the conservation areas; </a:t>
            </a:r>
          </a:p>
          <a:p>
            <a:pPr marL="342900" indent="-342900">
              <a:buFont typeface="Wingdings" panose="05000000000000000000" pitchFamily="2" charset="2"/>
              <a:buChar char="q"/>
            </a:pPr>
            <a:r>
              <a:rPr lang="en-US" sz="2400" dirty="0"/>
              <a:t>estimated implementation costs and funding sources; and </a:t>
            </a:r>
          </a:p>
          <a:p>
            <a:pPr marL="342900" indent="-342900">
              <a:buFont typeface="Wingdings" panose="05000000000000000000" pitchFamily="2" charset="2"/>
              <a:buChar char="q"/>
            </a:pPr>
            <a:r>
              <a:rPr lang="en-US" sz="2400" dirty="0"/>
              <a:t>any threats that the project poses for habitat or water resources within conservation areas (e.g., introduction of exotic species, intrusion of residents in habitat areas) and measures to substantially reduce those threats. </a:t>
            </a:r>
          </a:p>
          <a:p>
            <a:endParaRPr lang="en-US" sz="2400" dirty="0"/>
          </a:p>
          <a:p>
            <a:r>
              <a:rPr lang="en-US" sz="2400" dirty="0"/>
              <a:t>The project does not meet the requirements if it has negative effects on habitat for species identified in endangered species acts or habitat flagged for conservation in Option 1 of SLL Credit Site Design for Habitat or Wetland and Water Body Conservation.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91</a:t>
              </a:fld>
              <a:endParaRPr lang="en-US" sz="1100" dirty="0">
                <a:solidFill>
                  <a:schemeClr val="bg1"/>
                </a:solidFill>
              </a:endParaRPr>
            </a:p>
          </p:txBody>
        </p:sp>
      </p:grpSp>
      <p:grpSp>
        <p:nvGrpSpPr>
          <p:cNvPr id="18" name="Group 17"/>
          <p:cNvGrpSpPr/>
          <p:nvPr/>
        </p:nvGrpSpPr>
        <p:grpSpPr>
          <a:xfrm>
            <a:off x="1524000" y="-29424"/>
            <a:ext cx="9144000" cy="916663"/>
            <a:chOff x="0" y="-29424"/>
            <a:chExt cx="9144000" cy="916663"/>
          </a:xfrm>
        </p:grpSpPr>
        <p:sp>
          <p:nvSpPr>
            <p:cNvPr id="19" name="Rectangle 18"/>
            <p:cNvSpPr/>
            <p:nvPr/>
          </p:nvSpPr>
          <p:spPr>
            <a:xfrm>
              <a:off x="0" y="-27161"/>
              <a:ext cx="9144000" cy="914400"/>
            </a:xfrm>
            <a:prstGeom prst="rect">
              <a:avLst/>
            </a:prstGeom>
            <a:solidFill>
              <a:schemeClr val="accent5"/>
            </a:solidFill>
            <a:ln>
              <a:solidFill>
                <a:schemeClr val="tx1"/>
              </a:solidFill>
            </a:ln>
          </p:spPr>
          <p:txBody>
            <a:bodyPr wrap="square">
              <a:noAutofit/>
            </a:bodyPr>
            <a:lstStyle/>
            <a:p>
              <a:r>
                <a:rPr lang="en-US" sz="2400" b="1" dirty="0"/>
                <a:t>Credit – </a:t>
              </a:r>
              <a:r>
                <a:rPr lang="en-US" sz="1600" b="1" dirty="0"/>
                <a:t>Long-Term Conservation Management of Habitat or Wetlands and Water Bodies</a:t>
              </a:r>
            </a:p>
            <a:p>
              <a:r>
                <a:rPr lang="en-US" sz="1600" b="1" dirty="0"/>
                <a:t>Plan</a:t>
              </a:r>
            </a:p>
            <a:p>
              <a:r>
                <a:rPr lang="en-US" sz="1600" b="1" dirty="0"/>
                <a:t>Built Project</a:t>
              </a: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9424"/>
              <a:ext cx="914400" cy="914400"/>
            </a:xfrm>
            <a:prstGeom prst="rect">
              <a:avLst/>
            </a:prstGeom>
          </p:spPr>
        </p:pic>
      </p:grpSp>
    </p:spTree>
    <p:extLst>
      <p:ext uri="{BB962C8B-B14F-4D97-AF65-F5344CB8AC3E}">
        <p14:creationId xmlns:p14="http://schemas.microsoft.com/office/powerpoint/2010/main" val="49985172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92</a:t>
            </a:fld>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2271713"/>
            <a:ext cx="1981200" cy="23145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6124" y="4695057"/>
            <a:ext cx="2505075" cy="1819275"/>
          </a:xfrm>
          <a:prstGeom prst="rect">
            <a:avLst/>
          </a:prstGeom>
        </p:spPr>
      </p:pic>
    </p:spTree>
    <p:extLst>
      <p:ext uri="{BB962C8B-B14F-4D97-AF65-F5344CB8AC3E}">
        <p14:creationId xmlns:p14="http://schemas.microsoft.com/office/powerpoint/2010/main" val="39572617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4491</TotalTime>
  <Words>8748</Words>
  <Application>Microsoft Office PowerPoint</Application>
  <PresentationFormat>Widescreen</PresentationFormat>
  <Paragraphs>861</Paragraphs>
  <Slides>92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92</vt:i4>
      </vt:variant>
    </vt:vector>
  </HeadingPairs>
  <TitlesOfParts>
    <vt:vector size="96"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Lori</dc:creator>
  <cp:lastModifiedBy>Lori Brown</cp:lastModifiedBy>
  <cp:revision>175</cp:revision>
  <dcterms:created xsi:type="dcterms:W3CDTF">2015-03-21T19:21:35Z</dcterms:created>
  <dcterms:modified xsi:type="dcterms:W3CDTF">2017-05-05T16:17:59Z</dcterms:modified>
</cp:coreProperties>
</file>