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7"/>
  </p:notesMasterIdLst>
  <p:sldIdLst>
    <p:sldId id="357" r:id="rId2"/>
    <p:sldId id="551" r:id="rId3"/>
    <p:sldId id="256" r:id="rId4"/>
    <p:sldId id="286" r:id="rId5"/>
    <p:sldId id="448" r:id="rId6"/>
    <p:sldId id="447" r:id="rId7"/>
    <p:sldId id="446" r:id="rId8"/>
    <p:sldId id="445" r:id="rId9"/>
    <p:sldId id="449" r:id="rId10"/>
    <p:sldId id="450" r:id="rId11"/>
    <p:sldId id="451" r:id="rId12"/>
    <p:sldId id="453" r:id="rId13"/>
    <p:sldId id="454" r:id="rId14"/>
    <p:sldId id="452" r:id="rId15"/>
    <p:sldId id="455" r:id="rId16"/>
    <p:sldId id="457" r:id="rId17"/>
    <p:sldId id="456" r:id="rId18"/>
    <p:sldId id="460" r:id="rId19"/>
    <p:sldId id="459" r:id="rId20"/>
    <p:sldId id="458" r:id="rId21"/>
    <p:sldId id="461" r:id="rId22"/>
    <p:sldId id="462" r:id="rId23"/>
    <p:sldId id="464" r:id="rId24"/>
    <p:sldId id="463" r:id="rId25"/>
    <p:sldId id="472" r:id="rId26"/>
    <p:sldId id="466" r:id="rId27"/>
    <p:sldId id="473" r:id="rId28"/>
    <p:sldId id="474" r:id="rId29"/>
    <p:sldId id="475" r:id="rId30"/>
    <p:sldId id="467" r:id="rId31"/>
    <p:sldId id="476" r:id="rId32"/>
    <p:sldId id="477" r:id="rId33"/>
    <p:sldId id="478" r:id="rId34"/>
    <p:sldId id="479" r:id="rId35"/>
    <p:sldId id="480" r:id="rId36"/>
    <p:sldId id="482" r:id="rId37"/>
    <p:sldId id="483" r:id="rId38"/>
    <p:sldId id="484" r:id="rId39"/>
    <p:sldId id="485" r:id="rId40"/>
    <p:sldId id="486" r:id="rId41"/>
    <p:sldId id="481" r:id="rId42"/>
    <p:sldId id="488" r:id="rId43"/>
    <p:sldId id="487" r:id="rId44"/>
    <p:sldId id="489" r:id="rId45"/>
    <p:sldId id="490" r:id="rId46"/>
    <p:sldId id="491" r:id="rId47"/>
    <p:sldId id="494" r:id="rId48"/>
    <p:sldId id="493" r:id="rId49"/>
    <p:sldId id="492" r:id="rId50"/>
    <p:sldId id="495" r:id="rId51"/>
    <p:sldId id="497" r:id="rId52"/>
    <p:sldId id="498" r:id="rId53"/>
    <p:sldId id="496" r:id="rId54"/>
    <p:sldId id="499" r:id="rId55"/>
    <p:sldId id="501" r:id="rId56"/>
    <p:sldId id="502" r:id="rId57"/>
    <p:sldId id="500" r:id="rId58"/>
    <p:sldId id="503" r:id="rId59"/>
    <p:sldId id="505" r:id="rId60"/>
    <p:sldId id="504" r:id="rId61"/>
    <p:sldId id="506" r:id="rId62"/>
    <p:sldId id="508" r:id="rId63"/>
    <p:sldId id="507" r:id="rId64"/>
    <p:sldId id="510" r:id="rId65"/>
    <p:sldId id="509" r:id="rId66"/>
    <p:sldId id="512" r:id="rId67"/>
    <p:sldId id="511" r:id="rId68"/>
    <p:sldId id="513" r:id="rId69"/>
    <p:sldId id="514" r:id="rId70"/>
    <p:sldId id="515" r:id="rId71"/>
    <p:sldId id="516" r:id="rId72"/>
    <p:sldId id="517" r:id="rId73"/>
    <p:sldId id="518" r:id="rId74"/>
    <p:sldId id="519" r:id="rId75"/>
    <p:sldId id="520" r:id="rId76"/>
    <p:sldId id="527" r:id="rId77"/>
    <p:sldId id="523" r:id="rId78"/>
    <p:sldId id="521" r:id="rId79"/>
    <p:sldId id="524" r:id="rId80"/>
    <p:sldId id="526" r:id="rId81"/>
    <p:sldId id="525" r:id="rId82"/>
    <p:sldId id="522" r:id="rId83"/>
    <p:sldId id="528" r:id="rId84"/>
    <p:sldId id="531" r:id="rId85"/>
    <p:sldId id="530" r:id="rId86"/>
    <p:sldId id="532" r:id="rId87"/>
    <p:sldId id="529" r:id="rId88"/>
    <p:sldId id="533" r:id="rId89"/>
    <p:sldId id="534" r:id="rId90"/>
    <p:sldId id="535" r:id="rId91"/>
    <p:sldId id="536" r:id="rId92"/>
    <p:sldId id="539" r:id="rId93"/>
    <p:sldId id="540" r:id="rId94"/>
    <p:sldId id="538" r:id="rId95"/>
    <p:sldId id="541" r:id="rId96"/>
    <p:sldId id="542" r:id="rId97"/>
    <p:sldId id="545" r:id="rId98"/>
    <p:sldId id="544" r:id="rId99"/>
    <p:sldId id="543" r:id="rId100"/>
    <p:sldId id="546" r:id="rId101"/>
    <p:sldId id="548" r:id="rId102"/>
    <p:sldId id="549" r:id="rId103"/>
    <p:sldId id="550" r:id="rId104"/>
    <p:sldId id="547" r:id="rId105"/>
    <p:sldId id="444" r:id="rId10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2" autoAdjust="0"/>
    <p:restoredTop sz="94707" autoAdjust="0"/>
  </p:normalViewPr>
  <p:slideViewPr>
    <p:cSldViewPr>
      <p:cViewPr varScale="1">
        <p:scale>
          <a:sx n="86" d="100"/>
          <a:sy n="86" d="100"/>
        </p:scale>
        <p:origin x="42" y="72"/>
      </p:cViewPr>
      <p:guideLst>
        <p:guide orient="horz" pos="2160"/>
        <p:guide pos="3840"/>
      </p:guideLst>
    </p:cSldViewPr>
  </p:slideViewPr>
  <p:outlineViewPr>
    <p:cViewPr>
      <p:scale>
        <a:sx n="33" d="100"/>
        <a:sy n="33" d="100"/>
      </p:scale>
      <p:origin x="0" y="-5826"/>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86" d="100"/>
          <a:sy n="86" d="100"/>
        </p:scale>
        <p:origin x="292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038EE9-F887-4164-A018-238DD0CA0E47}" type="datetimeFigureOut">
              <a:rPr lang="en-US" smtClean="0"/>
              <a:t>5/5/2017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3A6207-4EE1-4BEB-9B5B-A3C8CCA9DE3C}" type="slidenum">
              <a:rPr lang="en-US" smtClean="0"/>
              <a:t>‹#›</a:t>
            </a:fld>
            <a:endParaRPr lang="en-US"/>
          </a:p>
        </p:txBody>
      </p:sp>
    </p:spTree>
    <p:extLst>
      <p:ext uri="{BB962C8B-B14F-4D97-AF65-F5344CB8AC3E}">
        <p14:creationId xmlns:p14="http://schemas.microsoft.com/office/powerpoint/2010/main" val="2793357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105</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2094187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837432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2474258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877525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3043527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2718398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28EBF4-E4E3-49C5-89CF-8F90AEF25880}" type="datetimeFigureOut">
              <a:rPr lang="en-US" smtClean="0"/>
              <a:t>5/5/2017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119122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28EBF4-E4E3-49C5-89CF-8F90AEF25880}" type="datetimeFigureOut">
              <a:rPr lang="en-US" smtClean="0"/>
              <a:t>5/5/2017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924707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528EBF4-E4E3-49C5-89CF-8F90AEF25880}" type="datetimeFigureOut">
              <a:rPr lang="en-US" smtClean="0"/>
              <a:t>5/5/2017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4141837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8EBF4-E4E3-49C5-89CF-8F90AEF25880}" type="datetimeFigureOut">
              <a:rPr lang="en-US" smtClean="0"/>
              <a:t>5/5/2017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2187889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28EBF4-E4E3-49C5-89CF-8F90AEF25880}" type="datetimeFigureOut">
              <a:rPr lang="en-US" smtClean="0"/>
              <a:t>5/5/2017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3259890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28EBF4-E4E3-49C5-89CF-8F90AEF25880}" type="datetimeFigureOut">
              <a:rPr lang="en-US" smtClean="0"/>
              <a:t>5/5/2017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808435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8EBF4-E4E3-49C5-89CF-8F90AEF25880}" type="datetimeFigureOut">
              <a:rPr lang="en-US" smtClean="0"/>
              <a:t>5/5/2017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9DBDBE-B129-42B6-80D2-3A20EEFE3BB1}" type="slidenum">
              <a:rPr lang="en-US" smtClean="0"/>
              <a:t>‹#›</a:t>
            </a:fld>
            <a:endParaRPr lang="en-US"/>
          </a:p>
        </p:txBody>
      </p:sp>
    </p:spTree>
    <p:extLst>
      <p:ext uri="{BB962C8B-B14F-4D97-AF65-F5344CB8AC3E}">
        <p14:creationId xmlns:p14="http://schemas.microsoft.com/office/powerpoint/2010/main" val="2228221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457201"/>
            <a:ext cx="9144000" cy="6001643"/>
          </a:xfrm>
          <a:prstGeom prst="rect">
            <a:avLst/>
          </a:prstGeom>
          <a:noFill/>
        </p:spPr>
        <p:txBody>
          <a:bodyPr wrap="square" rtlCol="0">
            <a:spAutoFit/>
          </a:bodyPr>
          <a:lstStyle/>
          <a:p>
            <a:pPr algn="ctr"/>
            <a:r>
              <a:rPr lang="en-US" sz="5400" b="1" dirty="0"/>
              <a:t>Fundamentals of LEED v4 for</a:t>
            </a:r>
          </a:p>
          <a:p>
            <a:pPr algn="ctr"/>
            <a:r>
              <a:rPr lang="en-US" sz="4800" b="1" spc="300" dirty="0"/>
              <a:t>Neighborhood Development</a:t>
            </a:r>
          </a:p>
          <a:p>
            <a:pPr algn="ctr"/>
            <a:endParaRPr lang="en-US" sz="4800" spc="300" dirty="0"/>
          </a:p>
          <a:p>
            <a:pPr algn="ctr"/>
            <a:endParaRPr lang="en-US" sz="3600" dirty="0"/>
          </a:p>
          <a:p>
            <a:pPr algn="ctr"/>
            <a:endParaRPr lang="en-US" sz="3600" dirty="0"/>
          </a:p>
          <a:p>
            <a:pPr algn="ctr"/>
            <a:endParaRPr lang="en-US" sz="3600" dirty="0"/>
          </a:p>
          <a:p>
            <a:pPr algn="ctr"/>
            <a:endParaRPr lang="en-US" sz="3600" dirty="0"/>
          </a:p>
          <a:p>
            <a:pPr algn="ctr"/>
            <a:endParaRPr lang="en-US" sz="3600" dirty="0"/>
          </a:p>
          <a:p>
            <a:pPr algn="ctr"/>
            <a:r>
              <a:rPr lang="en-US" sz="5400" b="1" dirty="0"/>
              <a:t>Exam Preparation</a:t>
            </a:r>
          </a:p>
        </p:txBody>
      </p:sp>
      <p:grpSp>
        <p:nvGrpSpPr>
          <p:cNvPr id="15" name="Group 14"/>
          <p:cNvGrpSpPr/>
          <p:nvPr/>
        </p:nvGrpSpPr>
        <p:grpSpPr>
          <a:xfrm>
            <a:off x="1524000" y="6596390"/>
            <a:ext cx="9144000" cy="261610"/>
            <a:chOff x="0" y="6519446"/>
            <a:chExt cx="9144000" cy="261610"/>
          </a:xfrm>
        </p:grpSpPr>
        <p:sp>
          <p:nvSpPr>
            <p:cNvPr id="11" name="Rectangle 10"/>
            <p:cNvSpPr/>
            <p:nvPr/>
          </p:nvSpPr>
          <p:spPr>
            <a:xfrm>
              <a:off x="0" y="6519446"/>
              <a:ext cx="8229600" cy="261610"/>
            </a:xfrm>
            <a:prstGeom prst="rect">
              <a:avLst/>
            </a:prstGeom>
            <a:solidFill>
              <a:schemeClr val="accent5"/>
            </a:solidFill>
            <a:ln>
              <a:solidFill>
                <a:schemeClr val="tx1"/>
              </a:solidFill>
            </a:ln>
          </p:spPr>
          <p:txBody>
            <a:bodyPr wrap="square">
              <a:spAutoFit/>
            </a:bodyPr>
            <a:lstStyle/>
            <a:p>
              <a:r>
                <a:rPr lang="en-US" sz="1100" b="1" dirty="0"/>
                <a:t>Lori A. Brown, LEED AP BD+C – Power Jam Study!		Lorisweb.com</a:t>
              </a:r>
            </a:p>
          </p:txBody>
        </p:sp>
        <p:sp>
          <p:nvSpPr>
            <p:cNvPr id="12" name="Rectangle 11"/>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9F8E3996-6E4F-423D-8BF8-6F101C52AB01}" type="slidenum">
                <a:rPr lang="en-US" sz="1100">
                  <a:solidFill>
                    <a:schemeClr val="bg1"/>
                  </a:solidFill>
                </a:rPr>
                <a:t>1</a:t>
              </a:fld>
              <a:endParaRPr lang="en-US" sz="1100" dirty="0">
                <a:solidFill>
                  <a:schemeClr val="bg1"/>
                </a:solidFill>
              </a:endParaRPr>
            </a:p>
          </p:txBody>
        </p:sp>
      </p:gr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2590801"/>
            <a:ext cx="2286000" cy="2486025"/>
          </a:xfrm>
          <a:prstGeom prst="rect">
            <a:avLst/>
          </a:prstGeom>
        </p:spPr>
      </p:pic>
    </p:spTree>
    <p:extLst>
      <p:ext uri="{BB962C8B-B14F-4D97-AF65-F5344CB8AC3E}">
        <p14:creationId xmlns:p14="http://schemas.microsoft.com/office/powerpoint/2010/main" val="3729571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000548"/>
          </a:xfrm>
          <a:prstGeom prst="rect">
            <a:avLst/>
          </a:prstGeom>
          <a:noFill/>
        </p:spPr>
        <p:txBody>
          <a:bodyPr wrap="square" lIns="182880" rIns="182880" rtlCol="0">
            <a:spAutoFit/>
          </a:bodyPr>
          <a:lstStyle/>
          <a:p>
            <a:r>
              <a:rPr lang="en-US" sz="2800" b="1" dirty="0"/>
              <a:t>Intent</a:t>
            </a:r>
          </a:p>
          <a:p>
            <a:r>
              <a:rPr lang="en-US" sz="2400" dirty="0"/>
              <a:t>To conserve land. To promote livability, walkability, and transportation efficiency and reduce vehicle distance traveled. To leverage and support transit investments. To improve public health by encouraging daily physical activity.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Compact Development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0951491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promote community interaction and engagement by integrating </a:t>
            </a:r>
            <a:r>
              <a:rPr lang="en-US" sz="2400" i="1" dirty="0"/>
              <a:t>schools </a:t>
            </a:r>
            <a:r>
              <a:rPr lang="en-US" sz="2400" dirty="0"/>
              <a:t>into the neighborhood. To improve students’ health by encouraging walking and bicycling to school.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Neighborhood Schools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8965451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216539"/>
          </a:xfrm>
          <a:prstGeom prst="rect">
            <a:avLst/>
          </a:prstGeom>
          <a:noFill/>
        </p:spPr>
        <p:txBody>
          <a:bodyPr wrap="square" lIns="182880" rIns="182880" rtlCol="0">
            <a:spAutoFit/>
          </a:bodyPr>
          <a:lstStyle/>
          <a:p>
            <a:r>
              <a:rPr lang="en-US" sz="2800" b="1" dirty="0"/>
              <a:t>Requirements</a:t>
            </a:r>
          </a:p>
          <a:p>
            <a:r>
              <a:rPr lang="en-US" sz="2400" dirty="0"/>
              <a:t>Include in the </a:t>
            </a:r>
            <a:r>
              <a:rPr lang="en-US" sz="2400" i="1" dirty="0"/>
              <a:t>project </a:t>
            </a:r>
            <a:r>
              <a:rPr lang="en-US" sz="2400" dirty="0"/>
              <a:t>a residential component that constitutes at least 30% of the project’s total building floor area, and locate or design the project such that at least 50% of the </a:t>
            </a:r>
            <a:r>
              <a:rPr lang="en-US" sz="2400" i="1" dirty="0"/>
              <a:t>dwelling units </a:t>
            </a:r>
            <a:r>
              <a:rPr lang="en-US" sz="2400" dirty="0"/>
              <a:t>are within a ½-mile </a:t>
            </a:r>
            <a:r>
              <a:rPr lang="en-US" sz="2400" i="1" dirty="0"/>
              <a:t>walking distance </a:t>
            </a:r>
            <a:r>
              <a:rPr lang="en-US" sz="2400" dirty="0"/>
              <a:t>of the functional building entry of an </a:t>
            </a:r>
            <a:r>
              <a:rPr lang="en-US" sz="2400" i="1" dirty="0"/>
              <a:t>existing </a:t>
            </a:r>
            <a:r>
              <a:rPr lang="en-US" sz="2400" dirty="0"/>
              <a:t>or new elementary or middle school or within a 1-mile walking distance of the functional building entry of an existing or new high school.</a:t>
            </a:r>
          </a:p>
          <a:p>
            <a:endParaRPr lang="en-US" sz="2400" dirty="0"/>
          </a:p>
          <a:p>
            <a:r>
              <a:rPr lang="en-US" sz="2400" dirty="0"/>
              <a:t>If the school combines an elementary or middle school with a high school, 50% of the dwelling units must be a ½ mile walking distance of the functional building entry.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Neighborhood Schools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4430994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dirty="0"/>
              <a:t>For any new school, the school authority must commit that the school will be open by the time 50% of the project dwelling units are occupied.</a:t>
            </a:r>
          </a:p>
          <a:p>
            <a:endParaRPr lang="en-US" sz="2400" dirty="0"/>
          </a:p>
          <a:p>
            <a:r>
              <a:rPr lang="en-US" sz="2400" dirty="0"/>
              <a:t>A legally binding warrant committing to open the school by this time must be provided at the time of first building occupancy.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Neighborhood Schools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79835900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dirty="0"/>
              <a:t>Portions of the circulation network within or bordering the </a:t>
            </a:r>
            <a:r>
              <a:rPr lang="en-US" sz="2400" i="1" dirty="0"/>
              <a:t>project boundary </a:t>
            </a:r>
            <a:r>
              <a:rPr lang="en-US" sz="2400" dirty="0"/>
              <a:t>that lead from dwelling units to the school site must have (1) a complete network of sidewalks on both sides and (2) either continuous bicycle lanes or a combination of traffic control and calming measures (alleys may be exempted).</a:t>
            </a:r>
          </a:p>
          <a:p>
            <a:endParaRPr lang="en-US" sz="2400" dirty="0"/>
          </a:p>
          <a:p>
            <a:r>
              <a:rPr lang="en-US" sz="2400" dirty="0"/>
              <a:t>If the school is planned as part of the project, it must be designed such that pedestrians and cyclists can easily reach building entrances without crossing bus zones, parking entrances, and student drop-off areas.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Neighborhood Schools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6798956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dirty="0"/>
              <a:t>New school campuses within the project boundary must not exceed the following limits: </a:t>
            </a:r>
          </a:p>
          <a:p>
            <a:pPr marL="342900" indent="-342900">
              <a:buFont typeface="Wingdings" panose="05000000000000000000" pitchFamily="2" charset="2"/>
              <a:buChar char="q"/>
            </a:pPr>
            <a:r>
              <a:rPr lang="en-US" sz="2400" dirty="0"/>
              <a:t>high school (students 15-18 years old), 15 acres (6 hectares); </a:t>
            </a:r>
          </a:p>
          <a:p>
            <a:pPr marL="342900" indent="-342900">
              <a:buFont typeface="Wingdings" panose="05000000000000000000" pitchFamily="2" charset="2"/>
              <a:buChar char="q"/>
            </a:pPr>
            <a:r>
              <a:rPr lang="en-US" sz="2400" dirty="0"/>
              <a:t>middle school (students 11-14 years old), 10 acres (4 hectares); and </a:t>
            </a:r>
          </a:p>
          <a:p>
            <a:pPr marL="342900" indent="-342900">
              <a:buFont typeface="Wingdings" panose="05000000000000000000" pitchFamily="2" charset="2"/>
              <a:buChar char="q"/>
            </a:pPr>
            <a:r>
              <a:rPr lang="en-US" sz="2400" dirty="0"/>
              <a:t>elementary school (students 6-10 years old), 5 acres (2 hectares). </a:t>
            </a:r>
          </a:p>
          <a:p>
            <a:endParaRPr lang="en-US" sz="2400" dirty="0"/>
          </a:p>
          <a:p>
            <a:r>
              <a:rPr lang="en-US" sz="2400" dirty="0"/>
              <a:t>Schools combining grade levels from more than one category may use the grade level with the higher allowable limits.</a:t>
            </a:r>
          </a:p>
          <a:p>
            <a:r>
              <a:rPr lang="en-US" sz="2400" dirty="0"/>
              <a:t> </a:t>
            </a:r>
          </a:p>
          <a:p>
            <a:r>
              <a:rPr lang="en-US" sz="2400" dirty="0"/>
              <a:t>Facilities on the school site (e.g., athletic fields, playgrounds, multipurpose interior spaces) for which there is a formal joint-use agreement with another entity may be deducted from the total site area of the school.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Neighborhood Schools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3289413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105</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2271713"/>
            <a:ext cx="1981200" cy="23145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6124" y="4695057"/>
            <a:ext cx="2505075" cy="1819275"/>
          </a:xfrm>
          <a:prstGeom prst="rect">
            <a:avLst/>
          </a:prstGeom>
        </p:spPr>
      </p:pic>
    </p:spTree>
    <p:extLst>
      <p:ext uri="{BB962C8B-B14F-4D97-AF65-F5344CB8AC3E}">
        <p14:creationId xmlns:p14="http://schemas.microsoft.com/office/powerpoint/2010/main" val="3957261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Requirements</a:t>
            </a:r>
          </a:p>
          <a:p>
            <a:r>
              <a:rPr lang="en-US" sz="2400" dirty="0"/>
              <a:t>Design and build the project to meet the densities specified below. </a:t>
            </a:r>
          </a:p>
          <a:p>
            <a:endParaRPr lang="en-US" sz="2400" dirty="0"/>
          </a:p>
          <a:p>
            <a:r>
              <a:rPr lang="en-US" sz="2400" dirty="0"/>
              <a:t>Minimum densities must be met for both (1) the entire project at full build-out and (2) the portion of the project that will be built within five years of the date that the first new building of any type is occupied.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Compact Development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367786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632311"/>
          </a:xfrm>
          <a:prstGeom prst="rect">
            <a:avLst/>
          </a:prstGeom>
          <a:noFill/>
        </p:spPr>
        <p:txBody>
          <a:bodyPr wrap="square" lIns="182880" rIns="182880" rtlCol="0">
            <a:spAutoFit/>
          </a:bodyPr>
          <a:lstStyle/>
          <a:p>
            <a:r>
              <a:rPr lang="en-US" sz="2400" b="1" dirty="0"/>
              <a:t>Case 1. Projects with Access to Quality Transit </a:t>
            </a:r>
            <a:endParaRPr lang="en-US" sz="2400" dirty="0"/>
          </a:p>
          <a:p>
            <a:r>
              <a:rPr lang="en-US" sz="2400" dirty="0"/>
              <a:t>For </a:t>
            </a:r>
            <a:r>
              <a:rPr lang="en-US" sz="2400" i="1" dirty="0"/>
              <a:t>projects </a:t>
            </a:r>
            <a:r>
              <a:rPr lang="en-US" sz="2400" dirty="0"/>
              <a:t>with </a:t>
            </a:r>
            <a:r>
              <a:rPr lang="en-US" sz="2400" i="1" dirty="0"/>
              <a:t>existing </a:t>
            </a:r>
            <a:r>
              <a:rPr lang="en-US" sz="2400" dirty="0"/>
              <a:t>or planned transit service (i.e., service with the funding commitments as specified in SLL Prerequisite Smart Location) that meets or exceeds the 2-point threshold in SLL Credit Access to Quality Transit, build at the following densities, based on the </a:t>
            </a:r>
            <a:r>
              <a:rPr lang="en-US" sz="2400" i="1" dirty="0"/>
              <a:t>walking distances </a:t>
            </a:r>
            <a:r>
              <a:rPr lang="en-US" sz="2400" dirty="0"/>
              <a:t>to the transit service specified in that SLL credit: </a:t>
            </a:r>
          </a:p>
          <a:p>
            <a:pPr marL="285750" indent="-285750">
              <a:buFont typeface="Wingdings" panose="05000000000000000000" pitchFamily="2" charset="2"/>
              <a:buChar char="q"/>
            </a:pPr>
            <a:r>
              <a:rPr lang="en-US" dirty="0"/>
              <a:t>for residential components located within the walking distances: 12 or more </a:t>
            </a:r>
            <a:r>
              <a:rPr lang="en-US" i="1" dirty="0"/>
              <a:t>dwelling units </a:t>
            </a:r>
            <a:r>
              <a:rPr lang="en-US" dirty="0"/>
              <a:t>per acre (30 DU per hectare) of buildable land available for residential uses; </a:t>
            </a:r>
          </a:p>
          <a:p>
            <a:pPr marL="285750" indent="-285750">
              <a:buFont typeface="Wingdings" panose="05000000000000000000" pitchFamily="2" charset="2"/>
              <a:buChar char="q"/>
            </a:pPr>
            <a:r>
              <a:rPr lang="en-US" dirty="0"/>
              <a:t>for residential components falling outside the walking distances: 7 or more dwelling units per acre (17.5 DU per hectare) of buildable land available for residential uses; </a:t>
            </a:r>
          </a:p>
          <a:p>
            <a:pPr marL="285750" indent="-285750">
              <a:buFont typeface="Wingdings" panose="05000000000000000000" pitchFamily="2" charset="2"/>
              <a:buChar char="q"/>
            </a:pPr>
            <a:r>
              <a:rPr lang="en-US" dirty="0"/>
              <a:t>for nonresidential components located within the walking distances: 0.80 or higher </a:t>
            </a:r>
            <a:r>
              <a:rPr lang="en-US" i="1" dirty="0"/>
              <a:t>floor-area ratio </a:t>
            </a:r>
            <a:r>
              <a:rPr lang="en-US" dirty="0"/>
              <a:t>(FAR) for the buildable land available for nonresidential uses; and </a:t>
            </a:r>
          </a:p>
          <a:p>
            <a:pPr marL="285750" indent="-285750">
              <a:buFont typeface="Wingdings" panose="05000000000000000000" pitchFamily="2" charset="2"/>
              <a:buChar char="q"/>
            </a:pPr>
            <a:r>
              <a:rPr lang="en-US" dirty="0"/>
              <a:t>for nonresidential components falling outside the walking distances: 0.50 or higher FAR for the buildable land available for nonresidential uses.</a:t>
            </a:r>
          </a:p>
          <a:p>
            <a:endParaRPr lang="en-US" dirty="0"/>
          </a:p>
          <a:p>
            <a:r>
              <a:rPr lang="en-US" dirty="0"/>
              <a:t>If the project location is served by a transit agency whose guidelines for minimum service densities are greater than the densities required by this prerequisite, the project must achieve those service densities instead.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Compact Development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188761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b="1" dirty="0"/>
              <a:t>Case 2. All Other Projects </a:t>
            </a:r>
            <a:endParaRPr lang="en-US" sz="2400" dirty="0"/>
          </a:p>
          <a:p>
            <a:r>
              <a:rPr lang="en-US" sz="2400" dirty="0"/>
              <a:t>Build any residential components of the project at a </a:t>
            </a:r>
            <a:r>
              <a:rPr lang="en-US" sz="2400" i="1" dirty="0"/>
              <a:t>density </a:t>
            </a:r>
            <a:r>
              <a:rPr lang="en-US" sz="2400" dirty="0"/>
              <a:t>of 7 or more dwelling units per acre (17.5 DU per hectare) of </a:t>
            </a:r>
            <a:r>
              <a:rPr lang="en-US" sz="2400" i="1" dirty="0"/>
              <a:t>buildable land </a:t>
            </a:r>
            <a:r>
              <a:rPr lang="en-US" sz="2400" dirty="0"/>
              <a:t>available for residential uses. </a:t>
            </a:r>
          </a:p>
          <a:p>
            <a:endParaRPr lang="en-US" sz="2400" dirty="0"/>
          </a:p>
          <a:p>
            <a:r>
              <a:rPr lang="en-US" sz="2400" dirty="0"/>
              <a:t>Build any nonresidential components of the project at a density of 0.50 or higher FAR for the buildable land available for nonresidential uses.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Compact Development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8286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262979"/>
          </a:xfrm>
          <a:prstGeom prst="rect">
            <a:avLst/>
          </a:prstGeom>
          <a:noFill/>
        </p:spPr>
        <p:txBody>
          <a:bodyPr wrap="square" lIns="182880" rIns="182880" rtlCol="0">
            <a:spAutoFit/>
          </a:bodyPr>
          <a:lstStyle/>
          <a:p>
            <a:r>
              <a:rPr lang="en-US" sz="2400" b="1" dirty="0"/>
              <a:t>For All Projects</a:t>
            </a:r>
          </a:p>
          <a:p>
            <a:r>
              <a:rPr lang="en-US" sz="2400" dirty="0"/>
              <a:t>Density calculations include all planned and existing buildings within the </a:t>
            </a:r>
            <a:r>
              <a:rPr lang="en-US" sz="2400" i="1" dirty="0"/>
              <a:t>project boundary, </a:t>
            </a:r>
            <a:r>
              <a:rPr lang="en-US" sz="2400" dirty="0"/>
              <a:t>excluding those portions of parking structures devoted exclusively to parking. </a:t>
            </a:r>
          </a:p>
          <a:p>
            <a:endParaRPr lang="en-US" sz="2400" dirty="0"/>
          </a:p>
          <a:p>
            <a:r>
              <a:rPr lang="en-US" sz="2400" dirty="0"/>
              <a:t>If the residential component of the project meets the minimum density requirement but the nonresidential component does not, or vice versa, include only the qualifying density.</a:t>
            </a:r>
          </a:p>
          <a:p>
            <a:endParaRPr lang="en-US" sz="2400" dirty="0"/>
          </a:p>
          <a:p>
            <a:r>
              <a:rPr lang="en-US" sz="2400" dirty="0"/>
              <a:t>Use that component’s dwelling units or nonresidential floor area in the numerator and the total buildable land area in the denominator.</a:t>
            </a:r>
          </a:p>
          <a:p>
            <a:endParaRPr lang="en-US" sz="2400" dirty="0"/>
          </a:p>
          <a:p>
            <a:r>
              <a:rPr lang="en-US" sz="2400" dirty="0"/>
              <a:t>If the resulting density meets the minimum requirement, the prerequisite is achieved.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Compact Development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93855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Intent</a:t>
            </a:r>
          </a:p>
          <a:p>
            <a:r>
              <a:rPr lang="en-US" sz="2400" dirty="0"/>
              <a:t>To promote </a:t>
            </a:r>
            <a:r>
              <a:rPr lang="en-US" sz="2400" i="1" dirty="0"/>
              <a:t>projects </a:t>
            </a:r>
            <a:r>
              <a:rPr lang="en-US" sz="2400" dirty="0"/>
              <a:t>that have high levels of internal connectivity and are well connected to the community. To encourage development within </a:t>
            </a:r>
            <a:r>
              <a:rPr lang="en-US" sz="2400" i="1" dirty="0"/>
              <a:t>existing </a:t>
            </a:r>
            <a:r>
              <a:rPr lang="en-US" sz="2400" dirty="0"/>
              <a:t>communities that promote transportation efficiency through multimodal transportation. To improve public health by encouraging daily physical activity.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15</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429765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Requirements</a:t>
            </a:r>
          </a:p>
          <a:p>
            <a:r>
              <a:rPr lang="en-US" sz="2400" dirty="0"/>
              <a:t>Meet the requirements of Case 1 if the project has no circulation network intersections within the project boundary and is five acres or less in size.</a:t>
            </a:r>
          </a:p>
          <a:p>
            <a:endParaRPr lang="en-US" sz="2400" dirty="0"/>
          </a:p>
          <a:p>
            <a:r>
              <a:rPr lang="en-US" sz="2400" dirty="0"/>
              <a:t>All other projects must meet Case 2.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16</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993430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262979"/>
          </a:xfrm>
          <a:prstGeom prst="rect">
            <a:avLst/>
          </a:prstGeom>
          <a:noFill/>
        </p:spPr>
        <p:txBody>
          <a:bodyPr wrap="square" lIns="182880" rIns="182880" rtlCol="0">
            <a:spAutoFit/>
          </a:bodyPr>
          <a:lstStyle/>
          <a:p>
            <a:r>
              <a:rPr lang="en-US" sz="2400" b="1" dirty="0"/>
              <a:t>Case 1. Surrounding Connectivity </a:t>
            </a:r>
            <a:endParaRPr lang="en-US" sz="2400" dirty="0"/>
          </a:p>
          <a:p>
            <a:r>
              <a:rPr lang="en-US" sz="2400" dirty="0"/>
              <a:t>Locate the project such that the connectivity within ¼ mile of the project boundary is at least 90 intersections per square mile.</a:t>
            </a:r>
          </a:p>
          <a:p>
            <a:endParaRPr lang="en-US" sz="2400" dirty="0"/>
          </a:p>
          <a:p>
            <a:r>
              <a:rPr lang="en-US" sz="2400" dirty="0"/>
              <a:t>Any part of the circulation network that is counted toward the connectivity requirement must be available for general public use and not gated.</a:t>
            </a:r>
          </a:p>
          <a:p>
            <a:endParaRPr lang="en-US" sz="2400" dirty="0"/>
          </a:p>
          <a:p>
            <a:r>
              <a:rPr lang="en-US" sz="2400" dirty="0"/>
              <a:t>Gated areas are not considered available for public use, with the exception of education and health care campuses and military bases where gates are used for security purposes. </a:t>
            </a:r>
          </a:p>
          <a:p>
            <a:endParaRPr lang="en-US" sz="2400" dirty="0"/>
          </a:p>
          <a:p>
            <a:r>
              <a:rPr lang="en-US" sz="2400" dirty="0"/>
              <a:t>Additionally, any circulation network within the project must be available for general public use and not gated.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17</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517314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b="1" dirty="0"/>
              <a:t>Case 2. Internal Connectivity </a:t>
            </a:r>
            <a:endParaRPr lang="en-US" sz="2400" dirty="0"/>
          </a:p>
          <a:p>
            <a:r>
              <a:rPr lang="en-US" sz="2400" dirty="0"/>
              <a:t>Design and build the project such that its internal </a:t>
            </a:r>
            <a:r>
              <a:rPr lang="en-US" sz="2400" i="1" dirty="0"/>
              <a:t>connectivity </a:t>
            </a:r>
            <a:r>
              <a:rPr lang="en-US" sz="2400" dirty="0"/>
              <a:t>is at least 140 intersections per square mile.</a:t>
            </a:r>
          </a:p>
          <a:p>
            <a:r>
              <a:rPr lang="en-US" sz="2400" dirty="0"/>
              <a:t> </a:t>
            </a:r>
          </a:p>
          <a:p>
            <a:r>
              <a:rPr lang="en-US" sz="2400" dirty="0"/>
              <a:t>Any part of the circulation network counted toward the connectivity requirement must be available for general public use at all times and not gated.</a:t>
            </a:r>
          </a:p>
          <a:p>
            <a:endParaRPr lang="en-US" sz="2400" dirty="0"/>
          </a:p>
          <a:p>
            <a:r>
              <a:rPr lang="en-US" sz="2400" dirty="0"/>
              <a:t>Additionally, no more than 10% of the project area may be accessed via circulation network that is gated.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18</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193567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dirty="0"/>
              <a:t>Education campuses, health care campuses, and military bases where gates are used for security purposes are exempt from the 10% limit, and intersections within those projects may be counted toward the connectivity requirement. </a:t>
            </a:r>
          </a:p>
          <a:p>
            <a:endParaRPr lang="en-US" sz="2400" dirty="0"/>
          </a:p>
          <a:p>
            <a:r>
              <a:rPr lang="en-US" sz="2400" dirty="0"/>
              <a:t>Design and build the project with at least one through-connection (of the circulation network) intersecting or terminating at the </a:t>
            </a:r>
            <a:r>
              <a:rPr lang="en-US" sz="2400" i="1" dirty="0"/>
              <a:t>project boundary </a:t>
            </a:r>
            <a:r>
              <a:rPr lang="en-US" sz="2400" dirty="0"/>
              <a:t>at least every 800 feet, or at existing abutting intervals and intersections of the circulation network, whichever is the shorter distance.</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19</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835429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524000" y="6596390"/>
            <a:ext cx="9144000" cy="261610"/>
            <a:chOff x="0" y="6519446"/>
            <a:chExt cx="9144000" cy="261610"/>
          </a:xfrm>
        </p:grpSpPr>
        <p:sp>
          <p:nvSpPr>
            <p:cNvPr id="11" name="Rectangle 10"/>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BD+C – Power Jam Study!		Lorisweb.com</a:t>
              </a:r>
            </a:p>
          </p:txBody>
        </p:sp>
        <p:sp>
          <p:nvSpPr>
            <p:cNvPr id="12" name="Rectangle 11"/>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9F8E3996-6E4F-423D-8BF8-6F101C52AB01}" type="slidenum">
                <a:rPr lang="en-US" sz="1100">
                  <a:solidFill>
                    <a:schemeClr val="bg1"/>
                  </a:solidFill>
                </a:rPr>
                <a:t>2</a:t>
              </a:fld>
              <a:endParaRPr lang="en-US" sz="1100" dirty="0">
                <a:solidFill>
                  <a:schemeClr val="bg1"/>
                </a:solidFill>
              </a:endParaRPr>
            </a:p>
          </p:txBody>
        </p:sp>
      </p:gr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5878" y="457201"/>
            <a:ext cx="8229600" cy="5288181"/>
          </a:xfrm>
          <a:prstGeom prst="rect">
            <a:avLst/>
          </a:prstGeom>
        </p:spPr>
      </p:pic>
    </p:spTree>
    <p:extLst>
      <p:ext uri="{BB962C8B-B14F-4D97-AF65-F5344CB8AC3E}">
        <p14:creationId xmlns:p14="http://schemas.microsoft.com/office/powerpoint/2010/main" val="1472010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dirty="0"/>
              <a:t>These requirements do not apply to portions of the boundary where connections cannot be made because of physical obstacles, such as prior platting of property, construction of existing buildings or other barriers, slopes steeper than 15%, </a:t>
            </a:r>
            <a:r>
              <a:rPr lang="en-US" sz="2400" i="1" dirty="0"/>
              <a:t>wetlands </a:t>
            </a:r>
            <a:r>
              <a:rPr lang="en-US" sz="2400" dirty="0"/>
              <a:t>and </a:t>
            </a:r>
            <a:r>
              <a:rPr lang="en-US" sz="2400" i="1" dirty="0"/>
              <a:t>water bodies, </a:t>
            </a:r>
            <a:r>
              <a:rPr lang="en-US" sz="2400" dirty="0"/>
              <a:t>railroad and utility rights-of-way, existing limited-access motor vehicle rights-of-way, and parks and dedicated open space.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38388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000548"/>
          </a:xfrm>
          <a:prstGeom prst="rect">
            <a:avLst/>
          </a:prstGeom>
          <a:noFill/>
        </p:spPr>
        <p:txBody>
          <a:bodyPr wrap="square" lIns="182880" rIns="182880" rtlCol="0">
            <a:spAutoFit/>
          </a:bodyPr>
          <a:lstStyle/>
          <a:p>
            <a:r>
              <a:rPr lang="en-US" sz="2800" b="1" dirty="0"/>
              <a:t>Intent</a:t>
            </a:r>
          </a:p>
          <a:p>
            <a:r>
              <a:rPr lang="en-US" sz="2400" dirty="0"/>
              <a:t>To promote transportation efficiency and reduce </a:t>
            </a:r>
            <a:r>
              <a:rPr lang="en-US" sz="2400" i="1" dirty="0"/>
              <a:t>vehicle distance traveled. </a:t>
            </a:r>
            <a:r>
              <a:rPr lang="en-US" sz="2400" dirty="0"/>
              <a:t>To improve public health by providing safe, appealing, and comfortable </a:t>
            </a:r>
            <a:r>
              <a:rPr lang="en-US" sz="2400" i="1" dirty="0"/>
              <a:t>street </a:t>
            </a:r>
            <a:r>
              <a:rPr lang="en-US" sz="2400" dirty="0"/>
              <a:t>environments that encourage daily physical activity and avoid pedestrian injuries.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244214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Requirements</a:t>
            </a:r>
          </a:p>
          <a:p>
            <a:r>
              <a:rPr lang="en-US" sz="2400" dirty="0"/>
              <a:t>A </a:t>
            </a:r>
            <a:r>
              <a:rPr lang="en-US" sz="2400" i="1" dirty="0"/>
              <a:t>project </a:t>
            </a:r>
            <a:r>
              <a:rPr lang="en-US" sz="2400" dirty="0"/>
              <a:t>may earn a maximum of 9 points, awarded according to Table 1.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stretch>
            <a:fillRect/>
          </a:stretch>
        </p:blipFill>
        <p:spPr>
          <a:xfrm>
            <a:off x="3638550" y="2667000"/>
            <a:ext cx="4914900" cy="2762250"/>
          </a:xfrm>
          <a:prstGeom prst="rect">
            <a:avLst/>
          </a:prstGeom>
        </p:spPr>
      </p:pic>
    </p:spTree>
    <p:extLst>
      <p:ext uri="{BB962C8B-B14F-4D97-AF65-F5344CB8AC3E}">
        <p14:creationId xmlns:p14="http://schemas.microsoft.com/office/powerpoint/2010/main" val="962749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585871"/>
          </a:xfrm>
          <a:prstGeom prst="rect">
            <a:avLst/>
          </a:prstGeom>
          <a:noFill/>
        </p:spPr>
        <p:txBody>
          <a:bodyPr wrap="square" lIns="182880" rIns="182880" rtlCol="0">
            <a:spAutoFit/>
          </a:bodyPr>
          <a:lstStyle/>
          <a:p>
            <a:r>
              <a:rPr lang="en-US" sz="2400" u="sng" dirty="0"/>
              <a:t>Façades and Entries </a:t>
            </a:r>
          </a:p>
          <a:p>
            <a:pPr marL="457200" indent="-457200">
              <a:buFont typeface="+mj-lt"/>
              <a:buAutoNum type="alphaLcPeriod"/>
            </a:pPr>
            <a:r>
              <a:rPr lang="en-US" sz="2000" dirty="0"/>
              <a:t>At least 80% of the total linear distance of building façades facing the circulation network in the project is no more than 25 feet from the property line. </a:t>
            </a:r>
          </a:p>
          <a:p>
            <a:pPr marL="457200" indent="-457200">
              <a:buFont typeface="+mj-lt"/>
              <a:buAutoNum type="alphaLcPeriod"/>
            </a:pPr>
            <a:r>
              <a:rPr lang="en-US" sz="2000" dirty="0"/>
              <a:t>At least 50% of the total linear distance of building façades facing the circulation network in the project is no more than 18 feet from the property line. </a:t>
            </a:r>
          </a:p>
          <a:p>
            <a:pPr marL="457200" indent="-457200">
              <a:buFont typeface="+mj-lt"/>
              <a:buAutoNum type="alphaLcPeriod"/>
            </a:pPr>
            <a:r>
              <a:rPr lang="en-US" sz="2000" dirty="0"/>
              <a:t>At least 50% of the total linear distance of mixed-use and nonresidential building façades facing the circulation network in the project is within 1 foot of a sidewalk or equivalent walking route. </a:t>
            </a:r>
          </a:p>
          <a:p>
            <a:pPr marL="457200" indent="-457200">
              <a:buFont typeface="+mj-lt"/>
              <a:buAutoNum type="alphaLcPeriod"/>
            </a:pPr>
            <a:r>
              <a:rPr lang="en-US" sz="2000" i="1" dirty="0"/>
              <a:t>Functional entries </a:t>
            </a:r>
            <a:r>
              <a:rPr lang="en-US" sz="2000" dirty="0"/>
              <a:t>to the building occur at an average of 75 feet or less along nonresidential or mixed-use buildings or </a:t>
            </a:r>
            <a:r>
              <a:rPr lang="en-US" sz="2000" i="1" dirty="0"/>
              <a:t>blocks. </a:t>
            </a:r>
            <a:endParaRPr lang="en-US" sz="2000" dirty="0"/>
          </a:p>
          <a:p>
            <a:pPr marL="457200" indent="-457200">
              <a:buFont typeface="+mj-lt"/>
              <a:buAutoNum type="alphaLcPeriod"/>
            </a:pPr>
            <a:r>
              <a:rPr lang="en-US" sz="2000" dirty="0"/>
              <a:t>Functional entries to the building occur at an average of 30 feet or less along nonresidential or mixed-use buildings or blocks </a:t>
            </a:r>
          </a:p>
          <a:p>
            <a:endParaRPr lang="en-US" sz="2400" dirty="0"/>
          </a:p>
          <a:p>
            <a:r>
              <a:rPr lang="en-US" sz="2400" dirty="0"/>
              <a:t>Items (d) and (e) are cumulative.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074267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231654"/>
          </a:xfrm>
          <a:prstGeom prst="rect">
            <a:avLst/>
          </a:prstGeom>
          <a:noFill/>
        </p:spPr>
        <p:txBody>
          <a:bodyPr wrap="square" lIns="182880" rIns="182880" rtlCol="0">
            <a:spAutoFit/>
          </a:bodyPr>
          <a:lstStyle/>
          <a:p>
            <a:r>
              <a:rPr lang="en-US" sz="2400" u="sng" dirty="0"/>
              <a:t>Ground-Level Use and Parking </a:t>
            </a:r>
          </a:p>
          <a:p>
            <a:pPr marL="457200" indent="-457200">
              <a:buFont typeface="+mj-lt"/>
              <a:buAutoNum type="alphaLcPeriod" startAt="6"/>
            </a:pPr>
            <a:r>
              <a:rPr lang="en-US" sz="2000" dirty="0"/>
              <a:t>All ground-level retail, service, and trade uses that face a public space have clear glass on at least 60% of their façades between 3 and 8 feet above grade. </a:t>
            </a:r>
          </a:p>
          <a:p>
            <a:pPr marL="457200" indent="-457200">
              <a:buFont typeface="+mj-lt"/>
              <a:buAutoNum type="alphaLcPeriod" startAt="6"/>
            </a:pPr>
            <a:endParaRPr lang="en-US" sz="2000" dirty="0"/>
          </a:p>
          <a:p>
            <a:pPr marL="457200" indent="-457200">
              <a:buFont typeface="+mj-lt"/>
              <a:buAutoNum type="alphaLcPeriod" startAt="6"/>
            </a:pPr>
            <a:r>
              <a:rPr lang="en-US" sz="2000" dirty="0"/>
              <a:t>If a façade extends along a sidewalk, no more than 40% of its length or 50 feet, whichever is less, is blank (without doors or windows). </a:t>
            </a:r>
          </a:p>
          <a:p>
            <a:pPr marL="457200" indent="-457200">
              <a:buFont typeface="+mj-lt"/>
              <a:buAutoNum type="alphaLcPeriod" startAt="6"/>
            </a:pPr>
            <a:endParaRPr lang="en-US" sz="2000" dirty="0"/>
          </a:p>
          <a:p>
            <a:pPr marL="457200" indent="-457200">
              <a:buFont typeface="+mj-lt"/>
              <a:buAutoNum type="alphaLcPeriod" startAt="6"/>
            </a:pPr>
            <a:r>
              <a:rPr lang="en-US" sz="2000" dirty="0"/>
              <a:t>Any ground-level retail, service, or trade windows facing the circulation network must be kept visible (</a:t>
            </a:r>
            <a:r>
              <a:rPr lang="en-US" sz="2000" dirty="0" err="1"/>
              <a:t>unshuttered</a:t>
            </a:r>
            <a:r>
              <a:rPr lang="en-US" sz="2000" dirty="0"/>
              <a:t>) at night; this must be stipulated in </a:t>
            </a:r>
            <a:r>
              <a:rPr lang="en-US" sz="2000" i="1" dirty="0"/>
              <a:t>covenants, conditions, and restrictions </a:t>
            </a:r>
            <a:r>
              <a:rPr lang="en-US" sz="2000" dirty="0"/>
              <a:t>(CC&amp;Rs) or other binding documents .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22386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862322"/>
          </a:xfrm>
          <a:prstGeom prst="rect">
            <a:avLst/>
          </a:prstGeom>
          <a:noFill/>
        </p:spPr>
        <p:txBody>
          <a:bodyPr wrap="square" lIns="182880" rIns="182880" rtlCol="0">
            <a:spAutoFit/>
          </a:bodyPr>
          <a:lstStyle/>
          <a:p>
            <a:pPr marL="457200" indent="-457200">
              <a:buFont typeface="+mj-lt"/>
              <a:buAutoNum type="alphaLcPeriod" startAt="9"/>
            </a:pPr>
            <a:r>
              <a:rPr lang="en-US" sz="2000" dirty="0"/>
              <a:t>On-street parking is provided on at least 70% of both sides of the block length of all new and </a:t>
            </a:r>
            <a:r>
              <a:rPr lang="en-US" sz="2000" i="1" dirty="0"/>
              <a:t>existing </a:t>
            </a:r>
            <a:r>
              <a:rPr lang="en-US" sz="2000" dirty="0"/>
              <a:t>motorized portions of the circulation network, including the project side of bordering circulation network. The percentage of on-street parking is calculated by dividing the length of street designated for parking by the total length of the curb along each street, including curb cuts, driveways, and intersection radii. Space within the parking lane that is occupied by corner bulb-outs (within 24 feet of an intersection), transit stops, and motorcycle or bicycle parking may be counted as designated for parking in this calculation. Alleys may be exempted.</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25</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235114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pPr marL="457200" indent="-457200">
              <a:buFont typeface="+mj-lt"/>
              <a:buAutoNum type="alphaLcPeriod" startAt="10"/>
            </a:pPr>
            <a:r>
              <a:rPr lang="en-US" sz="2000" dirty="0"/>
              <a:t>Continuous sidewalks or equivalent provisions for walking are available along both sides of the entire circulation network within the project, including the project side of the circulation network bordering the project. Bicycle- and pedestrian-only paths meet this requirement. New sidewalks must be at least 10 feet wide on retail or mixed-use blocks and at least 5 feet wide on all other blocks. Note that these requirements specify wider sidewalks than required by NPD Prerequisite Walkable Streets. Alleys may be exempted. </a:t>
            </a:r>
          </a:p>
          <a:p>
            <a:pPr marL="457200" indent="-457200">
              <a:buFont typeface="+mj-lt"/>
              <a:buAutoNum type="alphaLcPeriod" startAt="10"/>
            </a:pPr>
            <a:endParaRPr lang="en-US" sz="2000" dirty="0"/>
          </a:p>
          <a:p>
            <a:pPr marL="457200" indent="-457200">
              <a:buFont typeface="+mj-lt"/>
              <a:buAutoNum type="alphaLcPeriod" startAt="10"/>
            </a:pPr>
            <a:r>
              <a:rPr lang="en-US" sz="2000" dirty="0"/>
              <a:t>If the project has ground-floor </a:t>
            </a:r>
            <a:r>
              <a:rPr lang="en-US" sz="2000" i="1" dirty="0"/>
              <a:t>dwelling units, </a:t>
            </a:r>
            <a:r>
              <a:rPr lang="en-US" sz="2000" dirty="0"/>
              <a:t>the principal level of at least 50% of those units has an elevated finished floor at least 24 inches above the sidewalk grade. Below-grade basement spaces and/or </a:t>
            </a:r>
            <a:r>
              <a:rPr lang="en-US" sz="2000" i="1" dirty="0"/>
              <a:t>accessory dwelling units </a:t>
            </a:r>
            <a:r>
              <a:rPr lang="en-US" sz="2000" dirty="0"/>
              <a:t>are exempt from this requirement.</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26</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514740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2246769"/>
          </a:xfrm>
          <a:prstGeom prst="rect">
            <a:avLst/>
          </a:prstGeom>
          <a:noFill/>
        </p:spPr>
        <p:txBody>
          <a:bodyPr wrap="square" lIns="182880" rIns="182880" rtlCol="0">
            <a:spAutoFit/>
          </a:bodyPr>
          <a:lstStyle/>
          <a:p>
            <a:pPr marL="457200" indent="-457200">
              <a:buFont typeface="+mj-lt"/>
              <a:buAutoNum type="alphaLcPeriod" startAt="12"/>
            </a:pPr>
            <a:r>
              <a:rPr lang="en-US" sz="2000" dirty="0"/>
              <a:t>In nonresidential or mixed-use projects, 50% or more of the total number of office buildings includes ground-floor retail along 60% of the length of the street-level façade; 100% of mixed-use buildings include ground-floor retail, live-work spaces, or ground-floor dwelling units along at least 60% of the street-level façade; and all businesses or community services on the ground floor are accessible directly from sidewalks along the circulation network or other public space, such as a square, park, or plaza, but not a parking lot.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27</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6801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093428"/>
          </a:xfrm>
          <a:prstGeom prst="rect">
            <a:avLst/>
          </a:prstGeom>
          <a:noFill/>
        </p:spPr>
        <p:txBody>
          <a:bodyPr wrap="square" lIns="182880" rIns="182880" rtlCol="0">
            <a:spAutoFit/>
          </a:bodyPr>
          <a:lstStyle/>
          <a:p>
            <a:pPr marL="457200" indent="-457200">
              <a:buFont typeface="+mj-lt"/>
              <a:buAutoNum type="alphaLcPeriod" startAt="13"/>
            </a:pPr>
            <a:r>
              <a:rPr lang="en-US" sz="2000" dirty="0"/>
              <a:t>At least 40% of the block length of the circulation network within the project has a minimum building-height-to-street-centerline ratio of 1:1.5 (i.e., at least 1 foot (30 centimeters) of building height for every 1.5 feet (45 centimeters) of width from </a:t>
            </a:r>
            <a:r>
              <a:rPr lang="en-US" sz="2000" i="1" dirty="0"/>
              <a:t>circulation network </a:t>
            </a:r>
            <a:r>
              <a:rPr lang="en-US" sz="2000" dirty="0"/>
              <a:t>centerline to building façade). Alleys may be exempted.</a:t>
            </a:r>
          </a:p>
          <a:p>
            <a:pPr marL="457200" indent="-457200">
              <a:buFont typeface="+mj-lt"/>
              <a:buAutoNum type="alphaLcPeriod" startAt="13"/>
            </a:pPr>
            <a:endParaRPr lang="en-US" sz="2000" dirty="0"/>
          </a:p>
          <a:p>
            <a:pPr marL="461963"/>
            <a:r>
              <a:rPr lang="en-US" sz="2000" dirty="0"/>
              <a:t>Projects that border a part of the circulation network must meet only their proportional share of the height-to-centerline ratio (i.e., only on the project side of the circulation network). </a:t>
            </a:r>
          </a:p>
          <a:p>
            <a:endParaRPr lang="en-US" sz="2000" dirty="0"/>
          </a:p>
          <a:p>
            <a:pPr marL="461963"/>
            <a:r>
              <a:rPr lang="en-US" sz="2000" dirty="0"/>
              <a:t>Building height is measured to eaves or, for a flat-roof structure, to the rooftop, and width is measured façade to centerline. For buildings with multiple heights or widths, use average heights or widths weighted by each portion’s share of the total height or width.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28</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51109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000" u="sng" dirty="0"/>
              <a:t>Design Speeds for Safe Pedestrian and Bicycle Travel </a:t>
            </a:r>
          </a:p>
          <a:p>
            <a:pPr marL="457200" indent="-457200">
              <a:buFont typeface="+mj-lt"/>
              <a:buAutoNum type="alphaLcPeriod" startAt="14"/>
            </a:pPr>
            <a:r>
              <a:rPr lang="en-US" sz="2000" dirty="0"/>
              <a:t>75% of the length of new residential-only motorized parts of the circulation network within the project is designed for a target speed of no more than 20 mph.</a:t>
            </a:r>
          </a:p>
          <a:p>
            <a:endParaRPr lang="en-US" sz="2000" dirty="0"/>
          </a:p>
          <a:p>
            <a:pPr marL="457200" indent="-457200">
              <a:buFont typeface="+mj-lt"/>
              <a:buAutoNum type="alphaLcPeriod" startAt="15"/>
            </a:pPr>
            <a:r>
              <a:rPr lang="en-US" sz="2000" dirty="0"/>
              <a:t>70% of the length of new nonresidential or mixed-use motorized parts of the circulation network within the project is designed for a target speed of no more than 25 mph. A multiway boulevard, with travel lanes separated from access lanes by medians, may apply this requirement to its outer access lanes only (through-lanes are exempt), provided pedestrian crosswalks are installed across the boulevard at intervals no greater than 800 feet.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29</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23154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524000" y="6596390"/>
            <a:ext cx="9144000" cy="261610"/>
            <a:chOff x="0" y="6519446"/>
            <a:chExt cx="9144000" cy="261610"/>
          </a:xfrm>
        </p:grpSpPr>
        <p:sp>
          <p:nvSpPr>
            <p:cNvPr id="11" name="Rectangle 10"/>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BD+C – Power Jam Study!		Lorisweb.com</a:t>
              </a:r>
            </a:p>
          </p:txBody>
        </p:sp>
        <p:sp>
          <p:nvSpPr>
            <p:cNvPr id="12" name="Rectangle 11"/>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9F8E3996-6E4F-423D-8BF8-6F101C52AB01}" type="slidenum">
                <a:rPr lang="en-US" sz="1100">
                  <a:solidFill>
                    <a:schemeClr val="bg1"/>
                  </a:solidFill>
                </a:rPr>
                <a:t>3</a:t>
              </a:fld>
              <a:endParaRPr lang="en-US" sz="1100" dirty="0">
                <a:solidFill>
                  <a:schemeClr val="bg1"/>
                </a:solidFill>
              </a:endParaRPr>
            </a:p>
          </p:txBody>
        </p:sp>
      </p:grpSp>
      <p:pic>
        <p:nvPicPr>
          <p:cNvPr id="2" name="Picture 1"/>
          <p:cNvPicPr>
            <a:picLocks noChangeAspect="1"/>
          </p:cNvPicPr>
          <p:nvPr/>
        </p:nvPicPr>
        <p:blipFill>
          <a:blip r:embed="rId2"/>
          <a:stretch>
            <a:fillRect/>
          </a:stretch>
        </p:blipFill>
        <p:spPr>
          <a:xfrm>
            <a:off x="2438400" y="457211"/>
            <a:ext cx="7315200" cy="3836111"/>
          </a:xfrm>
          <a:prstGeom prst="rect">
            <a:avLst/>
          </a:prstGeom>
        </p:spPr>
      </p:pic>
    </p:spTree>
    <p:extLst>
      <p:ext uri="{BB962C8B-B14F-4D97-AF65-F5344CB8AC3E}">
        <p14:creationId xmlns:p14="http://schemas.microsoft.com/office/powerpoint/2010/main" val="2095762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015663"/>
          </a:xfrm>
          <a:prstGeom prst="rect">
            <a:avLst/>
          </a:prstGeom>
          <a:noFill/>
        </p:spPr>
        <p:txBody>
          <a:bodyPr wrap="square" lIns="182880" rIns="182880" rtlCol="0">
            <a:spAutoFit/>
          </a:bodyPr>
          <a:lstStyle/>
          <a:p>
            <a:r>
              <a:rPr lang="en-US" sz="2000" u="sng" dirty="0"/>
              <a:t>Sidewalk Intrusions </a:t>
            </a:r>
          </a:p>
          <a:p>
            <a:pPr marL="457200" indent="-457200">
              <a:buFont typeface="+mj-lt"/>
              <a:buAutoNum type="alphaLcPeriod" startAt="16"/>
            </a:pPr>
            <a:r>
              <a:rPr lang="en-US" sz="2000" dirty="0"/>
              <a:t>At-grade crossings with driveways account for no more than 10% of the length of sidewalks within the project.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950135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Intent</a:t>
            </a:r>
          </a:p>
          <a:p>
            <a:r>
              <a:rPr lang="en-US" sz="2400" dirty="0"/>
              <a:t>To conserve land and protect farmland and wildlife habitat by encouraging development in areas with existing infrastructure. To promote livability, walkability, and transportation efficiency, and reduce vehicle distance traveled. To improve public health by encouraging daily physical activity.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Compact Development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413198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Requirements</a:t>
            </a:r>
          </a:p>
          <a:p>
            <a:r>
              <a:rPr lang="en-US" sz="2400" dirty="0"/>
              <a:t>Design and build the </a:t>
            </a:r>
            <a:r>
              <a:rPr lang="en-US" sz="2400" i="1" dirty="0"/>
              <a:t>project </a:t>
            </a:r>
            <a:r>
              <a:rPr lang="en-US" sz="2400" dirty="0"/>
              <a:t>such that residential and nonresidential components achieve the </a:t>
            </a:r>
            <a:r>
              <a:rPr lang="en-US" sz="2400" i="1" dirty="0"/>
              <a:t>densities </a:t>
            </a:r>
            <a:r>
              <a:rPr lang="en-US" sz="2400" dirty="0"/>
              <a:t>per acre (per hectare) of </a:t>
            </a:r>
            <a:r>
              <a:rPr lang="en-US" sz="2400" i="1" dirty="0"/>
              <a:t>buildable land </a:t>
            </a:r>
            <a:r>
              <a:rPr lang="en-US" sz="2400" dirty="0"/>
              <a:t>listed in Table 1 at build-out or within five years of the date that the first new building of any type is occupied (excluding those portions of parking structures devoted to parking), whichever is lower.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Compact Development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97470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Compact Development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stretch>
            <a:fillRect/>
          </a:stretch>
        </p:blipFill>
        <p:spPr>
          <a:xfrm>
            <a:off x="1524000" y="1097281"/>
            <a:ext cx="9144000" cy="2905667"/>
          </a:xfrm>
          <a:prstGeom prst="rect">
            <a:avLst/>
          </a:prstGeom>
        </p:spPr>
      </p:pic>
    </p:spTree>
    <p:extLst>
      <p:ext uri="{BB962C8B-B14F-4D97-AF65-F5344CB8AC3E}">
        <p14:creationId xmlns:p14="http://schemas.microsoft.com/office/powerpoint/2010/main" val="2100119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216539"/>
          </a:xfrm>
          <a:prstGeom prst="rect">
            <a:avLst/>
          </a:prstGeom>
          <a:noFill/>
        </p:spPr>
        <p:txBody>
          <a:bodyPr wrap="square" lIns="182880" rIns="182880" rtlCol="0">
            <a:spAutoFit/>
          </a:bodyPr>
          <a:lstStyle/>
          <a:p>
            <a:r>
              <a:rPr lang="en-US" sz="2400" dirty="0"/>
              <a:t>The scoring of a mixed-use project is calculated with a weighted average, according to the following steps. </a:t>
            </a:r>
          </a:p>
          <a:p>
            <a:pPr marL="457200" indent="-457200">
              <a:buFont typeface="+mj-lt"/>
              <a:buAutoNum type="arabicPeriod"/>
            </a:pPr>
            <a:r>
              <a:rPr lang="en-US" sz="2000" dirty="0"/>
              <a:t>Determine the total floor area of all residential and nonresidential uses. </a:t>
            </a:r>
          </a:p>
          <a:p>
            <a:pPr marL="457200" indent="-457200">
              <a:buFont typeface="+mj-lt"/>
              <a:buAutoNum type="arabicPeriod"/>
            </a:pPr>
            <a:r>
              <a:rPr lang="en-US" sz="2000" dirty="0"/>
              <a:t>Calculate the percentage residential and percentage nonresidential of the total floor area. </a:t>
            </a:r>
          </a:p>
          <a:p>
            <a:pPr marL="457200" indent="-457200">
              <a:buFont typeface="+mj-lt"/>
              <a:buAutoNum type="arabicPeriod"/>
            </a:pPr>
            <a:r>
              <a:rPr lang="en-US" sz="2000" dirty="0"/>
              <a:t>Determine the density of each component as measured in </a:t>
            </a:r>
            <a:r>
              <a:rPr lang="en-US" sz="2000" i="1" dirty="0"/>
              <a:t>dwelling units </a:t>
            </a:r>
            <a:r>
              <a:rPr lang="en-US" sz="2000" dirty="0"/>
              <a:t>per acre or hectare and </a:t>
            </a:r>
            <a:r>
              <a:rPr lang="en-US" sz="2000" i="1" dirty="0"/>
              <a:t>floor-area ratio, </a:t>
            </a:r>
            <a:r>
              <a:rPr lang="en-US" sz="2000" dirty="0"/>
              <a:t>respectively. </a:t>
            </a:r>
          </a:p>
          <a:p>
            <a:pPr marL="457200" indent="-457200">
              <a:buFont typeface="+mj-lt"/>
              <a:buAutoNum type="arabicPeriod"/>
            </a:pPr>
            <a:r>
              <a:rPr lang="en-US" sz="2000" dirty="0"/>
              <a:t>Referring to Table 1, find the appropriate points for the densities of the residential and nonresidential components. </a:t>
            </a:r>
          </a:p>
          <a:p>
            <a:pPr marL="457200" indent="-457200">
              <a:buFont typeface="+mj-lt"/>
              <a:buAutoNum type="arabicPeriod"/>
            </a:pPr>
            <a:r>
              <a:rPr lang="en-US" sz="2000" dirty="0"/>
              <a:t>If the points are different, multiply the point value of the residential component by its percentage of the total floor area and multiply the point value of the nonresidential component by its percentage. </a:t>
            </a:r>
          </a:p>
          <a:p>
            <a:pPr marL="457200" indent="-457200">
              <a:buFont typeface="+mj-lt"/>
              <a:buAutoNum type="arabicPeriod"/>
            </a:pPr>
            <a:r>
              <a:rPr lang="en-US" sz="2000" dirty="0"/>
              <a:t>Add the two scores.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Compact Development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553239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reduce vehicle distance traveled and automobile dependence, encourage daily walking, biking, and transit use, and support car-free living by providing access to diverse land uses.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35</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Mixed-Use Neighborhoods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6597800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955203"/>
          </a:xfrm>
          <a:prstGeom prst="rect">
            <a:avLst/>
          </a:prstGeom>
          <a:noFill/>
        </p:spPr>
        <p:txBody>
          <a:bodyPr wrap="square" lIns="182880" rIns="182880" rtlCol="0">
            <a:spAutoFit/>
          </a:bodyPr>
          <a:lstStyle/>
          <a:p>
            <a:r>
              <a:rPr lang="en-US" sz="2800" b="1" dirty="0"/>
              <a:t>Requirements</a:t>
            </a:r>
          </a:p>
          <a:p>
            <a:r>
              <a:rPr lang="en-US" sz="2400" dirty="0"/>
              <a:t>Locate or design the </a:t>
            </a:r>
            <a:r>
              <a:rPr lang="en-US" sz="2400" i="1" dirty="0"/>
              <a:t>project </a:t>
            </a:r>
            <a:r>
              <a:rPr lang="en-US" sz="2400" dirty="0"/>
              <a:t>such that 50% of its </a:t>
            </a:r>
            <a:r>
              <a:rPr lang="en-US" sz="2400" i="1" dirty="0"/>
              <a:t>dwelling units </a:t>
            </a:r>
            <a:r>
              <a:rPr lang="en-US" sz="2400" dirty="0"/>
              <a:t>are within a 1/4-mile </a:t>
            </a:r>
            <a:r>
              <a:rPr lang="en-US" sz="2400" i="1" dirty="0"/>
              <a:t>walking distance </a:t>
            </a:r>
            <a:r>
              <a:rPr lang="en-US" sz="2400" dirty="0"/>
              <a:t>of the number of uses (see Appendix 1) listed in Table 1.</a:t>
            </a:r>
          </a:p>
          <a:p>
            <a:endParaRPr lang="en-US" sz="2400" dirty="0"/>
          </a:p>
          <a:p>
            <a:r>
              <a:rPr lang="en-US" sz="2400" dirty="0"/>
              <a:t>For projects with no dwelling units, 50% of dwelling units within a 1/4-mile walking distance of the </a:t>
            </a:r>
            <a:r>
              <a:rPr lang="en-US" sz="2400" i="1" dirty="0"/>
              <a:t>project boundary </a:t>
            </a:r>
            <a:r>
              <a:rPr lang="en-US" sz="2400" dirty="0"/>
              <a:t>must be within a 1/4-mile walking distance of the number of uses within the project specified in Table 1. </a:t>
            </a:r>
          </a:p>
          <a:p>
            <a:endParaRPr lang="en-US" sz="2400" dirty="0"/>
          </a:p>
          <a:p>
            <a:r>
              <a:rPr lang="en-US" sz="2400" dirty="0"/>
              <a:t>The specified number of uses must be in place by the time of 50% occupancy of total building floor area (exclusive of portions of parking structures devoted to parking).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36</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Mixed-Use Neighborhoods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460686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37</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Mixed-Use Neighborhoods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stretch>
            <a:fillRect/>
          </a:stretch>
        </p:blipFill>
        <p:spPr>
          <a:xfrm>
            <a:off x="1524000" y="1097281"/>
            <a:ext cx="9144000" cy="1643865"/>
          </a:xfrm>
          <a:prstGeom prst="rect">
            <a:avLst/>
          </a:prstGeom>
        </p:spPr>
      </p:pic>
      <p:sp>
        <p:nvSpPr>
          <p:cNvPr id="11" name="TextBox 10"/>
          <p:cNvSpPr txBox="1"/>
          <p:nvPr/>
        </p:nvSpPr>
        <p:spPr>
          <a:xfrm>
            <a:off x="1524000" y="1097281"/>
            <a:ext cx="9144000" cy="4893647"/>
          </a:xfrm>
          <a:prstGeom prst="rect">
            <a:avLst/>
          </a:prstGeom>
          <a:noFill/>
        </p:spPr>
        <p:txBody>
          <a:bodyPr wrap="square" lIns="182880" rIns="182880" rtlCol="0">
            <a:spAutoFit/>
          </a:bodyPr>
          <a:lstStyle/>
          <a:p>
            <a:endParaRPr lang="en-US" sz="2400" dirty="0"/>
          </a:p>
          <a:p>
            <a:endParaRPr lang="en-US" sz="2400" dirty="0"/>
          </a:p>
          <a:p>
            <a:endParaRPr lang="en-US" sz="2400" dirty="0"/>
          </a:p>
          <a:p>
            <a:endParaRPr lang="en-US" sz="2400" dirty="0"/>
          </a:p>
          <a:p>
            <a:endParaRPr lang="en-US" sz="2400" dirty="0"/>
          </a:p>
          <a:p>
            <a:r>
              <a:rPr lang="en-US" sz="2400" dirty="0"/>
              <a:t>The following restrictions apply. </a:t>
            </a:r>
          </a:p>
          <a:p>
            <a:pPr marL="457200" indent="-457200">
              <a:buFont typeface="Wingdings" panose="05000000000000000000" pitchFamily="2" charset="2"/>
              <a:buChar char="q"/>
            </a:pPr>
            <a:r>
              <a:rPr lang="en-US" sz="2400" dirty="0"/>
              <a:t>A use may be counted as only one use type (e.g., a retail store may be counted only once even if it sells products in several categories). </a:t>
            </a:r>
          </a:p>
          <a:p>
            <a:pPr marL="457200" indent="-457200">
              <a:buFont typeface="Wingdings" panose="05000000000000000000" pitchFamily="2" charset="2"/>
              <a:buChar char="q"/>
            </a:pPr>
            <a:r>
              <a:rPr lang="en-US" sz="2400" dirty="0"/>
              <a:t>No more than two uses in each use type may be counted (e.g., if five restaurants are within the required distance, only two may be counted). </a:t>
            </a:r>
          </a:p>
          <a:p>
            <a:pPr marL="457200" indent="-457200">
              <a:buFont typeface="Wingdings" panose="05000000000000000000" pitchFamily="2" charset="2"/>
              <a:buChar char="q"/>
            </a:pPr>
            <a:r>
              <a:rPr lang="en-US" sz="2400" dirty="0"/>
              <a:t>The uses accessible to each counted dwelling unit must represent at least two categories. </a:t>
            </a:r>
          </a:p>
        </p:txBody>
      </p:sp>
    </p:spTree>
    <p:extLst>
      <p:ext uri="{BB962C8B-B14F-4D97-AF65-F5344CB8AC3E}">
        <p14:creationId xmlns:p14="http://schemas.microsoft.com/office/powerpoint/2010/main" val="1876818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38</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Mixed-Use Neighborhoods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
        <p:nvSpPr>
          <p:cNvPr id="11" name="TextBox 10"/>
          <p:cNvSpPr txBox="1"/>
          <p:nvPr/>
        </p:nvSpPr>
        <p:spPr>
          <a:xfrm>
            <a:off x="1524000" y="1097280"/>
            <a:ext cx="9144000" cy="3785652"/>
          </a:xfrm>
          <a:prstGeom prst="rect">
            <a:avLst/>
          </a:prstGeom>
          <a:noFill/>
        </p:spPr>
        <p:txBody>
          <a:bodyPr wrap="square" lIns="182880" rIns="182880" rtlCol="0">
            <a:spAutoFit/>
          </a:bodyPr>
          <a:lstStyle/>
          <a:p>
            <a:r>
              <a:rPr lang="en-US" sz="2400" u="sng" dirty="0"/>
              <a:t>For projects with regional-serving retail of 150,000 or more SF only </a:t>
            </a:r>
          </a:p>
          <a:p>
            <a:r>
              <a:rPr lang="en-US" sz="2400" dirty="0"/>
              <a:t>Additionally, a project that has at least one large retail </a:t>
            </a:r>
            <a:r>
              <a:rPr lang="en-US" sz="2400" i="1" dirty="0"/>
              <a:t>use (</a:t>
            </a:r>
            <a:r>
              <a:rPr lang="en-US" sz="2400" dirty="0"/>
              <a:t>defined as a use totaling 75,000 or more square feet), must also meet at least the 2-point threshold for transit service under SLL Credit Access to Quality Transit.</a:t>
            </a:r>
          </a:p>
          <a:p>
            <a:endParaRPr lang="en-US" sz="2400" dirty="0"/>
          </a:p>
          <a:p>
            <a:r>
              <a:rPr lang="en-US" sz="2400" dirty="0"/>
              <a:t>In this case, planned transit service can be counted.</a:t>
            </a:r>
          </a:p>
          <a:p>
            <a:endParaRPr lang="en-US" sz="2400" dirty="0"/>
          </a:p>
          <a:p>
            <a:r>
              <a:rPr lang="en-US" sz="2400" dirty="0"/>
              <a:t>Each large retail use must be served by at least one transit stop providing trips that qualify under that SLL Credit.</a:t>
            </a:r>
          </a:p>
        </p:txBody>
      </p:sp>
    </p:spTree>
    <p:extLst>
      <p:ext uri="{BB962C8B-B14F-4D97-AF65-F5344CB8AC3E}">
        <p14:creationId xmlns:p14="http://schemas.microsoft.com/office/powerpoint/2010/main" val="1456394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39</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Mixed-Use Neighborhoods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
        <p:nvSpPr>
          <p:cNvPr id="11" name="TextBox 10"/>
          <p:cNvSpPr txBox="1"/>
          <p:nvPr/>
        </p:nvSpPr>
        <p:spPr>
          <a:xfrm>
            <a:off x="1524000" y="1097280"/>
            <a:ext cx="9144000" cy="4278094"/>
          </a:xfrm>
          <a:prstGeom prst="rect">
            <a:avLst/>
          </a:prstGeom>
          <a:noFill/>
        </p:spPr>
        <p:txBody>
          <a:bodyPr wrap="square" lIns="182880" rIns="182880" rtlCol="0">
            <a:spAutoFit/>
          </a:bodyPr>
          <a:lstStyle/>
          <a:p>
            <a:r>
              <a:rPr lang="en-US" sz="2400" dirty="0"/>
              <a:t>If transit service is planned but not yet operational, the project must demonstrate one of the following: </a:t>
            </a:r>
          </a:p>
          <a:p>
            <a:endParaRPr lang="en-US" sz="2400" dirty="0"/>
          </a:p>
          <a:p>
            <a:pPr marL="457200" indent="-457200">
              <a:buFont typeface="+mj-lt"/>
              <a:buAutoNum type="arabicPeriod"/>
            </a:pPr>
            <a:r>
              <a:rPr lang="en-US" sz="2000" dirty="0"/>
              <a:t>The relevant transit agency has a signed full-funding grant agreement with the Federal Transit Administration that includes a revenue operations date for the start of transit service. The revenue operations date must be no later than the day by which 50% of the project’s total building floor area will be occupied.</a:t>
            </a:r>
            <a:br>
              <a:rPr lang="en-US" sz="2000" dirty="0"/>
            </a:br>
            <a:r>
              <a:rPr lang="en-US" sz="2000" dirty="0"/>
              <a:t> </a:t>
            </a:r>
          </a:p>
          <a:p>
            <a:pPr marL="457200" indent="-457200">
              <a:buFont typeface="+mj-lt"/>
              <a:buAutoNum type="arabicPeriod"/>
            </a:pPr>
            <a:r>
              <a:rPr lang="en-US" sz="2000" dirty="0"/>
              <a:t>For bus, </a:t>
            </a:r>
            <a:r>
              <a:rPr lang="en-US" sz="2000" i="1" dirty="0"/>
              <a:t>streetcar</a:t>
            </a:r>
            <a:r>
              <a:rPr lang="en-US" sz="2000" dirty="0"/>
              <a:t>, </a:t>
            </a:r>
            <a:r>
              <a:rPr lang="en-US" sz="2000" i="1" dirty="0"/>
              <a:t>bus rapid transit, </a:t>
            </a:r>
            <a:r>
              <a:rPr lang="en-US" sz="2000" dirty="0"/>
              <a:t>or ferry service, the transit agency must certify that it has an approved budget that includes specifically allocated funds sufficient to provide the planned service at the levels listed above and that service at these levels will begin no later than the day by which 50% of the project’s total building floor area will be occupied.</a:t>
            </a:r>
          </a:p>
        </p:txBody>
      </p:sp>
    </p:spTree>
    <p:extLst>
      <p:ext uri="{BB962C8B-B14F-4D97-AF65-F5344CB8AC3E}">
        <p14:creationId xmlns:p14="http://schemas.microsoft.com/office/powerpoint/2010/main" val="4260029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000548"/>
          </a:xfrm>
          <a:prstGeom prst="rect">
            <a:avLst/>
          </a:prstGeom>
          <a:noFill/>
        </p:spPr>
        <p:txBody>
          <a:bodyPr wrap="square" lIns="182880" rIns="182880" rtlCol="0">
            <a:spAutoFit/>
          </a:bodyPr>
          <a:lstStyle/>
          <a:p>
            <a:r>
              <a:rPr lang="en-US" sz="2800" b="1" dirty="0"/>
              <a:t>Intent</a:t>
            </a:r>
          </a:p>
          <a:p>
            <a:r>
              <a:rPr lang="en-US" sz="2400" dirty="0"/>
              <a:t>To promote transportation efficiency and reduce vehicle distance traveled. To improve public health by providing safe, appealing, and comfortable street environments that encourage daily physical activity and avoid pedestrian injuries.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Walkable Streets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152516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Mixed-Use Neighborhoods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
        <p:nvSpPr>
          <p:cNvPr id="11" name="TextBox 10"/>
          <p:cNvSpPr txBox="1"/>
          <p:nvPr/>
        </p:nvSpPr>
        <p:spPr>
          <a:xfrm>
            <a:off x="1524000" y="1097280"/>
            <a:ext cx="9144000" cy="4154984"/>
          </a:xfrm>
          <a:prstGeom prst="rect">
            <a:avLst/>
          </a:prstGeom>
          <a:noFill/>
        </p:spPr>
        <p:txBody>
          <a:bodyPr wrap="square" lIns="182880" rIns="182880" rtlCol="0">
            <a:spAutoFit/>
          </a:bodyPr>
          <a:lstStyle/>
          <a:p>
            <a:pPr marL="457200" indent="-457200">
              <a:buFont typeface="+mj-lt"/>
              <a:buAutoNum type="arabicPeriod" startAt="3"/>
            </a:pPr>
            <a:r>
              <a:rPr lang="en-US" sz="2000" dirty="0"/>
              <a:t>For rail service other than </a:t>
            </a:r>
            <a:r>
              <a:rPr lang="en-US" sz="2000" i="1" dirty="0"/>
              <a:t>streetcars</a:t>
            </a:r>
            <a:r>
              <a:rPr lang="en-US" sz="2000" dirty="0"/>
              <a:t>, the transit agency must certify that preliminary engineering for a rail line has begun. In addition, the service must meet either of these two requirements:</a:t>
            </a:r>
          </a:p>
          <a:p>
            <a:r>
              <a:rPr lang="en-US" sz="2400" dirty="0"/>
              <a:t> </a:t>
            </a:r>
          </a:p>
          <a:p>
            <a:pPr marL="804863" indent="-342900">
              <a:buFont typeface="Arial" panose="020B0604020202020204" pitchFamily="34" charset="0"/>
              <a:buChar char="•"/>
            </a:pPr>
            <a:r>
              <a:rPr lang="en-US" sz="2000" dirty="0"/>
              <a:t>A state legislature or local subdivision of the state has authorized the transit agency to expend funds to establish rail transit service that will begin no later than the date by which 50% of the project’s total building floor area will be occupied. </a:t>
            </a:r>
          </a:p>
          <a:p>
            <a:pPr marL="461963"/>
            <a:r>
              <a:rPr lang="en-US" sz="2000" dirty="0"/>
              <a:t>OR </a:t>
            </a:r>
          </a:p>
          <a:p>
            <a:pPr marL="804863" indent="-342900">
              <a:buFont typeface="Arial" panose="020B0604020202020204" pitchFamily="34" charset="0"/>
              <a:buChar char="•"/>
            </a:pPr>
            <a:r>
              <a:rPr lang="en-US" sz="2000" dirty="0"/>
              <a:t>A local government has dedicated funding or reimbursement commitments from future tax revenue for the development of stations, platforms, or other rail transit infrastructure that will serve the project no later than the date by which 50% of the project’s total building floor area will be occupied. </a:t>
            </a:r>
          </a:p>
        </p:txBody>
      </p:sp>
    </p:spTree>
    <p:extLst>
      <p:ext uri="{BB962C8B-B14F-4D97-AF65-F5344CB8AC3E}">
        <p14:creationId xmlns:p14="http://schemas.microsoft.com/office/powerpoint/2010/main" val="12726075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Housing Types and Affordability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
        <p:nvSpPr>
          <p:cNvPr id="11" name="TextBox 10"/>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endParaRPr lang="en-US" sz="2800" dirty="0"/>
          </a:p>
          <a:p>
            <a:r>
              <a:rPr lang="en-US" sz="2400" dirty="0"/>
              <a:t>To promote socially equitable and engaging neighborhoods by enabling residents from a wide range of economic levels, household sizes, and age groups to live in a community. </a:t>
            </a:r>
            <a:endParaRPr lang="en-US" sz="2400" b="1" dirty="0"/>
          </a:p>
        </p:txBody>
      </p:sp>
    </p:spTree>
    <p:extLst>
      <p:ext uri="{BB962C8B-B14F-4D97-AF65-F5344CB8AC3E}">
        <p14:creationId xmlns:p14="http://schemas.microsoft.com/office/powerpoint/2010/main" val="29750661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Housing Types and Affordability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
        <p:nvSpPr>
          <p:cNvPr id="11" name="TextBox 10"/>
          <p:cNvSpPr txBox="1"/>
          <p:nvPr/>
        </p:nvSpPr>
        <p:spPr>
          <a:xfrm>
            <a:off x="1524000" y="1097281"/>
            <a:ext cx="9144000" cy="4585871"/>
          </a:xfrm>
          <a:prstGeom prst="rect">
            <a:avLst/>
          </a:prstGeom>
          <a:noFill/>
        </p:spPr>
        <p:txBody>
          <a:bodyPr wrap="square" lIns="182880" rIns="182880" rtlCol="0">
            <a:spAutoFit/>
          </a:bodyPr>
          <a:lstStyle/>
          <a:p>
            <a:r>
              <a:rPr lang="en-US" sz="2800" b="1" dirty="0"/>
              <a:t>Requirements</a:t>
            </a:r>
            <a:endParaRPr lang="en-US" sz="2800" dirty="0"/>
          </a:p>
          <a:p>
            <a:r>
              <a:rPr lang="en-US" sz="2400" dirty="0"/>
              <a:t>Meet the requirements of one or more of the following options. </a:t>
            </a:r>
          </a:p>
          <a:p>
            <a:endParaRPr lang="en-US" sz="2400" dirty="0"/>
          </a:p>
          <a:p>
            <a:r>
              <a:rPr lang="en-US" sz="2400" b="1" dirty="0"/>
              <a:t>Option 1. Diversity of Housing Types (1–3 points) </a:t>
            </a:r>
            <a:endParaRPr lang="en-US" sz="2400" dirty="0"/>
          </a:p>
          <a:p>
            <a:r>
              <a:rPr lang="en-US" sz="2400" dirty="0"/>
              <a:t>Include a sufficient variety of housing sizes and types in the </a:t>
            </a:r>
            <a:r>
              <a:rPr lang="en-US" sz="2400" i="1" dirty="0"/>
              <a:t>project </a:t>
            </a:r>
            <a:r>
              <a:rPr lang="en-US" sz="2400" dirty="0"/>
              <a:t>such that the total variety of planned and </a:t>
            </a:r>
            <a:r>
              <a:rPr lang="en-US" sz="2400" i="1" dirty="0"/>
              <a:t>existing </a:t>
            </a:r>
            <a:r>
              <a:rPr lang="en-US" sz="2400" dirty="0"/>
              <a:t>housing within the project achieves a Simpson Diversity Index score greater than 0.5, using the housing categories below.</a:t>
            </a:r>
          </a:p>
          <a:p>
            <a:endParaRPr lang="en-US" sz="2400" dirty="0"/>
          </a:p>
          <a:p>
            <a:r>
              <a:rPr lang="en-US" sz="2400" dirty="0"/>
              <a:t>Projects of less than 125 acres (50.5 hectares) may calculate the Simpson Diversity Index for the area within ¼ mile of the project’s geographic center.</a:t>
            </a:r>
          </a:p>
        </p:txBody>
      </p:sp>
    </p:spTree>
    <p:extLst>
      <p:ext uri="{BB962C8B-B14F-4D97-AF65-F5344CB8AC3E}">
        <p14:creationId xmlns:p14="http://schemas.microsoft.com/office/powerpoint/2010/main" val="1818798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Housing Types and Affordability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stretch>
            <a:fillRect/>
          </a:stretch>
        </p:blipFill>
        <p:spPr>
          <a:xfrm>
            <a:off x="1524000" y="2087544"/>
            <a:ext cx="9144000" cy="3246457"/>
          </a:xfrm>
          <a:prstGeom prst="rect">
            <a:avLst/>
          </a:prstGeom>
        </p:spPr>
      </p:pic>
      <p:sp>
        <p:nvSpPr>
          <p:cNvPr id="10" name="TextBox 9"/>
          <p:cNvSpPr txBox="1"/>
          <p:nvPr/>
        </p:nvSpPr>
        <p:spPr>
          <a:xfrm>
            <a:off x="1524000" y="1097281"/>
            <a:ext cx="9144000" cy="830997"/>
          </a:xfrm>
          <a:prstGeom prst="rect">
            <a:avLst/>
          </a:prstGeom>
          <a:noFill/>
        </p:spPr>
        <p:txBody>
          <a:bodyPr wrap="square" lIns="182880" rIns="182880" rtlCol="0">
            <a:spAutoFit/>
          </a:bodyPr>
          <a:lstStyle/>
          <a:p>
            <a:r>
              <a:rPr lang="en-US" sz="2400" dirty="0"/>
              <a:t>The Simpson Diversity Index calculates the probability that any two randomly selected </a:t>
            </a:r>
            <a:r>
              <a:rPr lang="en-US" sz="2400" i="1" dirty="0"/>
              <a:t>dwelling units </a:t>
            </a:r>
            <a:r>
              <a:rPr lang="en-US" sz="2400" dirty="0"/>
              <a:t>in a project will be of a different type.</a:t>
            </a:r>
          </a:p>
        </p:txBody>
      </p:sp>
    </p:spTree>
    <p:extLst>
      <p:ext uri="{BB962C8B-B14F-4D97-AF65-F5344CB8AC3E}">
        <p14:creationId xmlns:p14="http://schemas.microsoft.com/office/powerpoint/2010/main" val="673543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Housing Types and Affordability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
        <p:nvSpPr>
          <p:cNvPr id="10" name="TextBox 9"/>
          <p:cNvSpPr txBox="1"/>
          <p:nvPr/>
        </p:nvSpPr>
        <p:spPr>
          <a:xfrm>
            <a:off x="1524000" y="1097281"/>
            <a:ext cx="9144000" cy="830997"/>
          </a:xfrm>
          <a:prstGeom prst="rect">
            <a:avLst/>
          </a:prstGeom>
          <a:noFill/>
        </p:spPr>
        <p:txBody>
          <a:bodyPr wrap="square" lIns="182880" rIns="182880" rtlCol="0">
            <a:spAutoFit/>
          </a:bodyPr>
          <a:lstStyle/>
          <a:p>
            <a:r>
              <a:rPr lang="en-US" sz="2400" dirty="0"/>
              <a:t>Housing categories are defined by the dwelling unit’s net floor area, exclusive of any garage, as listed in Table 2.  </a:t>
            </a:r>
            <a:endParaRPr lang="en-US" sz="2400" b="1" dirty="0"/>
          </a:p>
        </p:txBody>
      </p:sp>
      <p:pic>
        <p:nvPicPr>
          <p:cNvPr id="5" name="Picture 4"/>
          <p:cNvPicPr>
            <a:picLocks noChangeAspect="1"/>
          </p:cNvPicPr>
          <p:nvPr/>
        </p:nvPicPr>
        <p:blipFill>
          <a:blip r:embed="rId3"/>
          <a:stretch>
            <a:fillRect/>
          </a:stretch>
        </p:blipFill>
        <p:spPr>
          <a:xfrm>
            <a:off x="1524000" y="2136810"/>
            <a:ext cx="9144000" cy="3233593"/>
          </a:xfrm>
          <a:prstGeom prst="rect">
            <a:avLst/>
          </a:prstGeom>
        </p:spPr>
      </p:pic>
    </p:spTree>
    <p:extLst>
      <p:ext uri="{BB962C8B-B14F-4D97-AF65-F5344CB8AC3E}">
        <p14:creationId xmlns:p14="http://schemas.microsoft.com/office/powerpoint/2010/main" val="15745494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45</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Housing Types and Affordability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stretch>
            <a:fillRect/>
          </a:stretch>
        </p:blipFill>
        <p:spPr>
          <a:xfrm>
            <a:off x="1524000" y="1097280"/>
            <a:ext cx="9144000" cy="4453944"/>
          </a:xfrm>
          <a:prstGeom prst="rect">
            <a:avLst/>
          </a:prstGeom>
        </p:spPr>
      </p:pic>
    </p:spTree>
    <p:extLst>
      <p:ext uri="{BB962C8B-B14F-4D97-AF65-F5344CB8AC3E}">
        <p14:creationId xmlns:p14="http://schemas.microsoft.com/office/powerpoint/2010/main" val="15270162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46</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Housing Types and Affordability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
        <p:nvSpPr>
          <p:cNvPr id="11" name="TextBox 10"/>
          <p:cNvSpPr txBox="1"/>
          <p:nvPr/>
        </p:nvSpPr>
        <p:spPr>
          <a:xfrm>
            <a:off x="1524000" y="1097280"/>
            <a:ext cx="9144000" cy="4154984"/>
          </a:xfrm>
          <a:prstGeom prst="rect">
            <a:avLst/>
          </a:prstGeom>
          <a:noFill/>
        </p:spPr>
        <p:txBody>
          <a:bodyPr wrap="square" lIns="182880" rIns="182880" rtlCol="0">
            <a:spAutoFit/>
          </a:bodyPr>
          <a:lstStyle/>
          <a:p>
            <a:r>
              <a:rPr lang="en-US" sz="2400" dirty="0"/>
              <a:t>For the purposes of this credit, townhouse and live-work units may have individual ground-level entrances or be within a multiunit or mixed-use building.</a:t>
            </a:r>
          </a:p>
          <a:p>
            <a:endParaRPr lang="en-US" sz="2400" dirty="0"/>
          </a:p>
          <a:p>
            <a:r>
              <a:rPr lang="en-US" sz="2400" dirty="0"/>
              <a:t>Double counting is prohibited; each dwelling may be classified in only one category.</a:t>
            </a:r>
          </a:p>
          <a:p>
            <a:endParaRPr lang="en-US" sz="2400" dirty="0"/>
          </a:p>
          <a:p>
            <a:r>
              <a:rPr lang="en-US" sz="2400" dirty="0"/>
              <a:t>The number of stories in a building is inclusive of the ground floor regardless of its use. </a:t>
            </a:r>
          </a:p>
          <a:p>
            <a:endParaRPr lang="en-US" sz="2400" dirty="0"/>
          </a:p>
          <a:p>
            <a:r>
              <a:rPr lang="en-US" sz="2400" dirty="0"/>
              <a:t>AND/OR </a:t>
            </a:r>
          </a:p>
        </p:txBody>
      </p:sp>
    </p:spTree>
    <p:extLst>
      <p:ext uri="{BB962C8B-B14F-4D97-AF65-F5344CB8AC3E}">
        <p14:creationId xmlns:p14="http://schemas.microsoft.com/office/powerpoint/2010/main" val="6617512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47</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Housing Types and Affordability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
        <p:nvSpPr>
          <p:cNvPr id="11" name="TextBox 10"/>
          <p:cNvSpPr txBox="1"/>
          <p:nvPr/>
        </p:nvSpPr>
        <p:spPr>
          <a:xfrm>
            <a:off x="1524000" y="1097280"/>
            <a:ext cx="9144000" cy="2677656"/>
          </a:xfrm>
          <a:prstGeom prst="rect">
            <a:avLst/>
          </a:prstGeom>
          <a:noFill/>
        </p:spPr>
        <p:txBody>
          <a:bodyPr wrap="square" lIns="182880" rIns="182880" rtlCol="0">
            <a:spAutoFit/>
          </a:bodyPr>
          <a:lstStyle/>
          <a:p>
            <a:r>
              <a:rPr lang="en-US" sz="2400" b="1" dirty="0"/>
              <a:t>Option 2. Affordable Housing (1–3 points) </a:t>
            </a:r>
            <a:endParaRPr lang="en-US" sz="2400" dirty="0"/>
          </a:p>
          <a:p>
            <a:r>
              <a:rPr lang="en-US" sz="2400" dirty="0"/>
              <a:t>Include a proportion of new rental and/or for-sale dwelling units priced for households earning less than the </a:t>
            </a:r>
            <a:r>
              <a:rPr lang="en-US" sz="2400" i="1" dirty="0"/>
              <a:t>area median income </a:t>
            </a:r>
            <a:r>
              <a:rPr lang="en-US" sz="2400" dirty="0"/>
              <a:t>(AMI). Rental units must be maintained at affordable levels for a minimum of 15 years. Existing dwelling units are exempt from requirement calculations. Meet any combination of thresholds in Table 3, up to a maximum of 3 points. </a:t>
            </a:r>
          </a:p>
        </p:txBody>
      </p:sp>
    </p:spTree>
    <p:extLst>
      <p:ext uri="{BB962C8B-B14F-4D97-AF65-F5344CB8AC3E}">
        <p14:creationId xmlns:p14="http://schemas.microsoft.com/office/powerpoint/2010/main" val="14634172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48</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Housing Types and Affordability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stretch>
            <a:fillRect/>
          </a:stretch>
        </p:blipFill>
        <p:spPr>
          <a:xfrm>
            <a:off x="1524000" y="1097280"/>
            <a:ext cx="9144000" cy="3271974"/>
          </a:xfrm>
          <a:prstGeom prst="rect">
            <a:avLst/>
          </a:prstGeom>
        </p:spPr>
      </p:pic>
      <p:sp>
        <p:nvSpPr>
          <p:cNvPr id="10" name="TextBox 9"/>
          <p:cNvSpPr txBox="1"/>
          <p:nvPr/>
        </p:nvSpPr>
        <p:spPr>
          <a:xfrm>
            <a:off x="1524000" y="1097280"/>
            <a:ext cx="9144000" cy="4154984"/>
          </a:xfrm>
          <a:prstGeom prst="rect">
            <a:avLst/>
          </a:prstGeom>
          <a:noFill/>
        </p:spPr>
        <p:txBody>
          <a:bodyPr wrap="square" lIns="182880" rIns="182880" rtlCol="0">
            <a:spAutoFit/>
          </a:bodyPr>
          <a:lstStyle/>
          <a:p>
            <a:endParaRPr lang="en-US" sz="2400" b="1" dirty="0"/>
          </a:p>
          <a:p>
            <a:endParaRPr lang="en-US" sz="2400" b="1" dirty="0"/>
          </a:p>
          <a:p>
            <a:endParaRPr lang="en-US" sz="2400" b="1" dirty="0"/>
          </a:p>
          <a:p>
            <a:endParaRPr lang="en-US" sz="2400" b="1" dirty="0"/>
          </a:p>
          <a:p>
            <a:endParaRPr lang="en-US" sz="2400" b="1" dirty="0"/>
          </a:p>
          <a:p>
            <a:endParaRPr lang="en-US" sz="2400" b="1" dirty="0"/>
          </a:p>
          <a:p>
            <a:endParaRPr lang="en-US" sz="2400" b="1" dirty="0"/>
          </a:p>
          <a:p>
            <a:endParaRPr lang="en-US" sz="2400" b="1" dirty="0"/>
          </a:p>
          <a:p>
            <a:endParaRPr lang="en-US" sz="2400" b="1" dirty="0"/>
          </a:p>
          <a:p>
            <a:endParaRPr lang="en-US" sz="2400" b="1" dirty="0"/>
          </a:p>
          <a:p>
            <a:r>
              <a:rPr lang="en-US" sz="2400" dirty="0"/>
              <a:t>AND/OR</a:t>
            </a:r>
          </a:p>
        </p:txBody>
      </p:sp>
    </p:spTree>
    <p:extLst>
      <p:ext uri="{BB962C8B-B14F-4D97-AF65-F5344CB8AC3E}">
        <p14:creationId xmlns:p14="http://schemas.microsoft.com/office/powerpoint/2010/main" val="40404476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49</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Housing Types and Affordability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
        <p:nvSpPr>
          <p:cNvPr id="11" name="TextBox 10"/>
          <p:cNvSpPr txBox="1"/>
          <p:nvPr/>
        </p:nvSpPr>
        <p:spPr>
          <a:xfrm>
            <a:off x="1524000" y="1097280"/>
            <a:ext cx="9144000" cy="1569660"/>
          </a:xfrm>
          <a:prstGeom prst="rect">
            <a:avLst/>
          </a:prstGeom>
          <a:noFill/>
        </p:spPr>
        <p:txBody>
          <a:bodyPr wrap="square" lIns="182880" rIns="182880" rtlCol="0">
            <a:spAutoFit/>
          </a:bodyPr>
          <a:lstStyle/>
          <a:p>
            <a:r>
              <a:rPr lang="en-US" sz="2400" b="1" dirty="0"/>
              <a:t>Option 3. Housing Types and Affordable Housing (1 point) </a:t>
            </a:r>
            <a:endParaRPr lang="en-US" sz="2400" dirty="0"/>
          </a:p>
          <a:p>
            <a:r>
              <a:rPr lang="en-US" sz="2400" dirty="0"/>
              <a:t>A project may earn an additional point by earning at least 2 points in Option 1 and at least 2 points in Option 2 (at least one of which must be for providing housing at or below 100% AMI). </a:t>
            </a:r>
          </a:p>
        </p:txBody>
      </p:sp>
    </p:spTree>
    <p:extLst>
      <p:ext uri="{BB962C8B-B14F-4D97-AF65-F5344CB8AC3E}">
        <p14:creationId xmlns:p14="http://schemas.microsoft.com/office/powerpoint/2010/main" val="770604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endParaRPr lang="en-US" sz="2800" dirty="0"/>
          </a:p>
          <a:p>
            <a:r>
              <a:rPr lang="en-US" sz="2400" dirty="0"/>
              <a:t>Design and build the </a:t>
            </a:r>
            <a:r>
              <a:rPr lang="en-US" sz="2400" i="1" dirty="0"/>
              <a:t>project </a:t>
            </a:r>
            <a:r>
              <a:rPr lang="en-US" sz="2400" dirty="0"/>
              <a:t>to achieve all of the following:</a:t>
            </a:r>
          </a:p>
          <a:p>
            <a:pPr marL="457200" indent="-457200">
              <a:buFont typeface="+mj-lt"/>
              <a:buAutoNum type="alphaLcPeriod"/>
            </a:pPr>
            <a:r>
              <a:rPr lang="en-US" sz="2400" dirty="0"/>
              <a:t>90% of new buildings have a </a:t>
            </a:r>
            <a:r>
              <a:rPr lang="en-US" sz="2400" i="1" dirty="0"/>
              <a:t>functional entry </a:t>
            </a:r>
            <a:r>
              <a:rPr lang="en-US" sz="2400" dirty="0"/>
              <a:t>onto the circulation network or other public space, such as a </a:t>
            </a:r>
            <a:r>
              <a:rPr lang="en-US" sz="2400" i="1" dirty="0"/>
              <a:t>park </a:t>
            </a:r>
            <a:r>
              <a:rPr lang="en-US" sz="2400" dirty="0"/>
              <a:t>or </a:t>
            </a:r>
            <a:r>
              <a:rPr lang="en-US" sz="2400" i="1" dirty="0"/>
              <a:t>plaza, </a:t>
            </a:r>
            <a:r>
              <a:rPr lang="en-US" sz="2400" dirty="0"/>
              <a:t>but not a parking lot. Whether opening to the circulation network or other public space, the functional entry must be connected to a sidewalk or equivalent provision for walking. If the public space is a square, park, or plaza, it must be at least 50 feet deep, measured at a point perpendicular to each entry.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a:t>
              </a:fld>
              <a:endParaRPr lang="en-US" sz="1100" dirty="0">
                <a:solidFill>
                  <a:schemeClr val="bg1"/>
                </a:solidFill>
              </a:endParaRPr>
            </a:p>
          </p:txBody>
        </p:sp>
      </p:grpSp>
      <p:grpSp>
        <p:nvGrpSpPr>
          <p:cNvPr id="9" name="Group 8"/>
          <p:cNvGrpSpPr/>
          <p:nvPr/>
        </p:nvGrpSpPr>
        <p:grpSpPr>
          <a:xfrm>
            <a:off x="1524000" y="-27161"/>
            <a:ext cx="9144000" cy="914400"/>
            <a:chOff x="0" y="-27161"/>
            <a:chExt cx="9144000" cy="914400"/>
          </a:xfrm>
        </p:grpSpPr>
        <p:sp>
          <p:nvSpPr>
            <p:cNvPr id="11" name="Rectangle 10"/>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Walkable Streets</a:t>
              </a:r>
            </a:p>
            <a:p>
              <a:r>
                <a:rPr lang="en-US" sz="1600" b="1" dirty="0"/>
                <a:t>Plan</a:t>
              </a:r>
            </a:p>
            <a:p>
              <a:r>
                <a:rPr lang="en-US" sz="1600" b="1" dirty="0"/>
                <a:t>Built Project</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6943515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minimize the environmental harms associated with parking facilities, including automobile dependence, land consumption, and rainwater runoff.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Reduced Parking Footprint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1688810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Requirements</a:t>
            </a:r>
          </a:p>
          <a:p>
            <a:r>
              <a:rPr lang="en-US" sz="2400" dirty="0"/>
              <a:t>For new nonresidential buildings and </a:t>
            </a:r>
            <a:r>
              <a:rPr lang="en-US" sz="2400" i="1" dirty="0"/>
              <a:t>multiunit residential </a:t>
            </a:r>
            <a:r>
              <a:rPr lang="en-US" sz="2400" dirty="0"/>
              <a:t>buildings, either do not build new off-street parking lots, or locate all new off-street surface parking lots at the side or rear, leaving building frontages facing the circulation network free of surface parking lots (alleys may be exempted).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Reduced Parking Footprint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8371055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dirty="0"/>
              <a:t>Use no more than 20% of the total </a:t>
            </a:r>
            <a:r>
              <a:rPr lang="en-US" sz="2400" i="1" dirty="0"/>
              <a:t>development footprint </a:t>
            </a:r>
            <a:r>
              <a:rPr lang="en-US" sz="2400" dirty="0"/>
              <a:t>area for all new off-street surface parking facilities, with no individual surface parking lot larger than 2 acres (0.8 hectare).</a:t>
            </a:r>
          </a:p>
          <a:p>
            <a:endParaRPr lang="en-US" sz="2400" dirty="0"/>
          </a:p>
          <a:p>
            <a:r>
              <a:rPr lang="en-US" sz="2400" dirty="0"/>
              <a:t>For the purposes of this credit, surface parking facilities include ground-level garages unless they are under </a:t>
            </a:r>
            <a:r>
              <a:rPr lang="en-US" sz="2400" i="1" dirty="0"/>
              <a:t>habitable building </a:t>
            </a:r>
            <a:r>
              <a:rPr lang="en-US" sz="2400" dirty="0"/>
              <a:t>space. </a:t>
            </a:r>
          </a:p>
          <a:p>
            <a:endParaRPr lang="en-US" sz="2400" dirty="0"/>
          </a:p>
          <a:p>
            <a:r>
              <a:rPr lang="en-US" sz="2400" dirty="0"/>
              <a:t>Underground or multistory parking facilities can be used to provide additional spaces.</a:t>
            </a:r>
          </a:p>
          <a:p>
            <a:endParaRPr lang="en-US" sz="2400" dirty="0"/>
          </a:p>
          <a:p>
            <a:r>
              <a:rPr lang="en-US" sz="2400" dirty="0"/>
              <a:t>On-street parking spaces are exempt from this limitation.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Reduced Parking Footprint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64818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dirty="0"/>
              <a:t>Provide preferred parking for carpool or shared-use vehicle parking spaces equivalent to at least 10% of the total off-street parking spaces for each nonresidential and mixed-use building on the site.</a:t>
            </a:r>
          </a:p>
          <a:p>
            <a:endParaRPr lang="en-US" sz="2400" dirty="0"/>
          </a:p>
          <a:p>
            <a:r>
              <a:rPr lang="en-US" sz="2400" dirty="0"/>
              <a:t>Such parking spaces must be marked and within 200 feet walking distance of entrances to the building served.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Reduced Parking Footprint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4740628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Intent</a:t>
            </a:r>
          </a:p>
          <a:p>
            <a:r>
              <a:rPr lang="en-US" sz="2400" dirty="0"/>
              <a:t>To conserve land and promote multimodal transportation by encouraging development within existing communities that have high levels of internal connectivity and are well connected to the larger community. To improve public health by encouraging daily physical activity and reducing motor vehicle emissions.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845304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000548"/>
          </a:xfrm>
          <a:prstGeom prst="rect">
            <a:avLst/>
          </a:prstGeom>
          <a:noFill/>
        </p:spPr>
        <p:txBody>
          <a:bodyPr wrap="square" lIns="182880" rIns="182880" rtlCol="0">
            <a:spAutoFit/>
          </a:bodyPr>
          <a:lstStyle/>
          <a:p>
            <a:r>
              <a:rPr lang="en-US" sz="2800" b="1" dirty="0"/>
              <a:t>Requirements</a:t>
            </a:r>
          </a:p>
          <a:p>
            <a:r>
              <a:rPr lang="en-US" sz="2400" dirty="0"/>
              <a:t>Locate or design the project such that its internal </a:t>
            </a:r>
            <a:r>
              <a:rPr lang="en-US" sz="2400" i="1" dirty="0"/>
              <a:t>connectivity </a:t>
            </a:r>
            <a:r>
              <a:rPr lang="en-US" sz="2400" dirty="0"/>
              <a:t>falls within one of the ranges listed in Table 1. If the project has no internal circulation network, the connectivity within a ¼-mile distance of the project boundary must be used.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55</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stretch>
            <a:fillRect/>
          </a:stretch>
        </p:blipFill>
        <p:spPr>
          <a:xfrm>
            <a:off x="1524754" y="3307870"/>
            <a:ext cx="9144000" cy="1300341"/>
          </a:xfrm>
          <a:prstGeom prst="rect">
            <a:avLst/>
          </a:prstGeom>
        </p:spPr>
      </p:pic>
    </p:spTree>
    <p:extLst>
      <p:ext uri="{BB962C8B-B14F-4D97-AF65-F5344CB8AC3E}">
        <p14:creationId xmlns:p14="http://schemas.microsoft.com/office/powerpoint/2010/main" val="11162387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dirty="0"/>
              <a:t>All parts of the circulation network that are counted toward the connectivity requirement must be available for general public use at all times and not gated.</a:t>
            </a:r>
          </a:p>
          <a:p>
            <a:endParaRPr lang="en-US" sz="2400" dirty="0"/>
          </a:p>
          <a:p>
            <a:r>
              <a:rPr lang="en-US" sz="2400" dirty="0"/>
              <a:t>No more than 10% of the project area may be accessed via circulation network that is gated. Education campuses, health care campuses, and military bases where gates are used for security purposes are exempt from the 10% limit, and intersections within those projects may be counted toward the connectivity requirement. </a:t>
            </a:r>
          </a:p>
          <a:p>
            <a:r>
              <a:rPr lang="en-US" sz="2400" dirty="0"/>
              <a:t>AND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56</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0349337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dirty="0"/>
              <a:t>Design or locate the project such that a through-connection (of the circulation network) intersects or terminates at the </a:t>
            </a:r>
            <a:r>
              <a:rPr lang="en-US" sz="2400" i="1" dirty="0"/>
              <a:t>project boundary </a:t>
            </a:r>
            <a:r>
              <a:rPr lang="en-US" sz="2400" dirty="0"/>
              <a:t>at least every 400 feet or at existing abutting intervals and intersections of the circulation network, whichever is the shorter distance.</a:t>
            </a:r>
          </a:p>
          <a:p>
            <a:endParaRPr lang="en-US" sz="2400" dirty="0"/>
          </a:p>
          <a:p>
            <a:r>
              <a:rPr lang="en-US" sz="2400" dirty="0"/>
              <a:t>Include a pedestrian or bicycle through-connection in at least 90% of any new </a:t>
            </a:r>
            <a:r>
              <a:rPr lang="en-US" sz="2400" i="1" dirty="0" err="1"/>
              <a:t>culs</a:t>
            </a:r>
            <a:r>
              <a:rPr lang="en-US" sz="2400" i="1" dirty="0"/>
              <a:t>-de-sac. </a:t>
            </a:r>
            <a:r>
              <a:rPr lang="en-US" sz="2400" dirty="0"/>
              <a:t>These requirements do not apply to portions of the boundary where connections cannot be made because of physical obstacles, such as prior platting of property, construction of existing buildings or other barriers, slopes steeper than 15%, </a:t>
            </a:r>
            <a:r>
              <a:rPr lang="en-US" sz="2400" i="1" dirty="0"/>
              <a:t>wetlands </a:t>
            </a:r>
            <a:r>
              <a:rPr lang="en-US" sz="2400" dirty="0"/>
              <a:t>and </a:t>
            </a:r>
            <a:r>
              <a:rPr lang="en-US" sz="2400" i="1" dirty="0"/>
              <a:t>water bodies, </a:t>
            </a:r>
            <a:r>
              <a:rPr lang="en-US" sz="2400" dirty="0"/>
              <a:t>railroad and utility rights-of-way, existing limited-access motor vehicle rights-of-way, and parks and dedicated open space.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57</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Connected and Open Community</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2213583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encourage transit use and reduce vehicle distance traveled by providing safe, convenient, and comfortable transit waiting areas.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58</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Transit Facilities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8296" y="2511817"/>
            <a:ext cx="5921007" cy="3931920"/>
          </a:xfrm>
          <a:prstGeom prst="rect">
            <a:avLst/>
          </a:prstGeom>
        </p:spPr>
      </p:pic>
    </p:spTree>
    <p:extLst>
      <p:ext uri="{BB962C8B-B14F-4D97-AF65-F5344CB8AC3E}">
        <p14:creationId xmlns:p14="http://schemas.microsoft.com/office/powerpoint/2010/main" val="7716491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Requirements</a:t>
            </a:r>
          </a:p>
          <a:p>
            <a:r>
              <a:rPr lang="en-US" sz="2400" dirty="0"/>
              <a:t>Work with the transit agency or agencies serving the </a:t>
            </a:r>
            <a:r>
              <a:rPr lang="en-US" sz="2400" i="1" dirty="0"/>
              <a:t>project </a:t>
            </a:r>
            <a:r>
              <a:rPr lang="en-US" sz="2400" dirty="0"/>
              <a:t>to inventory existing transit stops and new transit stops within the project boundary that will be warranted within two years of project completion (because of either increased ridership on existing service or planned transit).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59</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Transit Facilities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37744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832092"/>
          </a:xfrm>
          <a:prstGeom prst="rect">
            <a:avLst/>
          </a:prstGeom>
          <a:noFill/>
        </p:spPr>
        <p:txBody>
          <a:bodyPr wrap="square" lIns="182880" rIns="182880" rtlCol="0">
            <a:spAutoFit/>
          </a:bodyPr>
          <a:lstStyle/>
          <a:p>
            <a:pPr marL="457200" indent="-457200">
              <a:buFont typeface="+mj-lt"/>
              <a:buAutoNum type="alphaLcPeriod" startAt="2"/>
            </a:pPr>
            <a:r>
              <a:rPr lang="en-US" sz="2400" dirty="0"/>
              <a:t>At least 15% of the </a:t>
            </a:r>
            <a:r>
              <a:rPr lang="en-US" sz="2400" i="1" dirty="0"/>
              <a:t>block length </a:t>
            </a:r>
            <a:r>
              <a:rPr lang="en-US" sz="2400" dirty="0"/>
              <a:t>of the </a:t>
            </a:r>
            <a:r>
              <a:rPr lang="en-US" sz="2400" i="1" dirty="0"/>
              <a:t>existing </a:t>
            </a:r>
            <a:r>
              <a:rPr lang="en-US" sz="2400" dirty="0"/>
              <a:t>and new circulation networks within and bordering the project has a minimum building-height-to-street-centerline ratio of 1:1.5 (i.e., a minimum of 1 foot of building height for every 1.5 feet of width from street centerline to building façade). Alleys may be omitted from the calculations. </a:t>
            </a:r>
          </a:p>
          <a:p>
            <a:endParaRPr lang="en-US" sz="2400" dirty="0"/>
          </a:p>
          <a:p>
            <a:pPr marL="687388"/>
            <a:r>
              <a:rPr lang="en-US" sz="2000" dirty="0"/>
              <a:t>Projects that border a part of the circulation network must meet only their proportional share of the height-to-width ratio (i.e., only on the project side of the circulation network). </a:t>
            </a:r>
          </a:p>
          <a:p>
            <a:endParaRPr lang="en-US" sz="2000" dirty="0"/>
          </a:p>
          <a:p>
            <a:pPr marL="687388"/>
            <a:r>
              <a:rPr lang="en-US" sz="2000" dirty="0"/>
              <a:t>Building height is measured to eaves or, for a flat-roof structure, to the rooftop. For buildings with multiple heights or widths, use average heights or widths weighted by each portion’s share of the total height or width.</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a:t>
              </a:fld>
              <a:endParaRPr lang="en-US" sz="1100" dirty="0">
                <a:solidFill>
                  <a:schemeClr val="bg1"/>
                </a:solidFill>
              </a:endParaRPr>
            </a:p>
          </p:txBody>
        </p:sp>
      </p:grpSp>
      <p:grpSp>
        <p:nvGrpSpPr>
          <p:cNvPr id="9" name="Group 8"/>
          <p:cNvGrpSpPr/>
          <p:nvPr/>
        </p:nvGrpSpPr>
        <p:grpSpPr>
          <a:xfrm>
            <a:off x="1524000" y="-27161"/>
            <a:ext cx="9144000" cy="914400"/>
            <a:chOff x="0" y="-27161"/>
            <a:chExt cx="9144000" cy="914400"/>
          </a:xfrm>
        </p:grpSpPr>
        <p:sp>
          <p:nvSpPr>
            <p:cNvPr id="11" name="Rectangle 10"/>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Walkable Streets</a:t>
              </a:r>
            </a:p>
            <a:p>
              <a:r>
                <a:rPr lang="en-US" sz="1600" b="1" dirty="0"/>
                <a:t>Plan</a:t>
              </a:r>
            </a:p>
            <a:p>
              <a:r>
                <a:rPr lang="en-US" sz="1600" b="1" dirty="0"/>
                <a:t>Built Project</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611326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dirty="0"/>
              <a:t>At those locations, </a:t>
            </a:r>
          </a:p>
          <a:p>
            <a:pPr marL="457200" indent="-457200">
              <a:buFont typeface="+mj-lt"/>
              <a:buAutoNum type="arabicPeriod"/>
            </a:pPr>
            <a:r>
              <a:rPr lang="en-US" sz="2400" dirty="0"/>
              <a:t>Confirm that transit facilities will be funded by either the transit agency or the project developer. </a:t>
            </a:r>
          </a:p>
          <a:p>
            <a:pPr marL="457200" indent="-457200">
              <a:buFont typeface="+mj-lt"/>
              <a:buAutoNum type="arabicPeriod"/>
            </a:pPr>
            <a:r>
              <a:rPr lang="en-US" sz="2400" dirty="0"/>
              <a:t>Install transit agency-approved shelters and any other required improvements at existing stops. Reserve space for transit facilities or install transit facilities at new stops. </a:t>
            </a:r>
          </a:p>
          <a:p>
            <a:endParaRPr lang="en-US" sz="2400" dirty="0"/>
          </a:p>
          <a:p>
            <a:r>
              <a:rPr lang="en-US" sz="2400" dirty="0"/>
              <a:t>Shelters must be covered, be at least partially enclosed to buffer wind and rain, have seating and illumination, and have signage that display transit schedules and route information.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Transit Facilities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0162056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reduce energy consumption, pollution, and harm to human health from motor vehicles by encouraging multimodal travel.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3675" y="2569205"/>
            <a:ext cx="5810250" cy="3714750"/>
          </a:xfrm>
          <a:prstGeom prst="rect">
            <a:avLst/>
          </a:prstGeom>
        </p:spPr>
      </p:pic>
    </p:spTree>
    <p:extLst>
      <p:ext uri="{BB962C8B-B14F-4D97-AF65-F5344CB8AC3E}">
        <p14:creationId xmlns:p14="http://schemas.microsoft.com/office/powerpoint/2010/main" val="2233032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Requirements</a:t>
            </a:r>
          </a:p>
          <a:p>
            <a:r>
              <a:rPr lang="en-US" sz="2400" dirty="0"/>
              <a:t>Achieve at least two of the following options.</a:t>
            </a:r>
          </a:p>
          <a:p>
            <a:r>
              <a:rPr lang="en-US" sz="2400" dirty="0"/>
              <a:t> </a:t>
            </a:r>
          </a:p>
          <a:p>
            <a:r>
              <a:rPr lang="en-US" sz="2400" dirty="0"/>
              <a:t>Earn 1 point for every two options, for a maximum of 2 points. For the purposes of this credit, </a:t>
            </a:r>
            <a:r>
              <a:rPr lang="en-US" sz="2400" i="1" dirty="0"/>
              <a:t>existing </a:t>
            </a:r>
            <a:r>
              <a:rPr lang="en-US" sz="2400" dirty="0"/>
              <a:t>buildings and their occupants are exempt from the requirements.</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3936171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b="1" dirty="0"/>
              <a:t>Option 1. Transit Passes </a:t>
            </a:r>
            <a:endParaRPr lang="en-US" sz="2400" dirty="0"/>
          </a:p>
          <a:p>
            <a:r>
              <a:rPr lang="en-US" sz="2400" dirty="0"/>
              <a:t>Provide transit passes valid for at least one year, subsidized to 100% of regular price, to each resident and employee locating within the project during the first three years of project occupancy (or longer). Publicize the availability of subsidized transit passes to project occupants. </a:t>
            </a:r>
          </a:p>
          <a:p>
            <a:endParaRPr lang="en-US" sz="2400" dirty="0"/>
          </a:p>
          <a:p>
            <a:r>
              <a:rPr lang="en-US" sz="2400" dirty="0"/>
              <a:t>AND/OR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0618516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b="1" dirty="0"/>
              <a:t>Option 2. Developer-Sponsored Transit </a:t>
            </a:r>
            <a:endParaRPr lang="en-US" sz="2400" dirty="0"/>
          </a:p>
          <a:p>
            <a:r>
              <a:rPr lang="en-US" sz="2400" dirty="0"/>
              <a:t>Provide year-round, </a:t>
            </a:r>
            <a:r>
              <a:rPr lang="en-US" sz="2400" i="1" dirty="0"/>
              <a:t>developer</a:t>
            </a:r>
            <a:r>
              <a:rPr lang="en-US" sz="2400" dirty="0"/>
              <a:t>-sponsored transit service (vans, shuttles, buses) from at least one central point in the project to other major transit facilities or to other destinations, such as a retail or </a:t>
            </a:r>
            <a:r>
              <a:rPr lang="en-US" sz="2400" i="1" dirty="0"/>
              <a:t>employment center, </a:t>
            </a:r>
            <a:r>
              <a:rPr lang="en-US" sz="2400" dirty="0"/>
              <a:t>with service no less frequent than 45 daily weekday trips and 30 daily weekend trips.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1604177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632311"/>
          </a:xfrm>
          <a:prstGeom prst="rect">
            <a:avLst/>
          </a:prstGeom>
          <a:noFill/>
        </p:spPr>
        <p:txBody>
          <a:bodyPr wrap="square" lIns="182880" rIns="182880" rtlCol="0">
            <a:spAutoFit/>
          </a:bodyPr>
          <a:lstStyle/>
          <a:p>
            <a:r>
              <a:rPr lang="en-US" sz="2400" dirty="0"/>
              <a:t>The service must begin by the time the project’s total floor area is 20% occupied and must be guaranteed for at least three years beyond project build-out. The occupancy requirement is met when residents are living in 20% of the </a:t>
            </a:r>
            <a:r>
              <a:rPr lang="en-US" sz="2400" i="1" dirty="0"/>
              <a:t>dwelling units </a:t>
            </a:r>
            <a:r>
              <a:rPr lang="en-US" sz="2400" dirty="0"/>
              <a:t>and/or employees are working in 20% of the total nonresidential floor area.</a:t>
            </a:r>
          </a:p>
          <a:p>
            <a:endParaRPr lang="en-US" sz="2400" dirty="0"/>
          </a:p>
          <a:p>
            <a:r>
              <a:rPr lang="en-US" sz="2400" dirty="0"/>
              <a:t>Provide transit stop shelters and bicycle racks adequate to meet projected demand but no less than one shelter and one bicycle rack at each transit stop. Shelters must be covered, be at least partially enclosed to buffer wind and rain, and have seating and illumination. Bicycle racks must have a two-point support system for locking the frame and wheels and must be securely affixed to the ground or a building. </a:t>
            </a:r>
          </a:p>
          <a:p>
            <a:endParaRPr lang="en-US" sz="2400" dirty="0"/>
          </a:p>
          <a:p>
            <a:r>
              <a:rPr lang="en-US" sz="2400" dirty="0"/>
              <a:t>AND/OR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65</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486490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5016758"/>
          </a:xfrm>
          <a:prstGeom prst="rect">
            <a:avLst/>
          </a:prstGeom>
          <a:noFill/>
        </p:spPr>
        <p:txBody>
          <a:bodyPr wrap="square" lIns="182880" rIns="182880" rtlCol="0">
            <a:spAutoFit/>
          </a:bodyPr>
          <a:lstStyle/>
          <a:p>
            <a:r>
              <a:rPr lang="en-US" sz="2400" b="1" dirty="0"/>
              <a:t>Option 3. Vehicle Sharing </a:t>
            </a:r>
            <a:endParaRPr lang="en-US" sz="2400" dirty="0"/>
          </a:p>
          <a:p>
            <a:r>
              <a:rPr lang="en-US" sz="2400" dirty="0"/>
              <a:t>Locate the project such that 50% of the dwelling units and nonresidential use entrances are within a ¼-mile </a:t>
            </a:r>
            <a:r>
              <a:rPr lang="en-US" sz="2400" i="1" dirty="0"/>
              <a:t>walking distance </a:t>
            </a:r>
            <a:r>
              <a:rPr lang="en-US" sz="2400" dirty="0"/>
              <a:t>of at least one vehicle in a vehicle-sharing program, as specified below, depending on project size. </a:t>
            </a:r>
          </a:p>
          <a:p>
            <a:pPr marL="342900" indent="-342900">
              <a:buFont typeface="Arial" panose="020B0604020202020204" pitchFamily="34" charset="0"/>
              <a:buChar char="•"/>
            </a:pPr>
            <a:r>
              <a:rPr lang="en-US" sz="2000" dirty="0"/>
              <a:t>If the project has fewer than 100 dwelling units and/or employees, provide one vehicle. </a:t>
            </a:r>
          </a:p>
          <a:p>
            <a:pPr marL="342900" indent="-342900">
              <a:buFont typeface="Arial" panose="020B0604020202020204" pitchFamily="34" charset="0"/>
              <a:buChar char="•"/>
            </a:pPr>
            <a:r>
              <a:rPr lang="en-US" sz="2000" dirty="0"/>
              <a:t>If the project has more than 100 dwelling units and/or employees and has a minimum transit service of 60 daily weekday trips and 40 daily weekend trips, provide at least one additional vehicle and parking space for every 100 dwelling units and/or employees. </a:t>
            </a:r>
          </a:p>
          <a:p>
            <a:pPr marL="342900" indent="-342900">
              <a:buFont typeface="Arial" panose="020B0604020202020204" pitchFamily="34" charset="0"/>
              <a:buChar char="•"/>
            </a:pPr>
            <a:r>
              <a:rPr lang="en-US" sz="2000" dirty="0"/>
              <a:t>If the project has more than 100 dwelling units and/or employees but does not have transit service at the frequencies specified above, provide at least one additional vehicle and parking space for every 200 dwelling units and/or employees.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66</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7295337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dirty="0"/>
              <a:t>For each vehicle, dedicate one parking space accessible to vehicle-sharing members. Publicize to project occupants the availability and benefits of the vehicle-sharing program. Commit to providing vehicles to the locations for at least two years. If a new vehicle-sharing location is planned, the vehicle-sharing program must begin by the time the project’s total floor area is 20% occupied. The occupancy requirement is met when residents are living in 20% of the dwelling units and/or employees are working in 20% of the total nonresidential floor area.</a:t>
            </a:r>
          </a:p>
          <a:p>
            <a:r>
              <a:rPr lang="en-US" sz="2400" dirty="0"/>
              <a:t> </a:t>
            </a:r>
          </a:p>
          <a:p>
            <a:r>
              <a:rPr lang="en-US" sz="2400" dirty="0"/>
              <a:t>AND/OR </a:t>
            </a:r>
            <a:endParaRPr lang="en-US" sz="2000" dirty="0"/>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67</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6445521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524315"/>
          </a:xfrm>
          <a:prstGeom prst="rect">
            <a:avLst/>
          </a:prstGeom>
          <a:noFill/>
        </p:spPr>
        <p:txBody>
          <a:bodyPr wrap="square" lIns="182880" rIns="182880" rtlCol="0">
            <a:spAutoFit/>
          </a:bodyPr>
          <a:lstStyle/>
          <a:p>
            <a:r>
              <a:rPr lang="en-US" sz="2400" b="1" dirty="0"/>
              <a:t>Option 4. Unbundling of Parking and Parking Fees </a:t>
            </a:r>
            <a:endParaRPr lang="en-US" sz="2400" dirty="0"/>
          </a:p>
          <a:p>
            <a:r>
              <a:rPr lang="en-US" sz="2400" dirty="0"/>
              <a:t>For 90% of multiunit residential units and/or nonresidential floor area, the associated parking spaces must be sold or rented separately from the dwelling units or nonresidential floor area. </a:t>
            </a:r>
          </a:p>
          <a:p>
            <a:endParaRPr lang="en-US" sz="2400" dirty="0"/>
          </a:p>
          <a:p>
            <a:r>
              <a:rPr lang="en-US" sz="2400" dirty="0"/>
              <a:t>Set parking fees within the project boundary for all off-street parking equal to or greater than the cost of monthly usage for public transit. </a:t>
            </a:r>
          </a:p>
          <a:p>
            <a:endParaRPr lang="en-US" sz="2400" dirty="0"/>
          </a:p>
          <a:p>
            <a:r>
              <a:rPr lang="en-US" sz="2400" dirty="0"/>
              <a:t>Off-street parking in this instance does not include parking devoted to individual, detached residential units. </a:t>
            </a:r>
          </a:p>
          <a:p>
            <a:endParaRPr lang="en-US" sz="2400" dirty="0"/>
          </a:p>
          <a:p>
            <a:r>
              <a:rPr lang="en-US" sz="2400" dirty="0"/>
              <a:t>AND/OR </a:t>
            </a:r>
            <a:endParaRPr lang="en-US" sz="2000" dirty="0"/>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68</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610906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b="1" dirty="0"/>
              <a:t>Option 5. Guaranteed Ride Home Program </a:t>
            </a:r>
            <a:endParaRPr lang="en-US" sz="2400" dirty="0"/>
          </a:p>
          <a:p>
            <a:r>
              <a:rPr lang="en-US" sz="2400" dirty="0"/>
              <a:t>Major employers within the project must commit to providing a guaranteed ride home program for employees.</a:t>
            </a:r>
          </a:p>
          <a:p>
            <a:endParaRPr lang="en-US" sz="2400" dirty="0"/>
          </a:p>
          <a:p>
            <a:r>
              <a:rPr lang="en-US" sz="2400" dirty="0"/>
              <a:t>A major employer accounts for more than 25% of the workers on the project site.</a:t>
            </a:r>
          </a:p>
          <a:p>
            <a:endParaRPr lang="en-US" sz="2400" dirty="0"/>
          </a:p>
          <a:p>
            <a:r>
              <a:rPr lang="en-US" sz="2400" dirty="0"/>
              <a:t>The program must provide free rides to employees who have carpooled, taken transit, walked, or cycled to work but must leave because of an unexpected personal emergency. Rides may be on taxis, company cars, or rental cars.</a:t>
            </a:r>
          </a:p>
          <a:p>
            <a:r>
              <a:rPr lang="en-US" sz="2400" dirty="0"/>
              <a:t> </a:t>
            </a:r>
          </a:p>
          <a:p>
            <a:r>
              <a:rPr lang="en-US" sz="2400" dirty="0"/>
              <a:t>AND/OR </a:t>
            </a:r>
            <a:endParaRPr lang="en-US" sz="2000" dirty="0"/>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69</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14676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pPr marL="457200" indent="-457200">
              <a:buFont typeface="+mj-lt"/>
              <a:buAutoNum type="alphaLcPeriod" startAt="3"/>
            </a:pPr>
            <a:r>
              <a:rPr lang="en-US" sz="2400" dirty="0"/>
              <a:t>Continuous sidewalks or equivalent </a:t>
            </a:r>
            <a:r>
              <a:rPr lang="en-US" sz="2400" i="1" dirty="0"/>
              <a:t>all-weather routes </a:t>
            </a:r>
            <a:r>
              <a:rPr lang="en-US" sz="2400" dirty="0"/>
              <a:t>for walking are provided along both sides of 90% of the circulation network block length within the project, including the project side of circulation network bordering the project. Bicycle- and pedestrian-only paths meet this requirement. New sidewalks must be at least 8 feet wide on retail or mixed-use blocks and at least 4 feet wide on all other blocks.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a:t>
              </a:fld>
              <a:endParaRPr lang="en-US" sz="1100" dirty="0">
                <a:solidFill>
                  <a:schemeClr val="bg1"/>
                </a:solidFill>
              </a:endParaRPr>
            </a:p>
          </p:txBody>
        </p:sp>
      </p:grpSp>
      <p:grpSp>
        <p:nvGrpSpPr>
          <p:cNvPr id="9" name="Group 8"/>
          <p:cNvGrpSpPr/>
          <p:nvPr/>
        </p:nvGrpSpPr>
        <p:grpSpPr>
          <a:xfrm>
            <a:off x="1524000" y="-27161"/>
            <a:ext cx="9144000" cy="914400"/>
            <a:chOff x="0" y="-27161"/>
            <a:chExt cx="9144000" cy="914400"/>
          </a:xfrm>
        </p:grpSpPr>
        <p:sp>
          <p:nvSpPr>
            <p:cNvPr id="11" name="Rectangle 10"/>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Walkable Streets</a:t>
              </a:r>
            </a:p>
            <a:p>
              <a:r>
                <a:rPr lang="en-US" sz="1600" b="1" dirty="0"/>
                <a:t>Plan</a:t>
              </a:r>
            </a:p>
            <a:p>
              <a:r>
                <a:rPr lang="en-US" sz="1600" b="1" dirty="0"/>
                <a:t>Built Project</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1256169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524315"/>
          </a:xfrm>
          <a:prstGeom prst="rect">
            <a:avLst/>
          </a:prstGeom>
          <a:noFill/>
        </p:spPr>
        <p:txBody>
          <a:bodyPr wrap="square" lIns="182880" rIns="182880" rtlCol="0">
            <a:spAutoFit/>
          </a:bodyPr>
          <a:lstStyle/>
          <a:p>
            <a:r>
              <a:rPr lang="en-US" sz="2400" b="1" dirty="0"/>
              <a:t>Option 6. Flexible Work Arrangements </a:t>
            </a:r>
            <a:endParaRPr lang="en-US" sz="2400" dirty="0"/>
          </a:p>
          <a:p>
            <a:r>
              <a:rPr lang="en-US" sz="2400" dirty="0"/>
              <a:t>Major employers within the project must commit to promoting and supporting flexible work arrangements with the goal of reducing vehicle trips during peak commuting hours.</a:t>
            </a:r>
          </a:p>
          <a:p>
            <a:endParaRPr lang="en-US" sz="2400" dirty="0"/>
          </a:p>
          <a:p>
            <a:r>
              <a:rPr lang="en-US" sz="2400" dirty="0"/>
              <a:t>A major employer accounts for more than 25% of the workers on the project site.</a:t>
            </a:r>
          </a:p>
          <a:p>
            <a:endParaRPr lang="en-US" sz="2400" dirty="0"/>
          </a:p>
          <a:p>
            <a:r>
              <a:rPr lang="en-US" sz="2400" dirty="0"/>
              <a:t>The employer must develop internal policies that outline the terms under which employees can engage in telework, flextime, compressed work weeks, staggered shifts, or other arrangements. These policies must also describe how the program will be promoted to employees. </a:t>
            </a:r>
            <a:endParaRPr lang="en-US" sz="2000" dirty="0"/>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Transportation Demand Management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1734219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provide open space close to work and home that enhances community participation and improves public health.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Access to Civic and Public Spaces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2569205"/>
            <a:ext cx="5486400" cy="3657600"/>
          </a:xfrm>
          <a:prstGeom prst="rect">
            <a:avLst/>
          </a:prstGeom>
        </p:spPr>
      </p:pic>
    </p:spTree>
    <p:extLst>
      <p:ext uri="{BB962C8B-B14F-4D97-AF65-F5344CB8AC3E}">
        <p14:creationId xmlns:p14="http://schemas.microsoft.com/office/powerpoint/2010/main" val="25143265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p>
          <a:p>
            <a:r>
              <a:rPr lang="en-US" sz="2400" dirty="0"/>
              <a:t>Locate 90% of planned and </a:t>
            </a:r>
            <a:r>
              <a:rPr lang="en-US" sz="2400" i="1" dirty="0"/>
              <a:t>existing dwelling units </a:t>
            </a:r>
            <a:r>
              <a:rPr lang="en-US" sz="2400" dirty="0"/>
              <a:t>and nonresidential use entrances within a ¼ mile walk of at least one civic and passive use space. The spaces must be at least 1/6 acre (0.067 hectare) in area. Spaces less than 1 acre (0.4 hectare) must have a proportion no narrower than 1 unit of width to 4 units of length. </a:t>
            </a:r>
          </a:p>
          <a:p>
            <a:r>
              <a:rPr lang="en-US" sz="2400" dirty="0"/>
              <a:t>Projects larger than 10 acres must have a median space size of at least 1 acre (0.4 hectare). Spaces over ½ acre (0.2 hectare) that are used to meet the 90% threshold are included in the median calculation.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Access to Civic and Public Spaces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5365089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enhance community participation and improve public health by providing recreational facilities close to work and home that facilitate physical activity and social networking.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Access to Recreational Facilities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9407" y="2819400"/>
            <a:ext cx="4878786" cy="3566160"/>
          </a:xfrm>
          <a:prstGeom prst="rect">
            <a:avLst/>
          </a:prstGeom>
        </p:spPr>
      </p:pic>
    </p:spTree>
    <p:extLst>
      <p:ext uri="{BB962C8B-B14F-4D97-AF65-F5344CB8AC3E}">
        <p14:creationId xmlns:p14="http://schemas.microsoft.com/office/powerpoint/2010/main" val="32132541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847207"/>
          </a:xfrm>
          <a:prstGeom prst="rect">
            <a:avLst/>
          </a:prstGeom>
          <a:noFill/>
        </p:spPr>
        <p:txBody>
          <a:bodyPr wrap="square" lIns="182880" rIns="182880" rtlCol="0">
            <a:spAutoFit/>
          </a:bodyPr>
          <a:lstStyle/>
          <a:p>
            <a:r>
              <a:rPr lang="en-US" sz="2800" b="1" dirty="0"/>
              <a:t>Requirements</a:t>
            </a:r>
          </a:p>
          <a:p>
            <a:r>
              <a:rPr lang="en-US" sz="2400" dirty="0"/>
              <a:t>Locate or design the </a:t>
            </a:r>
            <a:r>
              <a:rPr lang="en-US" sz="2400" i="1" dirty="0"/>
              <a:t>project </a:t>
            </a:r>
            <a:r>
              <a:rPr lang="en-US" sz="2400" dirty="0"/>
              <a:t>so that a publicly accessible outdoor recreation facility at least 1 acre (0.4 hectares) in area, or a publicly accessible indoor recreational facility of at least 25,000 square feet, lies within a ½-mile </a:t>
            </a:r>
            <a:r>
              <a:rPr lang="en-US" sz="2400" i="1" dirty="0"/>
              <a:t>walking distance </a:t>
            </a:r>
            <a:r>
              <a:rPr lang="en-US" sz="2400" dirty="0"/>
              <a:t>of 90% of new and </a:t>
            </a:r>
            <a:r>
              <a:rPr lang="en-US" sz="2400" i="1" dirty="0"/>
              <a:t>existing dwelling units </a:t>
            </a:r>
            <a:r>
              <a:rPr lang="en-US" sz="2400" dirty="0"/>
              <a:t>and nonresidential use entrances.</a:t>
            </a:r>
          </a:p>
          <a:p>
            <a:endParaRPr lang="en-US" sz="2400" dirty="0"/>
          </a:p>
          <a:p>
            <a:r>
              <a:rPr lang="en-US" sz="2400" dirty="0"/>
              <a:t>Outdoor recreation facilities must consist of physical improvements and may include “tot lots,” swimming pools, and sports fields, such as baseball diamonds.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Access to Recreational Facilities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2002181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increase the proportion of areas usable by a wide spectrum of people, regardless of age or ability.</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75</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Visibility and Universal Design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1153" y="2438400"/>
            <a:ext cx="5115293" cy="3840480"/>
          </a:xfrm>
          <a:prstGeom prst="rect">
            <a:avLst/>
          </a:prstGeom>
        </p:spPr>
      </p:pic>
    </p:spTree>
    <p:extLst>
      <p:ext uri="{BB962C8B-B14F-4D97-AF65-F5344CB8AC3E}">
        <p14:creationId xmlns:p14="http://schemas.microsoft.com/office/powerpoint/2010/main" val="14751270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216539"/>
          </a:xfrm>
          <a:prstGeom prst="rect">
            <a:avLst/>
          </a:prstGeom>
          <a:noFill/>
        </p:spPr>
        <p:txBody>
          <a:bodyPr wrap="square" lIns="182880" rIns="182880" rtlCol="0">
            <a:spAutoFit/>
          </a:bodyPr>
          <a:lstStyle/>
          <a:p>
            <a:r>
              <a:rPr lang="en-US" sz="2800" b="1" dirty="0"/>
              <a:t>Requirements</a:t>
            </a:r>
          </a:p>
          <a:p>
            <a:r>
              <a:rPr lang="en-US" sz="2400" b="1" dirty="0"/>
              <a:t>Case 1. Projects with New Dwelling Units (1 point) </a:t>
            </a:r>
            <a:endParaRPr lang="en-US" sz="2400" dirty="0"/>
          </a:p>
          <a:p>
            <a:r>
              <a:rPr lang="en-US" sz="2400" dirty="0"/>
              <a:t>Design a minimum of 20% of the new dwelling units (but not less than one dwelling unit per type) in accordance with ICC A117.1, Type C, </a:t>
            </a:r>
            <a:r>
              <a:rPr lang="en-US" sz="2400" dirty="0" err="1"/>
              <a:t>Visitable</a:t>
            </a:r>
            <a:r>
              <a:rPr lang="en-US" sz="2400" dirty="0"/>
              <a:t> Unit, for each of the following residential building types: </a:t>
            </a:r>
          </a:p>
          <a:p>
            <a:pPr marL="342900" indent="-342900">
              <a:buFont typeface="Wingdings" panose="05000000000000000000" pitchFamily="2" charset="2"/>
              <a:buChar char="q"/>
            </a:pPr>
            <a:r>
              <a:rPr lang="en-US" sz="2400" dirty="0"/>
              <a:t>detached single-dwelling-unit buildings; </a:t>
            </a:r>
          </a:p>
          <a:p>
            <a:pPr marL="342900" indent="-342900">
              <a:buFont typeface="Wingdings" panose="05000000000000000000" pitchFamily="2" charset="2"/>
              <a:buChar char="q"/>
            </a:pPr>
            <a:r>
              <a:rPr lang="en-US" sz="2400" dirty="0"/>
              <a:t>attached single-dwelling-unit buildings; and </a:t>
            </a:r>
          </a:p>
          <a:p>
            <a:pPr marL="342900" indent="-342900">
              <a:buFont typeface="Wingdings" panose="05000000000000000000" pitchFamily="2" charset="2"/>
              <a:buChar char="q"/>
            </a:pPr>
            <a:r>
              <a:rPr lang="en-US" sz="2400" dirty="0"/>
              <a:t>buildings with two or three dwelling units. </a:t>
            </a:r>
          </a:p>
          <a:p>
            <a:endParaRPr lang="en-US" sz="2400" dirty="0"/>
          </a:p>
          <a:p>
            <a:r>
              <a:rPr lang="en-US" sz="2400" dirty="0"/>
              <a:t>Each unit must also have a kitchen, living area, bedroom, and full bath on an accessible level.</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76</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Visibility and Universal Design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4691428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569660"/>
          </a:xfrm>
          <a:prstGeom prst="rect">
            <a:avLst/>
          </a:prstGeom>
          <a:noFill/>
        </p:spPr>
        <p:txBody>
          <a:bodyPr wrap="square" lIns="182880" rIns="182880" rtlCol="0">
            <a:spAutoFit/>
          </a:bodyPr>
          <a:lstStyle/>
          <a:p>
            <a:r>
              <a:rPr lang="en-US" sz="2400" dirty="0"/>
              <a:t>For multiunit buildings with four or more dwelling units, design a minimum of 20% of the units (but not less than one) to meet the requirements of one of the following options. This category includes mixed-use buildings with dwelling units.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77</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Visibility and Universal Design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4610689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5509200"/>
          </a:xfrm>
          <a:prstGeom prst="rect">
            <a:avLst/>
          </a:prstGeom>
          <a:noFill/>
        </p:spPr>
        <p:txBody>
          <a:bodyPr wrap="square" lIns="182880" rIns="182880" rtlCol="0">
            <a:spAutoFit/>
          </a:bodyPr>
          <a:lstStyle/>
          <a:p>
            <a:r>
              <a:rPr lang="en-US" sz="2400" b="1" dirty="0"/>
              <a:t>Option 1. Universal Design Features Throughout the Home (1 point) </a:t>
            </a:r>
            <a:endParaRPr lang="en-US" sz="2400" dirty="0"/>
          </a:p>
          <a:p>
            <a:r>
              <a:rPr lang="en-US" sz="2400" dirty="0"/>
              <a:t>Throughout the home, include at least five of the following universal design features: </a:t>
            </a:r>
          </a:p>
          <a:p>
            <a:pPr marL="285750" indent="-285750">
              <a:buFont typeface="Wingdings" panose="05000000000000000000" pitchFamily="2" charset="2"/>
              <a:buChar char="q"/>
            </a:pPr>
            <a:r>
              <a:rPr lang="en-US" sz="1600" dirty="0"/>
              <a:t>easy-to-grip lever door handles; </a:t>
            </a:r>
          </a:p>
          <a:p>
            <a:pPr marL="285750" indent="-285750">
              <a:buFont typeface="Wingdings" panose="05000000000000000000" pitchFamily="2" charset="2"/>
              <a:buChar char="q"/>
            </a:pPr>
            <a:r>
              <a:rPr lang="en-US" sz="1600" dirty="0"/>
              <a:t>easy-to-grip cabinet and drawer loop handles; </a:t>
            </a:r>
          </a:p>
          <a:p>
            <a:pPr marL="285750" indent="-285750">
              <a:buFont typeface="Wingdings" panose="05000000000000000000" pitchFamily="2" charset="2"/>
              <a:buChar char="q"/>
            </a:pPr>
            <a:r>
              <a:rPr lang="en-US" sz="1600" dirty="0"/>
              <a:t>easy-to-grip locking mechanisms on doors and windows; </a:t>
            </a:r>
          </a:p>
          <a:p>
            <a:pPr marL="285750" indent="-285750">
              <a:buFont typeface="Wingdings" panose="05000000000000000000" pitchFamily="2" charset="2"/>
              <a:buChar char="q"/>
            </a:pPr>
            <a:r>
              <a:rPr lang="en-US" sz="1600" dirty="0"/>
              <a:t>easy-to-grip single-lever faucet handles; </a:t>
            </a:r>
          </a:p>
          <a:p>
            <a:pPr marL="285750" indent="-285750">
              <a:buFont typeface="Wingdings" panose="05000000000000000000" pitchFamily="2" charset="2"/>
              <a:buChar char="q"/>
            </a:pPr>
            <a:r>
              <a:rPr lang="en-US" sz="1600" dirty="0"/>
              <a:t>easy-touch rocker or hands-free switches; </a:t>
            </a:r>
          </a:p>
          <a:p>
            <a:pPr marL="285750" indent="-285750">
              <a:buFont typeface="Wingdings" panose="05000000000000000000" pitchFamily="2" charset="2"/>
              <a:buChar char="q"/>
            </a:pPr>
            <a:r>
              <a:rPr lang="en-US" sz="1600" dirty="0"/>
              <a:t>motion-detector lighting at entrance, in hallways and stairwells, and in closets, and motion-detector light switches in garages, utility spaces, and basements; </a:t>
            </a:r>
          </a:p>
          <a:p>
            <a:pPr marL="285750" indent="-285750">
              <a:buFont typeface="Wingdings" panose="05000000000000000000" pitchFamily="2" charset="2"/>
              <a:buChar char="q"/>
            </a:pPr>
            <a:r>
              <a:rPr lang="en-US" sz="1600" dirty="0"/>
              <a:t>large, high-contrast print for controls, signals, and the house or unit numbers; </a:t>
            </a:r>
          </a:p>
          <a:p>
            <a:pPr marL="285750" indent="-285750">
              <a:buFont typeface="Wingdings" panose="05000000000000000000" pitchFamily="2" charset="2"/>
              <a:buChar char="q"/>
            </a:pPr>
            <a:r>
              <a:rPr lang="en-US" sz="1600" dirty="0"/>
              <a:t>a built-in shelf, bench, or table with knee space below, located outside the entry door with weather protection overhead, such as porch or stoop with roof, awning, or other overhead covering; </a:t>
            </a:r>
          </a:p>
          <a:p>
            <a:pPr marL="285750" indent="-285750">
              <a:buFont typeface="Wingdings" panose="05000000000000000000" pitchFamily="2" charset="2"/>
              <a:buChar char="q"/>
            </a:pPr>
            <a:r>
              <a:rPr lang="en-US" sz="1600" dirty="0"/>
              <a:t>a minimum 32-inch clear door opening width for all doorways; </a:t>
            </a:r>
          </a:p>
          <a:p>
            <a:pPr marL="285750" indent="-285750">
              <a:buFont typeface="Wingdings" panose="05000000000000000000" pitchFamily="2" charset="2"/>
              <a:buChar char="q"/>
            </a:pPr>
            <a:r>
              <a:rPr lang="en-US" sz="1600" dirty="0"/>
              <a:t>tread at the entrance, on stairs, and other areas where slipping is common, with color contrast difference between stair treads and risers; and </a:t>
            </a:r>
          </a:p>
          <a:p>
            <a:pPr marL="285750" indent="-285750">
              <a:buFont typeface="Wingdings" panose="05000000000000000000" pitchFamily="2" charset="2"/>
              <a:buChar char="q"/>
            </a:pPr>
            <a:r>
              <a:rPr lang="en-US" sz="1600" dirty="0"/>
              <a:t>interior floor surfaces (e.g., low-pile carpets, hard-surface flooring) that provide easy passage for a wheelchair or walker, with color contrast between floor surfaces and trim; no carpet is permitted in a kitchen, bathroom, or other wet areas of the dwelling unit. </a:t>
            </a:r>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78</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Visibility and Universal Design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4723012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5355312"/>
          </a:xfrm>
          <a:prstGeom prst="rect">
            <a:avLst/>
          </a:prstGeom>
          <a:noFill/>
        </p:spPr>
        <p:txBody>
          <a:bodyPr wrap="square" lIns="182880" rIns="182880" rtlCol="0">
            <a:spAutoFit/>
          </a:bodyPr>
          <a:lstStyle/>
          <a:p>
            <a:r>
              <a:rPr lang="en-US" sz="2400" b="1" dirty="0"/>
              <a:t>Option 2. Kitchen Features (1 point) </a:t>
            </a:r>
            <a:endParaRPr lang="en-US" sz="2400" dirty="0"/>
          </a:p>
          <a:p>
            <a:r>
              <a:rPr lang="en-US" sz="2400" dirty="0"/>
              <a:t>On the main floor of the home (or on another floor, if an elevator or stair lift is provided), provide a kitchen with hard-surface flooring, plumbing with single-lever controls, a 5-foot turning radius, and at least four of the following universal design features:</a:t>
            </a:r>
          </a:p>
          <a:p>
            <a:pPr marL="285750" indent="-285750">
              <a:buFont typeface="Wingdings" panose="05000000000000000000" pitchFamily="2" charset="2"/>
              <a:buChar char="q"/>
            </a:pPr>
            <a:r>
              <a:rPr lang="en-US" dirty="0"/>
              <a:t>variable-height (28- to 42-inch) or adjustable work surfaces, such as countertops, sinks, and cooktops; </a:t>
            </a:r>
          </a:p>
          <a:p>
            <a:pPr marL="285750" indent="-285750">
              <a:buFont typeface="Wingdings" panose="05000000000000000000" pitchFamily="2" charset="2"/>
              <a:buChar char="q"/>
            </a:pPr>
            <a:r>
              <a:rPr lang="en-US" dirty="0"/>
              <a:t>clear knee space under sink and cooktops (this requirement can be met by installing removable base cabinets or fold-back or self-storing doors), cooktops and ranges with front or side-mounted controls, and wall-mounted ovens at a height to accommodate a seated adult; </a:t>
            </a:r>
          </a:p>
          <a:p>
            <a:pPr marL="285750" indent="-285750">
              <a:buFont typeface="Wingdings" panose="05000000000000000000" pitchFamily="2" charset="2"/>
              <a:buChar char="q"/>
            </a:pPr>
            <a:r>
              <a:rPr lang="en-US" dirty="0"/>
              <a:t>a toe kick area at the base of lower cabinets with a minimum height of 9 inches, and full-extension drawers and shelves in at least half (by volume) of the cabinets; </a:t>
            </a:r>
          </a:p>
          <a:p>
            <a:pPr marL="285750" indent="-285750">
              <a:buFont typeface="Wingdings" panose="05000000000000000000" pitchFamily="2" charset="2"/>
              <a:buChar char="q"/>
            </a:pPr>
            <a:r>
              <a:rPr lang="en-US" dirty="0"/>
              <a:t>contrasting color treatment between countertops, front edges, and floor; </a:t>
            </a:r>
          </a:p>
          <a:p>
            <a:pPr marL="285750" indent="-285750">
              <a:buFont typeface="Wingdings" panose="05000000000000000000" pitchFamily="2" charset="2"/>
              <a:buChar char="q"/>
            </a:pPr>
            <a:r>
              <a:rPr lang="en-US" dirty="0"/>
              <a:t>adjustable-height shelves in wall cabinets; and </a:t>
            </a:r>
          </a:p>
          <a:p>
            <a:pPr marL="285750" indent="-285750">
              <a:buFont typeface="Wingdings" panose="05000000000000000000" pitchFamily="2" charset="2"/>
              <a:buChar char="q"/>
            </a:pPr>
            <a:r>
              <a:rPr lang="en-US" dirty="0"/>
              <a:t>glare-free task lighting. </a:t>
            </a:r>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79</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Visibility and Universal Design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527325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pPr marL="457200" indent="-457200">
              <a:buFont typeface="+mj-lt"/>
              <a:buAutoNum type="alphaLcPeriod" startAt="4"/>
            </a:pPr>
            <a:r>
              <a:rPr lang="en-US" sz="2400" dirty="0"/>
              <a:t>No more than 20% of the block length of the circulation network within the project is faced directly by garage and service bay openings. Alleys may be omitted from the calculations.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a:t>
              </a:fld>
              <a:endParaRPr lang="en-US" sz="1100" dirty="0">
                <a:solidFill>
                  <a:schemeClr val="bg1"/>
                </a:solidFill>
              </a:endParaRPr>
            </a:p>
          </p:txBody>
        </p:sp>
      </p:grpSp>
      <p:grpSp>
        <p:nvGrpSpPr>
          <p:cNvPr id="9" name="Group 8"/>
          <p:cNvGrpSpPr/>
          <p:nvPr/>
        </p:nvGrpSpPr>
        <p:grpSpPr>
          <a:xfrm>
            <a:off x="1524000" y="-27161"/>
            <a:ext cx="9144000" cy="914400"/>
            <a:chOff x="0" y="-27161"/>
            <a:chExt cx="9144000" cy="914400"/>
          </a:xfrm>
        </p:grpSpPr>
        <p:sp>
          <p:nvSpPr>
            <p:cNvPr id="11" name="Rectangle 10"/>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Walkable Streets</a:t>
              </a:r>
            </a:p>
            <a:p>
              <a:r>
                <a:rPr lang="en-US" sz="1600" b="1" dirty="0"/>
                <a:t>Plan</a:t>
              </a:r>
            </a:p>
            <a:p>
              <a:r>
                <a:rPr lang="en-US" sz="1600" b="1" dirty="0"/>
                <a:t>Built Project</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1234648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b="1" dirty="0"/>
              <a:t>Option 3. Bedroom and Bathroom Features (1 point) </a:t>
            </a:r>
            <a:endParaRPr lang="en-US" sz="2400" dirty="0"/>
          </a:p>
          <a:p>
            <a:r>
              <a:rPr lang="en-US" sz="2400" dirty="0"/>
              <a:t>On the main floor of the building (or on another floor, if an elevator or stair lift is provided), include all of the following: </a:t>
            </a:r>
          </a:p>
          <a:p>
            <a:r>
              <a:rPr lang="en-US" sz="2400" dirty="0"/>
              <a:t>In at least one accessible bedroom, </a:t>
            </a:r>
          </a:p>
          <a:p>
            <a:pPr marL="342900" indent="-342900">
              <a:buFont typeface="Wingdings" panose="05000000000000000000" pitchFamily="2" charset="2"/>
              <a:buChar char="q"/>
            </a:pPr>
            <a:r>
              <a:rPr lang="en-US" sz="2400" dirty="0"/>
              <a:t>Size the room to accommodate a twin bed with a 5-foot turning radius around the bed. </a:t>
            </a:r>
          </a:p>
          <a:p>
            <a:pPr marL="342900" indent="-342900">
              <a:buFont typeface="Wingdings" panose="05000000000000000000" pitchFamily="2" charset="2"/>
              <a:buChar char="q"/>
            </a:pPr>
            <a:r>
              <a:rPr lang="en-US" sz="2400" dirty="0"/>
              <a:t>Install a clothes closet with a 32-inch clear opening with adjustable-height closet rods and shelves.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Visibility and Universal Design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1113174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139869"/>
          </a:xfrm>
          <a:prstGeom prst="rect">
            <a:avLst/>
          </a:prstGeom>
          <a:noFill/>
        </p:spPr>
        <p:txBody>
          <a:bodyPr wrap="square" lIns="182880" rIns="182880" rtlCol="0">
            <a:spAutoFit/>
          </a:bodyPr>
          <a:lstStyle/>
          <a:p>
            <a:r>
              <a:rPr lang="en-US" sz="2400" dirty="0"/>
              <a:t>In at least one full bathroom on the same floor as the bedroom, </a:t>
            </a:r>
          </a:p>
          <a:p>
            <a:r>
              <a:rPr lang="en-US" sz="2400" dirty="0"/>
              <a:t>Provide adequate maneuvering space with a 30-by-48-inch clear floor space at each fixture. </a:t>
            </a:r>
          </a:p>
          <a:p>
            <a:pPr marL="342900" indent="-342900">
              <a:buFont typeface="Wingdings" panose="05000000000000000000" pitchFamily="2" charset="2"/>
              <a:buChar char="q"/>
            </a:pPr>
            <a:r>
              <a:rPr lang="en-US" sz="2000" dirty="0"/>
              <a:t>Center the toilet 18 inches from any side wall, cabinet, or tub, and allow a 3-foot clear space in front. </a:t>
            </a:r>
          </a:p>
          <a:p>
            <a:pPr marL="342900" indent="-342900">
              <a:buFont typeface="Wingdings" panose="05000000000000000000" pitchFamily="2" charset="2"/>
              <a:buChar char="q"/>
            </a:pPr>
            <a:r>
              <a:rPr lang="en-US" sz="2000" dirty="0"/>
              <a:t>Install broad blocking in walls around toilet, tub, and/or shower for future placement and relocation of grab bars. </a:t>
            </a:r>
          </a:p>
          <a:p>
            <a:pPr marL="342900" indent="-342900">
              <a:buFont typeface="Wingdings" panose="05000000000000000000" pitchFamily="2" charset="2"/>
              <a:buChar char="q"/>
            </a:pPr>
            <a:r>
              <a:rPr lang="en-US" sz="2000" dirty="0"/>
              <a:t>Provide knee space under the lavatory (this requirement may be met by installing removable base cabinets or fold-back or self-storing doors). </a:t>
            </a:r>
          </a:p>
          <a:p>
            <a:pPr marL="342900" indent="-342900">
              <a:buFont typeface="Wingdings" panose="05000000000000000000" pitchFamily="2" charset="2"/>
              <a:buChar char="q"/>
            </a:pPr>
            <a:r>
              <a:rPr lang="en-US" sz="2000" dirty="0"/>
              <a:t>Install a long mirror whose bottom is no more than 36 inches above the finished floor and whose top is at least 72 inches high. </a:t>
            </a:r>
          </a:p>
          <a:p>
            <a:endParaRPr lang="en-US" sz="2400" dirty="0"/>
          </a:p>
          <a:p>
            <a:r>
              <a:rPr lang="en-US" sz="2400" dirty="0"/>
              <a:t>In addition, all bathrooms must have hard-surface flooring, all plumbing fixtures must have single-lever controls, and tubs or showers must have hand-held showerheads.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Visibility and Universal Design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344586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b="1" dirty="0"/>
              <a:t>Case 2. </a:t>
            </a:r>
            <a:r>
              <a:rPr lang="en-US" sz="2000" b="1" dirty="0"/>
              <a:t>Projects With Noncompliant Routes and No New Dwelling Units (1 point) </a:t>
            </a:r>
            <a:endParaRPr lang="en-US" sz="2000" dirty="0"/>
          </a:p>
          <a:p>
            <a:r>
              <a:rPr lang="en-US" sz="2400" dirty="0"/>
              <a:t>This case applies to projects that have no new residential units and are either:</a:t>
            </a:r>
          </a:p>
          <a:p>
            <a:pPr marL="457200" indent="-457200">
              <a:buAutoNum type="arabicParenBoth"/>
            </a:pPr>
            <a:r>
              <a:rPr lang="en-US" sz="2000" dirty="0"/>
              <a:t>retrofitting existing public rights-of-way or publicly accessible travel routes that are not in compliance with the Americans with Disabilities Act (ADA, for private sector and local and state government facilities) or the Architectural Barriers Act (ABA, for federally funded facilities), or</a:t>
            </a:r>
          </a:p>
          <a:p>
            <a:pPr marL="457200" indent="-457200">
              <a:buAutoNum type="arabicParenBoth"/>
            </a:pPr>
            <a:r>
              <a:rPr lang="en-US" sz="2000" dirty="0"/>
              <a:t>building new publicly accessible travel routes that are not legally required to meet ADA-ABA accessibility guidelines. </a:t>
            </a:r>
          </a:p>
          <a:p>
            <a:endParaRPr lang="en-US" sz="2400" dirty="0"/>
          </a:p>
          <a:p>
            <a:r>
              <a:rPr lang="en-US" sz="2400" dirty="0"/>
              <a:t>Design, construct, or retrofit 90% of the rights-of-way and travel routes in accordance with the ADA-ABA accessibility guidelines, as applicable, or local equivalent for projects outside the U.S., whichever is more stringent.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Visibility and Universal Design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3569871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000548"/>
          </a:xfrm>
          <a:prstGeom prst="rect">
            <a:avLst/>
          </a:prstGeom>
          <a:noFill/>
        </p:spPr>
        <p:txBody>
          <a:bodyPr wrap="square" lIns="182880" rIns="182880" rtlCol="0">
            <a:spAutoFit/>
          </a:bodyPr>
          <a:lstStyle/>
          <a:p>
            <a:r>
              <a:rPr lang="en-US" sz="2800" b="1" dirty="0"/>
              <a:t>Intent</a:t>
            </a:r>
          </a:p>
          <a:p>
            <a:r>
              <a:rPr lang="en-US" sz="2400" dirty="0"/>
              <a:t>To encourage responsiveness to community needs by involving the people who live or work in the community in </a:t>
            </a:r>
            <a:r>
              <a:rPr lang="en-US" sz="2400" i="1" dirty="0"/>
              <a:t>project </a:t>
            </a:r>
            <a:r>
              <a:rPr lang="en-US" sz="2400" dirty="0"/>
              <a:t>design and planning and in decisions about how the project should be improved or changed over time.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Community Outreach and Involvement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2595836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000548"/>
          </a:xfrm>
          <a:prstGeom prst="rect">
            <a:avLst/>
          </a:prstGeom>
          <a:noFill/>
        </p:spPr>
        <p:txBody>
          <a:bodyPr wrap="square" lIns="182880" rIns="182880" rtlCol="0">
            <a:spAutoFit/>
          </a:bodyPr>
          <a:lstStyle/>
          <a:p>
            <a:r>
              <a:rPr lang="en-US" sz="2800" b="1" dirty="0"/>
              <a:t>Requirements</a:t>
            </a:r>
          </a:p>
          <a:p>
            <a:r>
              <a:rPr lang="en-US" sz="2400" b="1" dirty="0"/>
              <a:t>Option 1. Community Outreach (1 point) </a:t>
            </a:r>
            <a:endParaRPr lang="en-US" sz="2400" dirty="0"/>
          </a:p>
          <a:p>
            <a:r>
              <a:rPr lang="en-US" sz="2400" dirty="0"/>
              <a:t>Engage the community in the following ways. Each activity must be led by the development team and be directly related to the LEED ND project.</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Community Outreach and Involvement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384281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i="1" dirty="0"/>
              <a:t>Predesign </a:t>
            </a:r>
            <a:endParaRPr lang="en-US" sz="2400" dirty="0"/>
          </a:p>
          <a:p>
            <a:r>
              <a:rPr lang="en-US" sz="2400" dirty="0"/>
              <a:t>Meet with adjacent property owners, residents, business owners, and workers; local planning and community development officials; and any current residents or workers at the project site to solicit and document their input on the proposed project before beginning design.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85</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Community Outreach and Involvement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0882797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i="1" dirty="0"/>
              <a:t>Preliminary design </a:t>
            </a:r>
            <a:endParaRPr lang="en-US" sz="2400" dirty="0"/>
          </a:p>
          <a:p>
            <a:r>
              <a:rPr lang="en-US" sz="2400" dirty="0"/>
              <a:t>Advertise and host at least one open community meeting other than an official public hearing or recurring citizen advisory meeting, to generate comments on the preliminary project design concept. Work directly with community associations and/or the local government to advertise the meeting(s). Collect and summarize comments generated at the meeting(s). </a:t>
            </a:r>
          </a:p>
          <a:p>
            <a:endParaRPr lang="en-US" sz="2400" dirty="0"/>
          </a:p>
          <a:p>
            <a:r>
              <a:rPr lang="en-US" sz="2400" dirty="0"/>
              <a:t>Modify the project’s preliminary design as a direct result of community input, or if modifications are not made, explain why community input did not generate design modifications.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86</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Community Outreach and Involvement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0901061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i="1" dirty="0"/>
              <a:t>Ongoing communication </a:t>
            </a:r>
            <a:endParaRPr lang="en-US" sz="2400" dirty="0"/>
          </a:p>
          <a:p>
            <a:r>
              <a:rPr lang="en-US" sz="2400" dirty="0"/>
              <a:t>Establish ongoing means for communication between the </a:t>
            </a:r>
            <a:r>
              <a:rPr lang="en-US" sz="2400" i="1" dirty="0"/>
              <a:t>developer </a:t>
            </a:r>
            <a:r>
              <a:rPr lang="en-US" sz="2400" dirty="0"/>
              <a:t>and the community throughout the design and construction phases and, in cases where the developer maintains any control, after construction. </a:t>
            </a:r>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87</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Community Outreach and Involvement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6764665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fr-FR" sz="2400" b="1" dirty="0"/>
              <a:t>Option 2. Charrette (2 points) </a:t>
            </a:r>
            <a:endParaRPr lang="fr-FR" sz="2400" dirty="0"/>
          </a:p>
          <a:p>
            <a:r>
              <a:rPr lang="en-US" sz="2400" dirty="0"/>
              <a:t>Comply with Option 1 and conduct a design charrette or interactive workshop of at least two days that is open to the public and includes, at a minimum, participation by a representative group of nearby property owners, residents, business owners, and workers in the preparation of conceptual project plans and drawings. </a:t>
            </a:r>
          </a:p>
          <a:p>
            <a:endParaRPr lang="en-US" sz="2400" dirty="0"/>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88</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Community Outreach and Involvement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07770501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b="1" dirty="0"/>
              <a:t>Option 3. Endorsement Program (2 points) </a:t>
            </a:r>
            <a:endParaRPr lang="en-US" sz="2400" dirty="0"/>
          </a:p>
          <a:p>
            <a:r>
              <a:rPr lang="en-US" sz="2400" dirty="0"/>
              <a:t>Comply with Option 1 and obtain an endorsement from an ongoing local or regional nongovernmental program that systematically reviews and endorses smart growth development projects under a rating or jury system.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89</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Community Outreach and Involvement</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901178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dirty="0"/>
              <a:t>Portions of projects containing </a:t>
            </a:r>
            <a:r>
              <a:rPr lang="en-US" sz="2400" i="1" dirty="0"/>
              <a:t>historic buildings </a:t>
            </a:r>
            <a:r>
              <a:rPr lang="en-US" sz="2400" dirty="0"/>
              <a:t>or contributing buildings in a designated </a:t>
            </a:r>
            <a:r>
              <a:rPr lang="en-US" sz="2400" i="1" dirty="0"/>
              <a:t>historic district </a:t>
            </a:r>
            <a:r>
              <a:rPr lang="en-US" sz="2400" dirty="0"/>
              <a:t>subject to review by a local historic preservation entity are exempt from (b), (c), and (d) if approval for compliance is not granted.</a:t>
            </a:r>
          </a:p>
          <a:p>
            <a:endParaRPr lang="en-US" sz="2400" dirty="0"/>
          </a:p>
          <a:p>
            <a:r>
              <a:rPr lang="en-US" sz="2400" dirty="0"/>
              <a:t>Portions of projects containing historic buildings or contributing buildings in historic districts listed in or eligible for listing in a state provincial, or regional register, or the National Register of Historic Places that are subject to review by a state historic preservation office or the National Park Service are exempt from (b), (c), and (d) if approval for compliance is not granted.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9</a:t>
              </a:fld>
              <a:endParaRPr lang="en-US" sz="1100" dirty="0">
                <a:solidFill>
                  <a:schemeClr val="bg1"/>
                </a:solidFill>
              </a:endParaRPr>
            </a:p>
          </p:txBody>
        </p:sp>
      </p:grpSp>
      <p:grpSp>
        <p:nvGrpSpPr>
          <p:cNvPr id="9" name="Group 8"/>
          <p:cNvGrpSpPr/>
          <p:nvPr/>
        </p:nvGrpSpPr>
        <p:grpSpPr>
          <a:xfrm>
            <a:off x="1524000" y="-27161"/>
            <a:ext cx="9144000" cy="914400"/>
            <a:chOff x="0" y="-27161"/>
            <a:chExt cx="9144000" cy="914400"/>
          </a:xfrm>
        </p:grpSpPr>
        <p:sp>
          <p:nvSpPr>
            <p:cNvPr id="11" name="Rectangle 10"/>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Prerequisite – Walkable Streets</a:t>
              </a:r>
            </a:p>
            <a:p>
              <a:r>
                <a:rPr lang="en-US" sz="1600" b="1" dirty="0"/>
                <a:t>Plan</a:t>
              </a:r>
            </a:p>
            <a:p>
              <a:r>
                <a:rPr lang="en-US" sz="1600" b="1" dirty="0"/>
                <a:t>Built Project</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2971619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promote the environmental and economic benefits of community-based food production and improve nutrition through better access to fresh produce.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90</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Local Food Production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3852965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p>
          <a:p>
            <a:r>
              <a:rPr lang="en-US" sz="2400" dirty="0"/>
              <a:t>Establish </a:t>
            </a:r>
            <a:r>
              <a:rPr lang="en-US" sz="2400" i="1" dirty="0"/>
              <a:t>covenants, conditions, and restrictions </a:t>
            </a:r>
            <a:r>
              <a:rPr lang="en-US" sz="2400" dirty="0"/>
              <a:t>(CC&amp;R) or other forms of deed restrictions stating that the growing of produce is not prohibited in </a:t>
            </a:r>
            <a:r>
              <a:rPr lang="en-US" sz="2400" i="1" dirty="0"/>
              <a:t>project </a:t>
            </a:r>
            <a:r>
              <a:rPr lang="en-US" sz="2400" dirty="0"/>
              <a:t>areas, including greenhouses, any portion of residential front, rear, or side yards; or balconies, patios, or rooftops. Greenhouses but not gardens may be prohibited in front yards that face the </a:t>
            </a:r>
            <a:r>
              <a:rPr lang="en-US" sz="2400" i="1" dirty="0"/>
              <a:t>circulation network. </a:t>
            </a:r>
          </a:p>
          <a:p>
            <a:endParaRPr lang="en-US" sz="2400" dirty="0"/>
          </a:p>
          <a:p>
            <a:r>
              <a:rPr lang="en-US" sz="2400" dirty="0"/>
              <a:t>Meet the requirements of one of the following three options.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91</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Local Food Production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8039091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400" b="1" dirty="0"/>
              <a:t>Option 1. Neighborhood Gardens (1 point) </a:t>
            </a:r>
            <a:endParaRPr lang="en-US" sz="2400" dirty="0"/>
          </a:p>
          <a:p>
            <a:r>
              <a:rPr lang="en-US" sz="2400" dirty="0"/>
              <a:t>Dedicate permanent and viable growing space or related facilities (such as greenhouses) within the project as specified in Table 1 (exclusive of </a:t>
            </a:r>
            <a:r>
              <a:rPr lang="en-US" sz="2400" i="1" dirty="0"/>
              <a:t>existing </a:t>
            </a:r>
            <a:r>
              <a:rPr lang="en-US" sz="2400" dirty="0"/>
              <a:t>dwellings). Ensure solar access and provide fencing, watering systems, garden bed enhancements (such as raised beds), secure storage space for tools, and pedestrian access for these spaces. Ensure that the spaces are owned and managed by an entity that includes occupants of the project in its decision making, such as a community group, homeowners association, or public body</a:t>
            </a:r>
            <a:r>
              <a:rPr lang="en-US" sz="2800" dirty="0"/>
              <a:t>. </a:t>
            </a:r>
            <a:endParaRPr lang="en-US" sz="2400" dirty="0"/>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92</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Local Food Production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5041127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93</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Local Food Production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4" name="Picture 3"/>
          <p:cNvPicPr>
            <a:picLocks noChangeAspect="1"/>
          </p:cNvPicPr>
          <p:nvPr/>
        </p:nvPicPr>
        <p:blipFill>
          <a:blip r:embed="rId3"/>
          <a:stretch>
            <a:fillRect/>
          </a:stretch>
        </p:blipFill>
        <p:spPr>
          <a:xfrm>
            <a:off x="2276475" y="1097281"/>
            <a:ext cx="7639050" cy="3705225"/>
          </a:xfrm>
          <a:prstGeom prst="rect">
            <a:avLst/>
          </a:prstGeom>
        </p:spPr>
      </p:pic>
      <p:sp>
        <p:nvSpPr>
          <p:cNvPr id="11" name="TextBox 10"/>
          <p:cNvSpPr txBox="1"/>
          <p:nvPr/>
        </p:nvSpPr>
        <p:spPr>
          <a:xfrm>
            <a:off x="1524000" y="1097281"/>
            <a:ext cx="9144000" cy="5632311"/>
          </a:xfrm>
          <a:prstGeom prst="rect">
            <a:avLst/>
          </a:prstGeom>
          <a:noFill/>
        </p:spPr>
        <p:txBody>
          <a:bodyPr wrap="square" lIns="182880" rIns="182880" rtlCol="0">
            <a:spAutoFit/>
          </a:bodyPr>
          <a:lstStyle/>
          <a:p>
            <a:endParaRPr lang="en-US" sz="2400" b="1" dirty="0"/>
          </a:p>
          <a:p>
            <a:endParaRPr lang="en-US" sz="2400" b="1" dirty="0"/>
          </a:p>
          <a:p>
            <a:endParaRPr lang="en-US" sz="2400" b="1" dirty="0"/>
          </a:p>
          <a:p>
            <a:endParaRPr lang="en-US" sz="2400" b="1" dirty="0"/>
          </a:p>
          <a:p>
            <a:endParaRPr lang="en-US" sz="2400" b="1" dirty="0"/>
          </a:p>
          <a:p>
            <a:endParaRPr lang="en-US" sz="2400" b="1" dirty="0"/>
          </a:p>
          <a:p>
            <a:endParaRPr lang="en-US" sz="2400" b="1" dirty="0"/>
          </a:p>
          <a:p>
            <a:endParaRPr lang="en-US" sz="2400" b="1" dirty="0"/>
          </a:p>
          <a:p>
            <a:endParaRPr lang="en-US" sz="2400" b="1" dirty="0"/>
          </a:p>
          <a:p>
            <a:endParaRPr lang="en-US" sz="2400" b="1" dirty="0"/>
          </a:p>
          <a:p>
            <a:endParaRPr lang="en-US" sz="2400" dirty="0"/>
          </a:p>
          <a:p>
            <a:r>
              <a:rPr lang="en-US" sz="2400" dirty="0"/>
              <a:t>An established community garden outside the </a:t>
            </a:r>
            <a:r>
              <a:rPr lang="en-US" sz="2400" i="1" dirty="0"/>
              <a:t>project boundary </a:t>
            </a:r>
            <a:r>
              <a:rPr lang="en-US" sz="2400" dirty="0"/>
              <a:t>but within a ½-mile </a:t>
            </a:r>
            <a:r>
              <a:rPr lang="en-US" sz="2400" i="1" dirty="0"/>
              <a:t>walking distance </a:t>
            </a:r>
            <a:r>
              <a:rPr lang="en-US" sz="2400" dirty="0"/>
              <a:t>of the project’s geographic center can satisfy this option if the garden otherwise meets all the requirements. </a:t>
            </a:r>
          </a:p>
          <a:p>
            <a:r>
              <a:rPr lang="en-US" sz="2400" dirty="0"/>
              <a:t>OR </a:t>
            </a:r>
            <a:endParaRPr lang="en-US" sz="2400" b="1" dirty="0"/>
          </a:p>
        </p:txBody>
      </p:sp>
    </p:spTree>
    <p:extLst>
      <p:ext uri="{BB962C8B-B14F-4D97-AF65-F5344CB8AC3E}">
        <p14:creationId xmlns:p14="http://schemas.microsoft.com/office/powerpoint/2010/main" val="20025139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b="1" dirty="0"/>
              <a:t>Option 2. Community-Supported Agriculture (1 point)</a:t>
            </a:r>
            <a:endParaRPr lang="en-US" sz="2400" dirty="0"/>
          </a:p>
          <a:p>
            <a:r>
              <a:rPr lang="en-US" sz="2400" dirty="0"/>
              <a:t>Purchase shares in a </a:t>
            </a:r>
            <a:r>
              <a:rPr lang="en-US" sz="2400" i="1" dirty="0"/>
              <a:t>community-supported agriculture </a:t>
            </a:r>
            <a:r>
              <a:rPr lang="en-US" sz="2400" dirty="0"/>
              <a:t>program located within 150 miles of the project site for at least 80% of </a:t>
            </a:r>
            <a:r>
              <a:rPr lang="en-US" sz="2400" i="1" dirty="0"/>
              <a:t>dwelling units </a:t>
            </a:r>
            <a:r>
              <a:rPr lang="en-US" sz="2400" dirty="0"/>
              <a:t>within the project (exclusive of existing dwelling units). Each counted dwelling unit must receive CSA service for at least two years, beginning when it is occupied. Shares must be delivered to a point within 1/2 mile of the project’s geographic center on a regular schedule not less than twice per month at least four months of the year. </a:t>
            </a:r>
          </a:p>
          <a:p>
            <a:endParaRPr lang="en-US" sz="2400" dirty="0"/>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94</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Local Food Production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643408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524315"/>
          </a:xfrm>
          <a:prstGeom prst="rect">
            <a:avLst/>
          </a:prstGeom>
          <a:noFill/>
        </p:spPr>
        <p:txBody>
          <a:bodyPr wrap="square" lIns="182880" rIns="182880" rtlCol="0">
            <a:spAutoFit/>
          </a:bodyPr>
          <a:lstStyle/>
          <a:p>
            <a:r>
              <a:rPr lang="en-US" sz="2400" b="1" dirty="0"/>
              <a:t>Option 3. Proximity to Farmers Market (1 point) </a:t>
            </a:r>
            <a:endParaRPr lang="en-US" sz="2400" dirty="0"/>
          </a:p>
          <a:p>
            <a:r>
              <a:rPr lang="en-US" sz="2400" dirty="0"/>
              <a:t>Locate the project’s geographic center within a 1/2-mile walking distance of an existing or planned farmers market that is open or will operate at least once weekly for at least five months annually.</a:t>
            </a:r>
          </a:p>
          <a:p>
            <a:endParaRPr lang="en-US" sz="2400" dirty="0"/>
          </a:p>
          <a:p>
            <a:r>
              <a:rPr lang="en-US" sz="2400" dirty="0"/>
              <a:t>Farmers market vendors may sell only items grown within 150 miles of the project site.</a:t>
            </a:r>
          </a:p>
          <a:p>
            <a:endParaRPr lang="en-US" sz="2400" dirty="0"/>
          </a:p>
          <a:p>
            <a:r>
              <a:rPr lang="en-US" sz="2400" dirty="0"/>
              <a:t>A planned farmers market must have firm commitments from farmers and vendors that the market will meet all the above requirements and be in full operation by the time 50% of the project’s total floor area is occupied.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95</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Local Food Production</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9254421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encourage walking and bicycling and discourage speeding. To reduce urban heat island effects, improve air quality, increase evapotranspiration, and reduce cooling loads in buildings.</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96</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Tree Lined and Shaded Streetscapes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1303213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p>
          <a:p>
            <a:r>
              <a:rPr lang="en-US" sz="2400" b="1" dirty="0"/>
              <a:t>Option 1. Tree-Lined Blocks (1 point) </a:t>
            </a:r>
            <a:endParaRPr lang="en-US" sz="2400" dirty="0"/>
          </a:p>
          <a:p>
            <a:r>
              <a:rPr lang="en-US" sz="2400" dirty="0"/>
              <a:t>Provide trees at intervals of no more than 50 feet (exempting driveways) along at least 60% of the total existing and planned block length within the project, and on the project side of blocks bordering the project, between the vehicle travel way (if there is one) and walkway. Alleys may be exempted from the block length calculations. </a:t>
            </a:r>
          </a:p>
          <a:p>
            <a:endParaRPr lang="en-US" sz="2400" dirty="0"/>
          </a:p>
          <a:p>
            <a:r>
              <a:rPr lang="en-US" sz="2400" dirty="0"/>
              <a:t>AND/OR</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97</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Tree Lined and Shaded Streetscapes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66528099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b="1" dirty="0"/>
              <a:t>Option 2. Shaded Sidewalks (1 point) </a:t>
            </a:r>
            <a:endParaRPr lang="en-US" sz="2400" dirty="0"/>
          </a:p>
          <a:p>
            <a:r>
              <a:rPr lang="en-US" sz="2400" dirty="0"/>
              <a:t>Provide shade from trees or permanent structures over at least 40% of the total length of existing and planned sidewalks within or bordering the project (alleys may be exempted). Trees must provide shade within 10 years of landscape installation. Use the estimated crown diameter to calculate the length of sidewalk shaded. </a:t>
            </a:r>
          </a:p>
          <a:p>
            <a:endParaRPr lang="en-US" sz="2400" dirty="0"/>
          </a:p>
          <a:p>
            <a:r>
              <a:rPr lang="en-US" sz="2400" dirty="0"/>
              <a:t>AND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98</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Tree Lined and Shaded Streetscapes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8711588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b="1" dirty="0"/>
              <a:t>For All Projects with Street Tree Plantings </a:t>
            </a:r>
            <a:endParaRPr lang="en-US" sz="2400" dirty="0"/>
          </a:p>
          <a:p>
            <a:r>
              <a:rPr lang="en-US" sz="2400" dirty="0"/>
              <a:t>From a registered landscape architect, obtain a determination that planting details are appropriate to growing healthy trees, taking into account tree species, root medium, and width and soil volume of planter strips or wells, and that the selected tree species are not considered </a:t>
            </a:r>
            <a:r>
              <a:rPr lang="en-US" sz="2400" i="1" dirty="0"/>
              <a:t>invasive </a:t>
            </a:r>
            <a:r>
              <a:rPr lang="en-US" sz="2400" dirty="0"/>
              <a:t>in the project context according to USDA or the state agricultural extension service.</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99</a:t>
              </a:fld>
              <a:endParaRPr lang="en-US" sz="1100" dirty="0">
                <a:solidFill>
                  <a:schemeClr val="bg1"/>
                </a:solidFill>
              </a:endParaRPr>
            </a:p>
          </p:txBody>
        </p:sp>
      </p:grpSp>
      <p:grpSp>
        <p:nvGrpSpPr>
          <p:cNvPr id="3" name="Group 2"/>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bg2">
                <a:lumMod val="90000"/>
              </a:schemeClr>
            </a:solidFill>
            <a:ln>
              <a:solidFill>
                <a:schemeClr val="tx1"/>
              </a:solidFill>
            </a:ln>
          </p:spPr>
          <p:txBody>
            <a:bodyPr wrap="square">
              <a:noAutofit/>
            </a:bodyPr>
            <a:lstStyle/>
            <a:p>
              <a:r>
                <a:rPr lang="en-US" sz="2400" b="1" dirty="0"/>
                <a:t>Credit – Tree Lined and Shaded Streetscapes</a:t>
              </a:r>
            </a:p>
            <a:p>
              <a:r>
                <a:rPr lang="en-US" sz="1600" b="1" dirty="0"/>
                <a:t>Plan</a:t>
              </a:r>
            </a:p>
            <a:p>
              <a:r>
                <a:rPr lang="en-US" sz="1600" b="1" dirty="0"/>
                <a:t>Built Project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1212669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4392</TotalTime>
  <Words>9769</Words>
  <Application>Microsoft Office PowerPoint</Application>
  <PresentationFormat>Widescreen</PresentationFormat>
  <Paragraphs>927</Paragraphs>
  <Slides>105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105</vt:i4>
      </vt:variant>
    </vt:vector>
  </HeadingPairs>
  <TitlesOfParts>
    <vt:vector size="109"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dc:creator>
  <cp:lastModifiedBy>Lori Brown</cp:lastModifiedBy>
  <cp:revision>188</cp:revision>
  <dcterms:created xsi:type="dcterms:W3CDTF">2015-03-21T19:21:35Z</dcterms:created>
  <dcterms:modified xsi:type="dcterms:W3CDTF">2017-05-05T17:56:34Z</dcterms:modified>
</cp:coreProperties>
</file>