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9"/>
  </p:notesMasterIdLst>
  <p:sldIdLst>
    <p:sldId id="357" r:id="rId2"/>
    <p:sldId id="563" r:id="rId3"/>
    <p:sldId id="256" r:id="rId4"/>
    <p:sldId id="286" r:id="rId5"/>
    <p:sldId id="448" r:id="rId6"/>
    <p:sldId id="449" r:id="rId7"/>
    <p:sldId id="450" r:id="rId8"/>
    <p:sldId id="452" r:id="rId9"/>
    <p:sldId id="453" r:id="rId10"/>
    <p:sldId id="451" r:id="rId11"/>
    <p:sldId id="456" r:id="rId12"/>
    <p:sldId id="454" r:id="rId13"/>
    <p:sldId id="455" r:id="rId14"/>
    <p:sldId id="457" r:id="rId15"/>
    <p:sldId id="458" r:id="rId16"/>
    <p:sldId id="460" r:id="rId17"/>
    <p:sldId id="462" r:id="rId18"/>
    <p:sldId id="463" r:id="rId19"/>
    <p:sldId id="461" r:id="rId20"/>
    <p:sldId id="464" r:id="rId21"/>
    <p:sldId id="466" r:id="rId22"/>
    <p:sldId id="465" r:id="rId23"/>
    <p:sldId id="467" r:id="rId24"/>
    <p:sldId id="468" r:id="rId25"/>
    <p:sldId id="470" r:id="rId26"/>
    <p:sldId id="469" r:id="rId27"/>
    <p:sldId id="471" r:id="rId28"/>
    <p:sldId id="472" r:id="rId29"/>
    <p:sldId id="473" r:id="rId30"/>
    <p:sldId id="474" r:id="rId31"/>
    <p:sldId id="476" r:id="rId32"/>
    <p:sldId id="475" r:id="rId33"/>
    <p:sldId id="477" r:id="rId34"/>
    <p:sldId id="479" r:id="rId35"/>
    <p:sldId id="478" r:id="rId36"/>
    <p:sldId id="480" r:id="rId37"/>
    <p:sldId id="482" r:id="rId38"/>
    <p:sldId id="484" r:id="rId39"/>
    <p:sldId id="481" r:id="rId40"/>
    <p:sldId id="483" r:id="rId41"/>
    <p:sldId id="485" r:id="rId42"/>
    <p:sldId id="487" r:id="rId43"/>
    <p:sldId id="488" r:id="rId44"/>
    <p:sldId id="490" r:id="rId45"/>
    <p:sldId id="489" r:id="rId46"/>
    <p:sldId id="492" r:id="rId47"/>
    <p:sldId id="494" r:id="rId48"/>
    <p:sldId id="493" r:id="rId49"/>
    <p:sldId id="491" r:id="rId50"/>
    <p:sldId id="495" r:id="rId51"/>
    <p:sldId id="499" r:id="rId52"/>
    <p:sldId id="498" r:id="rId53"/>
    <p:sldId id="497" r:id="rId54"/>
    <p:sldId id="496" r:id="rId55"/>
    <p:sldId id="500" r:id="rId56"/>
    <p:sldId id="501" r:id="rId57"/>
    <p:sldId id="503" r:id="rId58"/>
    <p:sldId id="502" r:id="rId59"/>
    <p:sldId id="504" r:id="rId60"/>
    <p:sldId id="506" r:id="rId61"/>
    <p:sldId id="508" r:id="rId62"/>
    <p:sldId id="507" r:id="rId63"/>
    <p:sldId id="505" r:id="rId64"/>
    <p:sldId id="509" r:id="rId65"/>
    <p:sldId id="512" r:id="rId66"/>
    <p:sldId id="511" r:id="rId67"/>
    <p:sldId id="510" r:id="rId68"/>
    <p:sldId id="513" r:id="rId69"/>
    <p:sldId id="514" r:id="rId70"/>
    <p:sldId id="517" r:id="rId71"/>
    <p:sldId id="518" r:id="rId72"/>
    <p:sldId id="516" r:id="rId73"/>
    <p:sldId id="519" r:id="rId74"/>
    <p:sldId id="520" r:id="rId75"/>
    <p:sldId id="521" r:id="rId76"/>
    <p:sldId id="522" r:id="rId77"/>
    <p:sldId id="523" r:id="rId78"/>
    <p:sldId id="524" r:id="rId79"/>
    <p:sldId id="525" r:id="rId80"/>
    <p:sldId id="527" r:id="rId81"/>
    <p:sldId id="528" r:id="rId82"/>
    <p:sldId id="526" r:id="rId83"/>
    <p:sldId id="529" r:id="rId84"/>
    <p:sldId id="530" r:id="rId85"/>
    <p:sldId id="531" r:id="rId86"/>
    <p:sldId id="533" r:id="rId87"/>
    <p:sldId id="534" r:id="rId88"/>
    <p:sldId id="532" r:id="rId89"/>
    <p:sldId id="535" r:id="rId90"/>
    <p:sldId id="537" r:id="rId91"/>
    <p:sldId id="536" r:id="rId92"/>
    <p:sldId id="538" r:id="rId93"/>
    <p:sldId id="542" r:id="rId94"/>
    <p:sldId id="541" r:id="rId95"/>
    <p:sldId id="540" r:id="rId96"/>
    <p:sldId id="543" r:id="rId97"/>
    <p:sldId id="539" r:id="rId98"/>
    <p:sldId id="544" r:id="rId99"/>
    <p:sldId id="546" r:id="rId100"/>
    <p:sldId id="547" r:id="rId101"/>
    <p:sldId id="545" r:id="rId102"/>
    <p:sldId id="549" r:id="rId103"/>
    <p:sldId id="550" r:id="rId104"/>
    <p:sldId id="548" r:id="rId105"/>
    <p:sldId id="552" r:id="rId106"/>
    <p:sldId id="551" r:id="rId107"/>
    <p:sldId id="553" r:id="rId108"/>
    <p:sldId id="554" r:id="rId109"/>
    <p:sldId id="556" r:id="rId110"/>
    <p:sldId id="555" r:id="rId111"/>
    <p:sldId id="558" r:id="rId112"/>
    <p:sldId id="559" r:id="rId113"/>
    <p:sldId id="557" r:id="rId114"/>
    <p:sldId id="560" r:id="rId115"/>
    <p:sldId id="562" r:id="rId116"/>
    <p:sldId id="561" r:id="rId117"/>
    <p:sldId id="444" r:id="rId1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2" autoAdjust="0"/>
    <p:restoredTop sz="94707" autoAdjust="0"/>
  </p:normalViewPr>
  <p:slideViewPr>
    <p:cSldViewPr>
      <p:cViewPr varScale="1">
        <p:scale>
          <a:sx n="86" d="100"/>
          <a:sy n="86" d="100"/>
        </p:scale>
        <p:origin x="42" y="66"/>
      </p:cViewPr>
      <p:guideLst>
        <p:guide orient="horz" pos="2160"/>
        <p:guide pos="3840"/>
      </p:guideLst>
    </p:cSldViewPr>
  </p:slideViewPr>
  <p:outlineViewPr>
    <p:cViewPr>
      <p:scale>
        <a:sx n="33" d="100"/>
        <a:sy n="33" d="100"/>
      </p:scale>
      <p:origin x="0" y="-5826"/>
    </p:cViewPr>
  </p:outlineViewPr>
  <p:notesTextViewPr>
    <p:cViewPr>
      <p:scale>
        <a:sx n="1" d="1"/>
        <a:sy n="1" d="1"/>
      </p:scale>
      <p:origin x="0" y="0"/>
    </p:cViewPr>
  </p:notesTextViewPr>
  <p:sorterViewPr>
    <p:cViewPr varScale="1">
      <p:scale>
        <a:sx n="1" d="1"/>
        <a:sy n="1" d="1"/>
      </p:scale>
      <p:origin x="0" y="-12669"/>
    </p:cViewPr>
  </p:sorterViewPr>
  <p:notesViewPr>
    <p:cSldViewPr>
      <p:cViewPr varScale="1">
        <p:scale>
          <a:sx n="86" d="100"/>
          <a:sy n="86" d="100"/>
        </p:scale>
        <p:origin x="292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038EE9-F887-4164-A018-238DD0CA0E47}" type="datetimeFigureOut">
              <a:rPr lang="en-US" smtClean="0"/>
              <a:t>5/5/2017</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3A6207-4EE1-4BEB-9B5B-A3C8CCA9DE3C}" type="slidenum">
              <a:rPr lang="en-US" smtClean="0"/>
              <a:t>‹#›</a:t>
            </a:fld>
            <a:endParaRPr lang="en-US"/>
          </a:p>
        </p:txBody>
      </p:sp>
    </p:spTree>
    <p:extLst>
      <p:ext uri="{BB962C8B-B14F-4D97-AF65-F5344CB8AC3E}">
        <p14:creationId xmlns:p14="http://schemas.microsoft.com/office/powerpoint/2010/main" val="2793357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AE6CC9-5D90-4A38-BFF2-1232EDBDD043}" type="slidenum">
              <a:rPr lang="en-US" smtClean="0"/>
              <a:t>117</a:t>
            </a:fld>
            <a:endParaRPr lang="en-US"/>
          </a:p>
        </p:txBody>
      </p:sp>
      <p:sp>
        <p:nvSpPr>
          <p:cNvPr id="5" name="Date Placeholder 4"/>
          <p:cNvSpPr>
            <a:spLocks noGrp="1"/>
          </p:cNvSpPr>
          <p:nvPr>
            <p:ph type="dt" idx="11"/>
          </p:nvPr>
        </p:nvSpPr>
        <p:spPr/>
        <p:txBody>
          <a:bodyPr/>
          <a:lstStyle/>
          <a:p>
            <a:r>
              <a:rPr lang="en-US"/>
              <a:t>LEED v4 Power Jam Study - lorisweb.com</a:t>
            </a:r>
          </a:p>
        </p:txBody>
      </p:sp>
    </p:spTree>
    <p:extLst>
      <p:ext uri="{BB962C8B-B14F-4D97-AF65-F5344CB8AC3E}">
        <p14:creationId xmlns:p14="http://schemas.microsoft.com/office/powerpoint/2010/main" val="2094187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837432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2474258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877525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3043527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28EBF4-E4E3-49C5-89CF-8F90AEF25880}" type="datetimeFigureOut">
              <a:rPr lang="en-US" smtClean="0"/>
              <a:t>5/5/2017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2718398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528EBF4-E4E3-49C5-89CF-8F90AEF25880}" type="datetimeFigureOut">
              <a:rPr lang="en-US" smtClean="0"/>
              <a:t>5/5/2017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119122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528EBF4-E4E3-49C5-89CF-8F90AEF25880}" type="datetimeFigureOut">
              <a:rPr lang="en-US" smtClean="0"/>
              <a:t>5/5/2017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924707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528EBF4-E4E3-49C5-89CF-8F90AEF25880}" type="datetimeFigureOut">
              <a:rPr lang="en-US" smtClean="0"/>
              <a:t>5/5/2017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4141837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28EBF4-E4E3-49C5-89CF-8F90AEF25880}" type="datetimeFigureOut">
              <a:rPr lang="en-US" smtClean="0"/>
              <a:t>5/5/2017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2187889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28EBF4-E4E3-49C5-89CF-8F90AEF25880}" type="datetimeFigureOut">
              <a:rPr lang="en-US" smtClean="0"/>
              <a:t>5/5/2017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3259890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28EBF4-E4E3-49C5-89CF-8F90AEF25880}" type="datetimeFigureOut">
              <a:rPr lang="en-US" smtClean="0"/>
              <a:t>5/5/2017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9DBDBE-B129-42B6-80D2-3A20EEFE3BB1}" type="slidenum">
              <a:rPr lang="en-US" smtClean="0"/>
              <a:t>‹#›</a:t>
            </a:fld>
            <a:endParaRPr lang="en-US"/>
          </a:p>
        </p:txBody>
      </p:sp>
    </p:spTree>
    <p:extLst>
      <p:ext uri="{BB962C8B-B14F-4D97-AF65-F5344CB8AC3E}">
        <p14:creationId xmlns:p14="http://schemas.microsoft.com/office/powerpoint/2010/main" val="18084353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28EBF4-E4E3-49C5-89CF-8F90AEF25880}" type="datetimeFigureOut">
              <a:rPr lang="en-US" smtClean="0"/>
              <a:t>5/5/2017</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9DBDBE-B129-42B6-80D2-3A20EEFE3BB1}" type="slidenum">
              <a:rPr lang="en-US" smtClean="0"/>
              <a:t>‹#›</a:t>
            </a:fld>
            <a:endParaRPr lang="en-US"/>
          </a:p>
        </p:txBody>
      </p:sp>
    </p:spTree>
    <p:extLst>
      <p:ext uri="{BB962C8B-B14F-4D97-AF65-F5344CB8AC3E}">
        <p14:creationId xmlns:p14="http://schemas.microsoft.com/office/powerpoint/2010/main" val="2228221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0.jp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0.jpg"/><Relationship Id="rId11" Type="http://schemas.openxmlformats.org/officeDocument/2006/relationships/image" Target="../media/image15.jpg"/><Relationship Id="rId5" Type="http://schemas.openxmlformats.org/officeDocument/2006/relationships/image" Target="../media/image9.png"/><Relationship Id="rId10" Type="http://schemas.openxmlformats.org/officeDocument/2006/relationships/image" Target="../media/image14.jpg"/><Relationship Id="rId4" Type="http://schemas.openxmlformats.org/officeDocument/2006/relationships/image" Target="../media/image8.jpeg"/><Relationship Id="rId9"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0.jpg"/><Relationship Id="rId11" Type="http://schemas.openxmlformats.org/officeDocument/2006/relationships/image" Target="../media/image15.jpg"/><Relationship Id="rId5" Type="http://schemas.openxmlformats.org/officeDocument/2006/relationships/image" Target="../media/image9.png"/><Relationship Id="rId10" Type="http://schemas.openxmlformats.org/officeDocument/2006/relationships/image" Target="../media/image14.jpg"/><Relationship Id="rId4" Type="http://schemas.openxmlformats.org/officeDocument/2006/relationships/image" Target="../media/image8.jpeg"/><Relationship Id="rId9" Type="http://schemas.openxmlformats.org/officeDocument/2006/relationships/image" Target="../media/image13.jpeg"/></Relationships>
</file>

<file path=ppt/slides/_rels/slide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457201"/>
            <a:ext cx="9144000" cy="6001643"/>
          </a:xfrm>
          <a:prstGeom prst="rect">
            <a:avLst/>
          </a:prstGeom>
          <a:noFill/>
        </p:spPr>
        <p:txBody>
          <a:bodyPr wrap="square" rtlCol="0">
            <a:spAutoFit/>
          </a:bodyPr>
          <a:lstStyle/>
          <a:p>
            <a:pPr algn="ctr"/>
            <a:r>
              <a:rPr lang="en-US" sz="5400" b="1" dirty="0"/>
              <a:t>Fundamentals of LEED v4 for</a:t>
            </a:r>
          </a:p>
          <a:p>
            <a:pPr algn="ctr"/>
            <a:r>
              <a:rPr lang="en-US" sz="4800" b="1" spc="300" dirty="0"/>
              <a:t>Neighborhood Development</a:t>
            </a:r>
          </a:p>
          <a:p>
            <a:pPr algn="ctr"/>
            <a:endParaRPr lang="en-US" sz="4800" spc="300" dirty="0"/>
          </a:p>
          <a:p>
            <a:pPr algn="ctr"/>
            <a:endParaRPr lang="en-US" sz="3600" dirty="0"/>
          </a:p>
          <a:p>
            <a:pPr algn="ctr"/>
            <a:endParaRPr lang="en-US" sz="3600" dirty="0"/>
          </a:p>
          <a:p>
            <a:pPr algn="ctr"/>
            <a:endParaRPr lang="en-US" sz="3600" dirty="0"/>
          </a:p>
          <a:p>
            <a:pPr algn="ctr"/>
            <a:endParaRPr lang="en-US" sz="3600" dirty="0"/>
          </a:p>
          <a:p>
            <a:pPr algn="ctr"/>
            <a:endParaRPr lang="en-US" sz="3600" dirty="0"/>
          </a:p>
          <a:p>
            <a:pPr algn="ctr"/>
            <a:r>
              <a:rPr lang="en-US" sz="5400" b="1" dirty="0"/>
              <a:t>Exam Preparation</a:t>
            </a:r>
          </a:p>
        </p:txBody>
      </p:sp>
      <p:grpSp>
        <p:nvGrpSpPr>
          <p:cNvPr id="15" name="Group 14"/>
          <p:cNvGrpSpPr/>
          <p:nvPr/>
        </p:nvGrpSpPr>
        <p:grpSpPr>
          <a:xfrm>
            <a:off x="1524000" y="6596390"/>
            <a:ext cx="9144000" cy="261610"/>
            <a:chOff x="0" y="6519446"/>
            <a:chExt cx="9144000" cy="261610"/>
          </a:xfrm>
        </p:grpSpPr>
        <p:sp>
          <p:nvSpPr>
            <p:cNvPr id="11" name="Rectangle 10"/>
            <p:cNvSpPr/>
            <p:nvPr/>
          </p:nvSpPr>
          <p:spPr>
            <a:xfrm>
              <a:off x="0" y="6519446"/>
              <a:ext cx="8229600" cy="261610"/>
            </a:xfrm>
            <a:prstGeom prst="rect">
              <a:avLst/>
            </a:prstGeom>
            <a:solidFill>
              <a:schemeClr val="accent5"/>
            </a:solidFill>
            <a:ln>
              <a:solidFill>
                <a:schemeClr val="tx1"/>
              </a:solidFill>
            </a:ln>
          </p:spPr>
          <p:txBody>
            <a:bodyPr wrap="square">
              <a:spAutoFit/>
            </a:bodyPr>
            <a:lstStyle/>
            <a:p>
              <a:r>
                <a:rPr lang="en-US" sz="1100" b="1" dirty="0"/>
                <a:t>Lori A. Brown, LEED AP BD+C – Power Jam Study!		Lorisweb.com</a:t>
              </a:r>
            </a:p>
          </p:txBody>
        </p:sp>
        <p:sp>
          <p:nvSpPr>
            <p:cNvPr id="12" name="Rectangle 11"/>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9F8E3996-6E4F-423D-8BF8-6F101C52AB01}" type="slidenum">
                <a:rPr lang="en-US" sz="1100">
                  <a:solidFill>
                    <a:schemeClr val="bg1"/>
                  </a:solidFill>
                </a:rPr>
                <a:t>1</a:t>
              </a:fld>
              <a:endParaRPr lang="en-US" sz="1100" dirty="0">
                <a:solidFill>
                  <a:schemeClr val="bg1"/>
                </a:solidFill>
              </a:endParaRPr>
            </a:p>
          </p:txBody>
        </p:sp>
      </p:gr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2590801"/>
            <a:ext cx="2286000" cy="2486025"/>
          </a:xfrm>
          <a:prstGeom prst="rect">
            <a:avLst/>
          </a:prstGeom>
        </p:spPr>
      </p:pic>
    </p:spTree>
    <p:extLst>
      <p:ext uri="{BB962C8B-B14F-4D97-AF65-F5344CB8AC3E}">
        <p14:creationId xmlns:p14="http://schemas.microsoft.com/office/powerpoint/2010/main" val="3729571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893647"/>
          </a:xfrm>
          <a:prstGeom prst="rect">
            <a:avLst/>
          </a:prstGeom>
          <a:noFill/>
        </p:spPr>
        <p:txBody>
          <a:bodyPr wrap="square" lIns="182880" rIns="182880" rtlCol="0">
            <a:spAutoFit/>
          </a:bodyPr>
          <a:lstStyle/>
          <a:p>
            <a:r>
              <a:rPr lang="en-US" sz="2400" dirty="0"/>
              <a:t>Document the energy modeling input assumptions for unregulated loads. Unregulated loads should be modeled accurately to reflect the actual expected energy consumption of the building. </a:t>
            </a:r>
          </a:p>
          <a:p>
            <a:endParaRPr lang="en-US" sz="2400" dirty="0"/>
          </a:p>
          <a:p>
            <a:r>
              <a:rPr lang="en-US" sz="2400" dirty="0"/>
              <a:t>If unregulated loads are not identical for both the baseline and the proposed building performance rating, and the simulation program cannot accurately model the savings, follow the exceptional calculation method (ANSI/ASHRAE/IESNA Standard 90.1–2010, G2.5). </a:t>
            </a:r>
          </a:p>
          <a:p>
            <a:endParaRPr lang="en-US" sz="2400" dirty="0"/>
          </a:p>
          <a:p>
            <a:r>
              <a:rPr lang="en-US" sz="2400" dirty="0"/>
              <a:t>Alternatively, use the COMNET modeling guidelines and procedures to document measures that reduce unregulated loads. </a:t>
            </a:r>
          </a:p>
          <a:p>
            <a:endParaRPr lang="en-US" sz="2400" dirty="0"/>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Minimum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89224206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r>
              <a:rPr lang="en-US" sz="2400" dirty="0"/>
              <a:t>Divide the project into model lighting ordinance (MLO) lighting zones LZ0 to LZ4 based on site-specific characteristics using the definitions of lighting zones provided in the Illuminating Engineering Society and International Dark Sky Association (IES/IDA) MLO User Guide. </a:t>
            </a:r>
          </a:p>
          <a:p>
            <a:endParaRPr lang="en-US" sz="2400" dirty="0"/>
          </a:p>
          <a:p>
            <a:r>
              <a:rPr lang="en-US" sz="2400" dirty="0"/>
              <a:t>Meet the requirements below for each lighting zone within the project.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100</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08727598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61665"/>
          </a:xfrm>
          <a:prstGeom prst="rect">
            <a:avLst/>
          </a:prstGeom>
          <a:noFill/>
        </p:spPr>
        <p:txBody>
          <a:bodyPr wrap="square" lIns="182880" rIns="182880" rtlCol="0">
            <a:spAutoFit/>
          </a:bodyPr>
          <a:lstStyle/>
          <a:p>
            <a:r>
              <a:rPr lang="en-US" sz="2400" dirty="0"/>
              <a:t>Site Zone Classifications</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101</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0543499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262979"/>
          </a:xfrm>
          <a:prstGeom prst="rect">
            <a:avLst/>
          </a:prstGeom>
          <a:noFill/>
        </p:spPr>
        <p:txBody>
          <a:bodyPr wrap="square" lIns="182880" rIns="182880" rtlCol="0">
            <a:spAutoFit/>
          </a:bodyPr>
          <a:lstStyle/>
          <a:p>
            <a:r>
              <a:rPr lang="en-US" sz="2400" b="1" dirty="0"/>
              <a:t>Exterior Lighting for Residential Areas </a:t>
            </a:r>
            <a:endParaRPr lang="en-US" sz="2400" dirty="0"/>
          </a:p>
          <a:p>
            <a:r>
              <a:rPr lang="en-US" sz="2400" dirty="0"/>
              <a:t>Meet either Option 1 or Option 2 for all exterior lighting in new residential construction and residential buildings undergoing major renovations. Existing residential construction is exempt. Projects may use different options for </a:t>
            </a:r>
            <a:r>
              <a:rPr lang="en-US" sz="2400" dirty="0" err="1"/>
              <a:t>uplight</a:t>
            </a:r>
            <a:r>
              <a:rPr lang="en-US" sz="2400" dirty="0"/>
              <a:t> and light trespass. </a:t>
            </a:r>
          </a:p>
          <a:p>
            <a:endParaRPr lang="en-US" sz="2400" dirty="0"/>
          </a:p>
          <a:p>
            <a:r>
              <a:rPr lang="en-US" sz="2400" b="1" dirty="0"/>
              <a:t>Option 1. BUG Rating Method </a:t>
            </a:r>
            <a:endParaRPr lang="en-US" sz="2400" dirty="0"/>
          </a:p>
          <a:p>
            <a:r>
              <a:rPr lang="en-US" sz="2400" dirty="0"/>
              <a:t>Each fixture must have a backlight-</a:t>
            </a:r>
            <a:r>
              <a:rPr lang="en-US" sz="2400" dirty="0" err="1"/>
              <a:t>uplight</a:t>
            </a:r>
            <a:r>
              <a:rPr lang="en-US" sz="2400" dirty="0"/>
              <a:t>-glare (BUG) rating (as defined in IES TM-15-11, Addendum A) of no more than B2-U2-G2. </a:t>
            </a:r>
          </a:p>
          <a:p>
            <a:endParaRPr lang="en-US" sz="2400" dirty="0"/>
          </a:p>
          <a:p>
            <a:r>
              <a:rPr lang="en-US" sz="2400" dirty="0"/>
              <a:t>OR </a:t>
            </a:r>
          </a:p>
          <a:p>
            <a:r>
              <a:rPr lang="en-US" sz="2400" b="1" dirty="0"/>
              <a:t>Option 2. Calculation Method </a:t>
            </a:r>
            <a:endParaRPr lang="en-US" sz="2400" dirty="0"/>
          </a:p>
          <a:p>
            <a:r>
              <a:rPr lang="en-US" sz="2400" dirty="0"/>
              <a:t>Meet the requirements of Option 2 in Exterior Lighting for All Other Areas, below.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102</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71836902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b="1" dirty="0"/>
              <a:t>Exterior Lighting for Circulation Network </a:t>
            </a:r>
            <a:endParaRPr lang="en-US" sz="2400" dirty="0"/>
          </a:p>
          <a:p>
            <a:r>
              <a:rPr lang="en-US" sz="2400" dirty="0"/>
              <a:t>For any portions of the circulation network not governed by national, state, or other superseding regulations, do not install street lighting unless conditions warrant the need for street lighting. </a:t>
            </a:r>
          </a:p>
          <a:p>
            <a:endParaRPr lang="en-US" sz="2400" dirty="0"/>
          </a:p>
          <a:p>
            <a:r>
              <a:rPr lang="en-US" sz="2400" dirty="0"/>
              <a:t>New and existing street lighting luminaires must not emit any light above 90 degrees (horizontal), based on the photometric characteristics of each luminaire when mounted in the same orientation and tilt as specified in the project design or as currently installed.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103</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5225023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dirty="0"/>
              <a:t>Exception for ornamental luminaires: Using the lowest MLO lighting zone for immediately adjacent properties, meet the requirements of the IES/IDA MLO, Table H. </a:t>
            </a:r>
          </a:p>
          <a:p>
            <a:endParaRPr lang="en-US" sz="2400" dirty="0"/>
          </a:p>
          <a:p>
            <a:r>
              <a:rPr lang="en-US" sz="2400" dirty="0"/>
              <a:t>AND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2978007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569660"/>
          </a:xfrm>
          <a:prstGeom prst="rect">
            <a:avLst/>
          </a:prstGeom>
          <a:noFill/>
        </p:spPr>
        <p:txBody>
          <a:bodyPr wrap="square" lIns="182880" rIns="182880" rtlCol="0">
            <a:spAutoFit/>
          </a:bodyPr>
          <a:lstStyle/>
          <a:p>
            <a:r>
              <a:rPr lang="en-US" sz="2400" b="1" dirty="0"/>
              <a:t>Exterior Lighting for All Other Areas </a:t>
            </a:r>
            <a:endParaRPr lang="en-US" sz="2400" dirty="0"/>
          </a:p>
          <a:p>
            <a:r>
              <a:rPr lang="en-US" sz="2400" dirty="0"/>
              <a:t>Use either the BUG method (Option 1) or the calculation method (Option 2) to meet </a:t>
            </a:r>
            <a:r>
              <a:rPr lang="en-US" sz="2400" dirty="0" err="1"/>
              <a:t>uplight</a:t>
            </a:r>
            <a:r>
              <a:rPr lang="en-US" sz="2400" dirty="0"/>
              <a:t> and light trespass requirements. Projects may use different options for </a:t>
            </a:r>
            <a:r>
              <a:rPr lang="en-US" sz="2400" dirty="0" err="1"/>
              <a:t>uplight</a:t>
            </a:r>
            <a:r>
              <a:rPr lang="en-US" sz="2400" dirty="0"/>
              <a:t> and light trespass.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105</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93068749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b="1" dirty="0" err="1"/>
              <a:t>Uplight</a:t>
            </a:r>
            <a:r>
              <a:rPr lang="en-US" sz="2400" b="1" dirty="0"/>
              <a:t> </a:t>
            </a:r>
            <a:endParaRPr lang="en-US" sz="2400" dirty="0"/>
          </a:p>
          <a:p>
            <a:r>
              <a:rPr lang="en-US" sz="2400" b="1" dirty="0"/>
              <a:t>Option 1. BUG Rating Method </a:t>
            </a:r>
            <a:endParaRPr lang="en-US" sz="2400" dirty="0"/>
          </a:p>
          <a:p>
            <a:r>
              <a:rPr lang="en-US" sz="2400" dirty="0"/>
              <a:t>Do not exceed the following luminaire </a:t>
            </a:r>
            <a:r>
              <a:rPr lang="en-US" sz="2400" dirty="0" err="1"/>
              <a:t>uplight</a:t>
            </a:r>
            <a:r>
              <a:rPr lang="en-US" sz="2400" dirty="0"/>
              <a:t> ratings, based on the specific light source installed in the luminaire as defined in IES TM-15-11, Addendum A.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stretch>
            <a:fillRect/>
          </a:stretch>
        </p:blipFill>
        <p:spPr>
          <a:xfrm>
            <a:off x="3262313" y="3352800"/>
            <a:ext cx="5667375" cy="2362200"/>
          </a:xfrm>
          <a:prstGeom prst="rect">
            <a:avLst/>
          </a:prstGeom>
        </p:spPr>
      </p:pic>
    </p:spTree>
    <p:extLst>
      <p:ext uri="{BB962C8B-B14F-4D97-AF65-F5344CB8AC3E}">
        <p14:creationId xmlns:p14="http://schemas.microsoft.com/office/powerpoint/2010/main" val="61054874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1200329"/>
          </a:xfrm>
          <a:prstGeom prst="rect">
            <a:avLst/>
          </a:prstGeom>
          <a:noFill/>
        </p:spPr>
        <p:txBody>
          <a:bodyPr wrap="square" lIns="182880" rIns="182880" rtlCol="0">
            <a:spAutoFit/>
          </a:bodyPr>
          <a:lstStyle/>
          <a:p>
            <a:r>
              <a:rPr lang="en-US" sz="2400" b="1" dirty="0"/>
              <a:t>Option 2. Calculation Method </a:t>
            </a:r>
            <a:endParaRPr lang="en-US" sz="2400" dirty="0"/>
          </a:p>
          <a:p>
            <a:r>
              <a:rPr lang="en-US" sz="2400" dirty="0"/>
              <a:t>Do not exceed the following maximum percentages of total lumens emitted above horizontal.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107</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3" name="Picture 2"/>
          <p:cNvPicPr>
            <a:picLocks noChangeAspect="1"/>
          </p:cNvPicPr>
          <p:nvPr/>
        </p:nvPicPr>
        <p:blipFill>
          <a:blip r:embed="rId3"/>
          <a:stretch>
            <a:fillRect/>
          </a:stretch>
        </p:blipFill>
        <p:spPr>
          <a:xfrm>
            <a:off x="3109913" y="2762250"/>
            <a:ext cx="5972175" cy="2571750"/>
          </a:xfrm>
          <a:prstGeom prst="rect">
            <a:avLst/>
          </a:prstGeom>
        </p:spPr>
      </p:pic>
    </p:spTree>
    <p:extLst>
      <p:ext uri="{BB962C8B-B14F-4D97-AF65-F5344CB8AC3E}">
        <p14:creationId xmlns:p14="http://schemas.microsoft.com/office/powerpoint/2010/main" val="312425669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08324"/>
          </a:xfrm>
          <a:prstGeom prst="rect">
            <a:avLst/>
          </a:prstGeom>
          <a:noFill/>
        </p:spPr>
        <p:txBody>
          <a:bodyPr wrap="square" lIns="182880" rIns="182880" rtlCol="0">
            <a:spAutoFit/>
          </a:bodyPr>
          <a:lstStyle/>
          <a:p>
            <a:r>
              <a:rPr lang="en-US" sz="2400" b="1" dirty="0"/>
              <a:t>Light Trespass </a:t>
            </a:r>
            <a:endParaRPr lang="en-US" sz="2400" dirty="0"/>
          </a:p>
          <a:p>
            <a:r>
              <a:rPr lang="en-US" sz="2400" b="1" dirty="0"/>
              <a:t>Option 1. BUG Rating Method </a:t>
            </a:r>
            <a:endParaRPr lang="en-US" sz="2400" dirty="0"/>
          </a:p>
          <a:p>
            <a:r>
              <a:rPr lang="en-US" sz="2400" dirty="0"/>
              <a:t>Do not exceed the following luminaire backlight and glare ratings (based on the specific light source installed in the luminaire) as defined in IES TM-15-11, Addendum A, based on the mounting location and distance from the </a:t>
            </a:r>
            <a:r>
              <a:rPr lang="en-US" sz="2400" i="1" dirty="0"/>
              <a:t>lighting boundary</a:t>
            </a:r>
            <a:r>
              <a:rPr lang="en-US" sz="2400" dirty="0"/>
              <a: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108</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58151140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08324"/>
          </a:xfrm>
          <a:prstGeom prst="rect">
            <a:avLst/>
          </a:prstGeom>
          <a:noFill/>
        </p:spPr>
        <p:txBody>
          <a:bodyPr wrap="square" lIns="182880" rIns="182880" rtlCol="0">
            <a:spAutoFit/>
          </a:bodyPr>
          <a:lstStyle/>
          <a:p>
            <a:r>
              <a:rPr lang="en-US" sz="2400" b="1" dirty="0"/>
              <a:t>Light Trespass </a:t>
            </a:r>
            <a:endParaRPr lang="en-US" sz="2400" dirty="0"/>
          </a:p>
          <a:p>
            <a:r>
              <a:rPr lang="en-US" sz="2400" b="1" dirty="0"/>
              <a:t>Option 1. BUG Rating Method </a:t>
            </a:r>
            <a:endParaRPr lang="en-US" sz="2400" dirty="0"/>
          </a:p>
          <a:p>
            <a:r>
              <a:rPr lang="en-US" sz="2400" dirty="0"/>
              <a:t>Do not exceed the following luminaire backlight and glare ratings (based on the specific light source installed in the luminaire) as defined in IES TM-15-11, Addendum A, based on the mounting location and distance from the </a:t>
            </a:r>
            <a:r>
              <a:rPr lang="en-US" sz="2400" i="1" dirty="0"/>
              <a:t>lighting boundary</a:t>
            </a:r>
            <a:r>
              <a:rPr lang="en-US" sz="2400" dirty="0"/>
              <a: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109</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166913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1200329"/>
          </a:xfrm>
          <a:prstGeom prst="rect">
            <a:avLst/>
          </a:prstGeom>
          <a:noFill/>
        </p:spPr>
        <p:txBody>
          <a:bodyPr wrap="square" lIns="182880" rIns="182880" rtlCol="0">
            <a:spAutoFit/>
          </a:bodyPr>
          <a:lstStyle/>
          <a:p>
            <a:r>
              <a:rPr lang="en-US" sz="2400" b="1" dirty="0"/>
              <a:t>Option 2. </a:t>
            </a:r>
            <a:r>
              <a:rPr lang="en-US" sz="2000" b="1" dirty="0"/>
              <a:t>Prescriptive Compliance: ASHRAE 50% Advanced Energy Design Guide </a:t>
            </a:r>
            <a:endParaRPr lang="en-US" sz="2000" dirty="0"/>
          </a:p>
          <a:p>
            <a:r>
              <a:rPr lang="en-US" sz="2400" dirty="0"/>
              <a:t>Comply with the mandatory and prescriptive provisions of ANSI/ASHRAE/IESNA Standard 90.1–2010, with errata.</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11</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Minimum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62378405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110</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stretch>
            <a:fillRect/>
          </a:stretch>
        </p:blipFill>
        <p:spPr>
          <a:xfrm>
            <a:off x="2694580" y="959684"/>
            <a:ext cx="6802841" cy="5577840"/>
          </a:xfrm>
          <a:prstGeom prst="rect">
            <a:avLst/>
          </a:prstGeom>
        </p:spPr>
      </p:pic>
    </p:spTree>
    <p:extLst>
      <p:ext uri="{BB962C8B-B14F-4D97-AF65-F5344CB8AC3E}">
        <p14:creationId xmlns:p14="http://schemas.microsoft.com/office/powerpoint/2010/main" val="63959291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278094"/>
          </a:xfrm>
          <a:prstGeom prst="rect">
            <a:avLst/>
          </a:prstGeom>
          <a:noFill/>
        </p:spPr>
        <p:txBody>
          <a:bodyPr wrap="square" lIns="182880" rIns="182880" rtlCol="0">
            <a:spAutoFit/>
          </a:bodyPr>
          <a:lstStyle/>
          <a:p>
            <a:r>
              <a:rPr lang="en-US" sz="2400" dirty="0"/>
              <a:t>A lighting boundary (or boundaries) is defined as the perimeter of each lighting zone within the project boundary. A lighting boundary can be modified under the following conditions: </a:t>
            </a:r>
          </a:p>
          <a:p>
            <a:pPr marL="342900" indent="-342900">
              <a:buFont typeface="Wingdings" panose="05000000000000000000" pitchFamily="2" charset="2"/>
              <a:buChar char="q"/>
            </a:pPr>
            <a:r>
              <a:rPr lang="en-US" sz="2000" dirty="0"/>
              <a:t>When the property line is adjacent to a public area that is a walkway, bikeway, plaza, or parking lot, the lighting boundary may be moved to 5 feet beyond the property line; </a:t>
            </a:r>
          </a:p>
          <a:p>
            <a:pPr marL="342900" indent="-342900">
              <a:buFont typeface="Wingdings" panose="05000000000000000000" pitchFamily="2" charset="2"/>
              <a:buChar char="q"/>
            </a:pPr>
            <a:r>
              <a:rPr lang="en-US" sz="2000" dirty="0"/>
              <a:t>When the property line is adjacent to a public street, alley, or transit corridor, the lighting boundary may be moved to the center line of that street, alley, or corridor; </a:t>
            </a:r>
          </a:p>
          <a:p>
            <a:pPr marL="342900" indent="-342900">
              <a:buFont typeface="Wingdings" panose="05000000000000000000" pitchFamily="2" charset="2"/>
              <a:buChar char="q"/>
            </a:pPr>
            <a:r>
              <a:rPr lang="en-US" sz="2000" dirty="0"/>
              <a:t>When there are additional properties owned by the same entity that are contiguous to the property, or properties, that the LEED project is within and have the same or higher MLO lighting zone designation as the LEED project, the lighting boundary may be expanded to include those properties.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111</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60344087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dirty="0"/>
              <a:t>Orient all luminaires less than two mounting heights from the lighting boundary such that the backlight points toward the nearest lighting boundary line. Building-mounted luminaires with the backlight oriented toward the building are exempt from the backlight rating requirement.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112</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50418225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416320"/>
          </a:xfrm>
          <a:prstGeom prst="rect">
            <a:avLst/>
          </a:prstGeom>
          <a:noFill/>
        </p:spPr>
        <p:txBody>
          <a:bodyPr wrap="square" lIns="182880" rIns="182880" rtlCol="0">
            <a:spAutoFit/>
          </a:bodyPr>
          <a:lstStyle/>
          <a:p>
            <a:r>
              <a:rPr lang="en-US" sz="2400" b="1" dirty="0"/>
              <a:t>Option 2. Calculation Method </a:t>
            </a:r>
            <a:endParaRPr lang="en-US" sz="2400" dirty="0"/>
          </a:p>
          <a:p>
            <a:r>
              <a:rPr lang="en-US" sz="2400" dirty="0"/>
              <a:t>Do not exceed the following vertical illuminances at the lighting boundary of each lighting zone in the project (use the definition of lighting boundary in Option 1). Calculation points may be no more than 5 feet apart. Vertical illuminances must be calculated on vertical planes running parallel to the lighting boundary, with the normal to each plane oriented toward the property and perpendicular to the lighting boundary, extending from grade level to 33 feet above the height of the highest luminaire.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113</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44520812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114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stretch>
            <a:fillRect/>
          </a:stretch>
        </p:blipFill>
        <p:spPr>
          <a:xfrm>
            <a:off x="2743200" y="2162175"/>
            <a:ext cx="6705600" cy="2533650"/>
          </a:xfrm>
          <a:prstGeom prst="rect">
            <a:avLst/>
          </a:prstGeom>
        </p:spPr>
      </p:pic>
    </p:spTree>
    <p:extLst>
      <p:ext uri="{BB962C8B-B14F-4D97-AF65-F5344CB8AC3E}">
        <p14:creationId xmlns:p14="http://schemas.microsoft.com/office/powerpoint/2010/main" val="216385615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278094"/>
          </a:xfrm>
          <a:prstGeom prst="rect">
            <a:avLst/>
          </a:prstGeom>
          <a:noFill/>
        </p:spPr>
        <p:txBody>
          <a:bodyPr wrap="square" lIns="182880" rIns="182880" rtlCol="0">
            <a:spAutoFit/>
          </a:bodyPr>
          <a:lstStyle/>
          <a:p>
            <a:r>
              <a:rPr lang="en-US" sz="2400" b="1" dirty="0"/>
              <a:t>Exemptions from </a:t>
            </a:r>
            <a:r>
              <a:rPr lang="en-US" sz="2400" b="1" dirty="0" err="1"/>
              <a:t>Uplight</a:t>
            </a:r>
            <a:r>
              <a:rPr lang="en-US" sz="2400" b="1" dirty="0"/>
              <a:t> and Light Trespass Requirements</a:t>
            </a:r>
            <a:endParaRPr lang="en-US" sz="2400" dirty="0"/>
          </a:p>
          <a:p>
            <a:r>
              <a:rPr lang="en-US" sz="2400" dirty="0"/>
              <a:t>The following exterior lighting is exempt from the requirements, provided it is controlled separately from the nonexempt lighting: </a:t>
            </a:r>
          </a:p>
          <a:p>
            <a:pPr marL="342900" indent="-342900">
              <a:buFont typeface="Wingdings" panose="05000000000000000000" pitchFamily="2" charset="2"/>
              <a:buChar char="q"/>
            </a:pPr>
            <a:r>
              <a:rPr lang="en-US" sz="2000" dirty="0"/>
              <a:t>specialized signal, directional, and marker lighting for transportation; </a:t>
            </a:r>
          </a:p>
          <a:p>
            <a:pPr marL="342900" indent="-342900">
              <a:buFont typeface="Wingdings" panose="05000000000000000000" pitchFamily="2" charset="2"/>
              <a:buChar char="q"/>
            </a:pPr>
            <a:r>
              <a:rPr lang="en-US" sz="2000" dirty="0"/>
              <a:t>internally illuminated signage; </a:t>
            </a:r>
          </a:p>
          <a:p>
            <a:pPr marL="342900" indent="-342900">
              <a:buFont typeface="Wingdings" panose="05000000000000000000" pitchFamily="2" charset="2"/>
              <a:buChar char="q"/>
            </a:pPr>
            <a:r>
              <a:rPr lang="en-US" sz="2000" dirty="0"/>
              <a:t>lighting that is used solely for façade and landscape lighting in MLO lighting zones 3 and 4 and is automatically turned off from midnight until 6 a.m.; </a:t>
            </a:r>
          </a:p>
          <a:p>
            <a:pPr marL="342900" indent="-342900">
              <a:buFont typeface="Wingdings" panose="05000000000000000000" pitchFamily="2" charset="2"/>
              <a:buChar char="q"/>
            </a:pPr>
            <a:r>
              <a:rPr lang="en-US" sz="2000" dirty="0"/>
              <a:t>lighting that is integral to other equipment or instrumentation that has been installed by the equipment or instrumentation manufacturer; </a:t>
            </a:r>
          </a:p>
          <a:p>
            <a:pPr marL="342900" indent="-342900">
              <a:buFont typeface="Wingdings" panose="05000000000000000000" pitchFamily="2" charset="2"/>
              <a:buChar char="q"/>
            </a:pPr>
            <a:r>
              <a:rPr lang="en-US" sz="2000" dirty="0"/>
              <a:t>lighting for theatrical purposes for stage, film, and video performances; </a:t>
            </a:r>
          </a:p>
          <a:p>
            <a:pPr marL="342900" indent="-342900">
              <a:buFont typeface="Wingdings" panose="05000000000000000000" pitchFamily="2" charset="2"/>
              <a:buChar char="q"/>
            </a:pPr>
            <a:r>
              <a:rPr lang="en-US" sz="2000" dirty="0"/>
              <a:t>street lighting; </a:t>
            </a:r>
          </a:p>
          <a:p>
            <a:pPr marL="342900" indent="-342900">
              <a:buFont typeface="Wingdings" panose="05000000000000000000" pitchFamily="2" charset="2"/>
              <a:buChar char="q"/>
            </a:pPr>
            <a:r>
              <a:rPr lang="en-US" sz="2000" dirty="0"/>
              <a:t>hospital emergency departments, including associated helipads; and </a:t>
            </a:r>
          </a:p>
          <a:p>
            <a:pPr marL="342900" indent="-342900">
              <a:buFont typeface="Wingdings" panose="05000000000000000000" pitchFamily="2" charset="2"/>
              <a:buChar char="q"/>
            </a:pPr>
            <a:r>
              <a:rPr lang="en-US" sz="2000" dirty="0"/>
              <a:t>lighting for the national flag in MLO lighting zones 2, 3, or 4.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115</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4787731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569660"/>
          </a:xfrm>
          <a:prstGeom prst="rect">
            <a:avLst/>
          </a:prstGeom>
          <a:noFill/>
        </p:spPr>
        <p:txBody>
          <a:bodyPr wrap="square" lIns="182880" rIns="182880" rtlCol="0">
            <a:spAutoFit/>
          </a:bodyPr>
          <a:lstStyle/>
          <a:p>
            <a:r>
              <a:rPr lang="en-US" sz="2400" b="1" dirty="0"/>
              <a:t>Covenants, Conditions, and Restrictions </a:t>
            </a:r>
            <a:endParaRPr lang="en-US" sz="2400" dirty="0"/>
          </a:p>
          <a:p>
            <a:r>
              <a:rPr lang="en-US" sz="2400" dirty="0"/>
              <a:t>Establish </a:t>
            </a:r>
            <a:r>
              <a:rPr lang="en-US" sz="2400" i="1" dirty="0"/>
              <a:t>covenants, conditions, and restrictions </a:t>
            </a:r>
            <a:r>
              <a:rPr lang="en-US" sz="2400" dirty="0"/>
              <a:t>(CC&amp;R) or other binding documents that require continued adherence to the above requirements.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116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62930019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19F5BBC3-DF97-4E73-A0AD-5C2E46C3CCDF}" type="slidenum">
              <a:rPr lang="en-US" smtClean="0"/>
              <a:t>117</a:t>
            </a:fld>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5400" y="2271713"/>
            <a:ext cx="1981200" cy="23145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6124" y="4695057"/>
            <a:ext cx="2505075" cy="1819275"/>
          </a:xfrm>
          <a:prstGeom prst="rect">
            <a:avLst/>
          </a:prstGeom>
        </p:spPr>
      </p:pic>
    </p:spTree>
    <p:extLst>
      <p:ext uri="{BB962C8B-B14F-4D97-AF65-F5344CB8AC3E}">
        <p14:creationId xmlns:p14="http://schemas.microsoft.com/office/powerpoint/2010/main" val="3957261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093428"/>
          </a:xfrm>
          <a:prstGeom prst="rect">
            <a:avLst/>
          </a:prstGeom>
          <a:noFill/>
        </p:spPr>
        <p:txBody>
          <a:bodyPr wrap="square" lIns="182880" rIns="182880" rtlCol="0">
            <a:spAutoFit/>
          </a:bodyPr>
          <a:lstStyle/>
          <a:p>
            <a:r>
              <a:rPr lang="en-US" sz="2400" dirty="0"/>
              <a:t>Comply with HVAC and service water heating requirements applicable to the each building, including equipment efficiency, economizers, ventilation, and ducts and dampers, for the appropriate ASHRAE 50% Advanced Energy Design Guide and climate zone:</a:t>
            </a:r>
          </a:p>
          <a:p>
            <a:endParaRPr lang="en-US" sz="2400" dirty="0"/>
          </a:p>
          <a:p>
            <a:pPr marL="342900" indent="-342900">
              <a:buFont typeface="Wingdings" panose="05000000000000000000" pitchFamily="2" charset="2"/>
              <a:buChar char="q"/>
            </a:pPr>
            <a:r>
              <a:rPr lang="en-US" sz="2000" dirty="0"/>
              <a:t>ASHRAE 50% Advanced Energy Design Guide for Small to Medium Office Buildings, for office buildings smaller than 100,000 square feet; </a:t>
            </a:r>
          </a:p>
          <a:p>
            <a:pPr marL="342900" indent="-342900">
              <a:buFont typeface="Wingdings" panose="05000000000000000000" pitchFamily="2" charset="2"/>
              <a:buChar char="q"/>
            </a:pPr>
            <a:r>
              <a:rPr lang="en-US" sz="2000" dirty="0"/>
              <a:t>ASHRAE 50% Advanced Energy Design Guide for Medium to Large Box Retail Buildings, for retail buildings with 20,000 to 100,000 square feet; </a:t>
            </a:r>
          </a:p>
          <a:p>
            <a:pPr marL="342900" indent="-342900">
              <a:buFont typeface="Wingdings" panose="05000000000000000000" pitchFamily="2" charset="2"/>
              <a:buChar char="q"/>
            </a:pPr>
            <a:r>
              <a:rPr lang="en-US" sz="2000" dirty="0"/>
              <a:t>ASHRAE 50% Advanced Energy Design Guide for K–12 School Buildings; or </a:t>
            </a:r>
          </a:p>
          <a:p>
            <a:pPr marL="342900" indent="-342900">
              <a:buFont typeface="Wingdings" panose="05000000000000000000" pitchFamily="2" charset="2"/>
              <a:buChar char="q"/>
            </a:pPr>
            <a:r>
              <a:rPr lang="en-US" sz="2000" dirty="0"/>
              <a:t>ASHRAE 50% Advanced Energy Design Guide for Large Hospitals. Over 100,000 square feet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12</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Minimum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2574483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262979"/>
          </a:xfrm>
          <a:prstGeom prst="rect">
            <a:avLst/>
          </a:prstGeom>
          <a:noFill/>
        </p:spPr>
        <p:txBody>
          <a:bodyPr wrap="square" lIns="182880" rIns="182880" rtlCol="0">
            <a:spAutoFit/>
          </a:bodyPr>
          <a:lstStyle/>
          <a:p>
            <a:r>
              <a:rPr lang="en-US" sz="2400" b="1" dirty="0"/>
              <a:t>Option 3. </a:t>
            </a:r>
            <a:r>
              <a:rPr lang="en-US" sz="2000" b="1" dirty="0"/>
              <a:t>Prescriptive Compliance: Advanced Buildings Core Performance Guide </a:t>
            </a:r>
            <a:endParaRPr lang="en-US" sz="2000" dirty="0"/>
          </a:p>
          <a:p>
            <a:r>
              <a:rPr lang="en-US" sz="2400" dirty="0"/>
              <a:t>Comply with the mandatory and prescriptive provisions of ANSI/ASHRAE/IESNA Standard 90.1–2010, with errata. </a:t>
            </a:r>
          </a:p>
          <a:p>
            <a:r>
              <a:rPr lang="en-US" sz="2400" dirty="0"/>
              <a:t>Comply with Section 1: Design Process Strategies, Section 2: Core Performance Requirements, and the following three strategies from Section 3: Enhanced Performance Strategies, as applicable. Where standards conflict, follow the more stringent of the two. </a:t>
            </a:r>
          </a:p>
          <a:p>
            <a:r>
              <a:rPr lang="en-US" sz="2000" dirty="0"/>
              <a:t>3.5 Supply Air Temperature Reset (VAV) </a:t>
            </a:r>
          </a:p>
          <a:p>
            <a:r>
              <a:rPr lang="en-US" sz="2000" dirty="0"/>
              <a:t>3.9 Premium Economizer Performance </a:t>
            </a:r>
          </a:p>
          <a:p>
            <a:r>
              <a:rPr lang="en-US" sz="2000" dirty="0"/>
              <a:t>3.10 Variable Speed Control </a:t>
            </a:r>
          </a:p>
          <a:p>
            <a:r>
              <a:rPr lang="en-US" sz="2000" dirty="0"/>
              <a:t>To be eligible for Option 3, the project must be less than 100,000 square feet.</a:t>
            </a:r>
          </a:p>
          <a:p>
            <a:endParaRPr lang="en-US" sz="2000" dirty="0"/>
          </a:p>
          <a:p>
            <a:r>
              <a:rPr lang="en-US" sz="2000" dirty="0"/>
              <a:t>Note: Healthcare, Warehouse or Laboratory projects are ineligible for Option 3. </a:t>
            </a:r>
          </a:p>
          <a:p>
            <a:endParaRPr lang="en-US" sz="2400" dirty="0"/>
          </a:p>
          <a:p>
            <a:r>
              <a:rPr lang="en-US" sz="2400" dirty="0"/>
              <a:t>AND</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13</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Minimum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560655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569660"/>
          </a:xfrm>
          <a:prstGeom prst="rect">
            <a:avLst/>
          </a:prstGeom>
          <a:noFill/>
        </p:spPr>
        <p:txBody>
          <a:bodyPr wrap="square" lIns="182880" rIns="182880" rtlCol="0">
            <a:spAutoFit/>
          </a:bodyPr>
          <a:lstStyle/>
          <a:p>
            <a:r>
              <a:rPr lang="en-US" sz="2400" dirty="0"/>
              <a:t>For new single-family residential buildings and new multiunit residential buildings three stories or fewer, 90% of the buildings must meet the requirements of LEED for Homes v4 EA Prerequisite: Minimum Energy Performance.</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Minimum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552968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892552"/>
          </a:xfrm>
          <a:prstGeom prst="rect">
            <a:avLst/>
          </a:prstGeom>
          <a:noFill/>
        </p:spPr>
        <p:txBody>
          <a:bodyPr wrap="square" lIns="182880" rIns="182880" rtlCol="0">
            <a:spAutoFit/>
          </a:bodyPr>
          <a:lstStyle/>
          <a:p>
            <a:r>
              <a:rPr lang="en-US" sz="2800" b="1" dirty="0"/>
              <a:t>Intent</a:t>
            </a:r>
          </a:p>
          <a:p>
            <a:r>
              <a:rPr lang="en-US" sz="2400" dirty="0"/>
              <a:t>To reduce indoor water consumption.</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15</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Indoor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9" name="Picture 8" descr="bathroom-faucet.jpg"/>
          <p:cNvPicPr>
            <a:picLocks noChangeAspect="1"/>
          </p:cNvPicPr>
          <p:nvPr/>
        </p:nvPicPr>
        <p:blipFill>
          <a:blip r:embed="rId3" cstate="print"/>
          <a:stretch>
            <a:fillRect/>
          </a:stretch>
        </p:blipFill>
        <p:spPr>
          <a:xfrm>
            <a:off x="6813800" y="2231500"/>
            <a:ext cx="1828800" cy="1828800"/>
          </a:xfrm>
          <a:prstGeom prst="rect">
            <a:avLst/>
          </a:prstGeom>
        </p:spPr>
      </p:pic>
      <p:pic>
        <p:nvPicPr>
          <p:cNvPr id="11" name="Picture 10" descr="kohler-watertile-showerhead.jpg"/>
          <p:cNvPicPr>
            <a:picLocks noChangeAspect="1"/>
          </p:cNvPicPr>
          <p:nvPr/>
        </p:nvPicPr>
        <p:blipFill>
          <a:blip r:embed="rId4" cstate="print"/>
          <a:stretch>
            <a:fillRect/>
          </a:stretch>
        </p:blipFill>
        <p:spPr>
          <a:xfrm>
            <a:off x="1600201" y="4332274"/>
            <a:ext cx="1770225" cy="1554480"/>
          </a:xfrm>
          <a:prstGeom prst="rect">
            <a:avLst/>
          </a:prstGeom>
        </p:spPr>
      </p:pic>
      <p:pic>
        <p:nvPicPr>
          <p:cNvPr id="12" name="Picture 11" descr="prerinse spray.bmp"/>
          <p:cNvPicPr>
            <a:picLocks noChangeAspect="1"/>
          </p:cNvPicPr>
          <p:nvPr/>
        </p:nvPicPr>
        <p:blipFill>
          <a:blip r:embed="rId5" cstate="print"/>
          <a:stretch>
            <a:fillRect/>
          </a:stretch>
        </p:blipFill>
        <p:spPr>
          <a:xfrm>
            <a:off x="3808331" y="4332274"/>
            <a:ext cx="2341084" cy="155448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79708" y="4332274"/>
            <a:ext cx="2069455" cy="1554480"/>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7321" y="4332274"/>
            <a:ext cx="1554480" cy="1554480"/>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00200" y="2231500"/>
            <a:ext cx="1241970" cy="1828800"/>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68423" y="2231500"/>
            <a:ext cx="2367614" cy="1828800"/>
          </a:xfrm>
          <a:prstGeom prst="rect">
            <a:avLst/>
          </a:prstGeom>
        </p:spPr>
      </p:pic>
      <p:pic>
        <p:nvPicPr>
          <p:cNvPr id="20" name="Picture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19934" y="2231500"/>
            <a:ext cx="1070727" cy="1828800"/>
          </a:xfrm>
          <a:prstGeom prst="rect">
            <a:avLst/>
          </a:prstGeom>
        </p:spPr>
      </p:pic>
      <p:pic>
        <p:nvPicPr>
          <p:cNvPr id="21" name="Picture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20362" y="2231500"/>
            <a:ext cx="1828800" cy="1828800"/>
          </a:xfrm>
          <a:prstGeom prst="rect">
            <a:avLst/>
          </a:prstGeom>
        </p:spPr>
      </p:pic>
    </p:spTree>
    <p:extLst>
      <p:ext uri="{BB962C8B-B14F-4D97-AF65-F5344CB8AC3E}">
        <p14:creationId xmlns:p14="http://schemas.microsoft.com/office/powerpoint/2010/main" val="996980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800" b="1" dirty="0"/>
              <a:t>Requirements</a:t>
            </a:r>
          </a:p>
          <a:p>
            <a:r>
              <a:rPr lang="en-US" sz="2400" b="1" dirty="0"/>
              <a:t>Nonresidential Buildings, Mixed-Use Buildings, and Multifamily Residential Buildings Four Stories or More </a:t>
            </a:r>
            <a:endParaRPr lang="en-US" sz="2400" dirty="0"/>
          </a:p>
          <a:p>
            <a:r>
              <a:rPr lang="en-US" sz="2400" dirty="0"/>
              <a:t>For new buildings and buildings undergoing major renovations as part of the </a:t>
            </a:r>
            <a:r>
              <a:rPr lang="en-US" sz="2400" i="1" dirty="0"/>
              <a:t>project</a:t>
            </a:r>
            <a:r>
              <a:rPr lang="en-US" sz="2400" dirty="0"/>
              <a:t>, reduce indoor water usage by an average of 20% from a baseline.</a:t>
            </a:r>
          </a:p>
          <a:p>
            <a:endParaRPr lang="en-US" sz="2400" dirty="0"/>
          </a:p>
          <a:p>
            <a:r>
              <a:rPr lang="en-US" sz="2400" dirty="0"/>
              <a:t>All newly installed toilets, urinals, private lavatory faucets, and showerheads that are eligible for labeling must be </a:t>
            </a:r>
            <a:r>
              <a:rPr lang="en-US" sz="2400" dirty="0" err="1"/>
              <a:t>WaterSense</a:t>
            </a:r>
            <a:r>
              <a:rPr lang="en-US" sz="2400" dirty="0"/>
              <a:t>.</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Indoor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21544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dirty="0"/>
              <a:t>For the fixtures and fittings listed in Table 1, as applicable to the project scope, reduce water consumption by 20% from the baseline. </a:t>
            </a:r>
          </a:p>
          <a:p>
            <a:endParaRPr lang="en-US" sz="2400" dirty="0"/>
          </a:p>
          <a:p>
            <a:r>
              <a:rPr lang="en-US" sz="2400" dirty="0"/>
              <a:t>Base calculations on the volumes and flow rates shown in Table 1. </a:t>
            </a:r>
          </a:p>
          <a:p>
            <a:endParaRPr lang="en-US" sz="2400" dirty="0"/>
          </a:p>
          <a:p>
            <a:r>
              <a:rPr lang="en-US" sz="2400" dirty="0"/>
              <a:t>The design case is calculated as a weighted average of water usage for the buildings constructed as part of the project based on their floor area.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17</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Indoor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257686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18</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Indoor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561823"/>
            <a:ext cx="9144000" cy="3734354"/>
          </a:xfrm>
          <a:prstGeom prst="rect">
            <a:avLst/>
          </a:prstGeom>
        </p:spPr>
      </p:pic>
    </p:spTree>
    <p:extLst>
      <p:ext uri="{BB962C8B-B14F-4D97-AF65-F5344CB8AC3E}">
        <p14:creationId xmlns:p14="http://schemas.microsoft.com/office/powerpoint/2010/main" val="1364650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b="1" dirty="0"/>
              <a:t>New Single-Family Residential Buildings and New Multiunit Residential Buildings Three Stories or Fewer </a:t>
            </a:r>
            <a:endParaRPr lang="en-US" sz="2400" dirty="0"/>
          </a:p>
          <a:p>
            <a:r>
              <a:rPr lang="en-US" sz="2400" dirty="0"/>
              <a:t>90% of residential buildings must use a combination of fixtures and fittings that would earn 2 points under LEED for Homes v4 WE Credit Indoor Water Use.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19</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Indoor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812361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524000" y="6596390"/>
            <a:ext cx="9144000" cy="261610"/>
            <a:chOff x="0" y="6519446"/>
            <a:chExt cx="9144000" cy="261610"/>
          </a:xfrm>
        </p:grpSpPr>
        <p:sp>
          <p:nvSpPr>
            <p:cNvPr id="11" name="Rectangle 10"/>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BD+C – Power Jam Study!		Lorisweb.com</a:t>
              </a:r>
            </a:p>
          </p:txBody>
        </p:sp>
        <p:sp>
          <p:nvSpPr>
            <p:cNvPr id="12" name="Rectangle 11"/>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9F8E3996-6E4F-423D-8BF8-6F101C52AB01}" type="slidenum">
                <a:rPr lang="en-US" sz="1100">
                  <a:solidFill>
                    <a:schemeClr val="bg1"/>
                  </a:solidFill>
                </a:rPr>
                <a:t>2</a:t>
              </a:fld>
              <a:endParaRPr lang="en-US" sz="1100" dirty="0">
                <a:solidFill>
                  <a:schemeClr val="bg1"/>
                </a:solidFill>
              </a:endParaRPr>
            </a:p>
          </p:txBody>
        </p:sp>
      </p:gr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152400"/>
            <a:ext cx="8686800" cy="6388999"/>
          </a:xfrm>
          <a:prstGeom prst="rect">
            <a:avLst/>
          </a:prstGeom>
        </p:spPr>
      </p:pic>
    </p:spTree>
    <p:extLst>
      <p:ext uri="{BB962C8B-B14F-4D97-AF65-F5344CB8AC3E}">
        <p14:creationId xmlns:p14="http://schemas.microsoft.com/office/powerpoint/2010/main" val="34519712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reduce pollution from construction activities by controlling soil erosion, waterway sedimentation, and airborne dust.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20</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Construction Activity Pollution Prevention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9" name="Picture 3" descr="1_stayturfinstall_LG.jpg"/>
          <p:cNvPicPr>
            <a:picLocks noChangeAspect="1"/>
          </p:cNvPicPr>
          <p:nvPr/>
        </p:nvPicPr>
        <p:blipFill>
          <a:blip r:embed="rId3" cstate="print"/>
          <a:srcRect/>
          <a:stretch>
            <a:fillRect/>
          </a:stretch>
        </p:blipFill>
        <p:spPr bwMode="auto">
          <a:xfrm>
            <a:off x="3952126" y="2895600"/>
            <a:ext cx="4201274" cy="2971800"/>
          </a:xfrm>
          <a:prstGeom prst="rect">
            <a:avLst/>
          </a:prstGeom>
          <a:noFill/>
          <a:ln w="9525">
            <a:noFill/>
            <a:miter lim="800000"/>
            <a:headEnd/>
            <a:tailEnd/>
          </a:ln>
        </p:spPr>
      </p:pic>
    </p:spTree>
    <p:extLst>
      <p:ext uri="{BB962C8B-B14F-4D97-AF65-F5344CB8AC3E}">
        <p14:creationId xmlns:p14="http://schemas.microsoft.com/office/powerpoint/2010/main" val="4081286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2739211"/>
          </a:xfrm>
          <a:prstGeom prst="rect">
            <a:avLst/>
          </a:prstGeom>
          <a:noFill/>
        </p:spPr>
        <p:txBody>
          <a:bodyPr wrap="square" lIns="182880" rIns="182880" rtlCol="0">
            <a:spAutoFit/>
          </a:bodyPr>
          <a:lstStyle/>
          <a:p>
            <a:r>
              <a:rPr lang="en-US" sz="2800" b="1" dirty="0"/>
              <a:t>Requirements</a:t>
            </a:r>
          </a:p>
          <a:p>
            <a:r>
              <a:rPr lang="en-US" sz="2400" dirty="0"/>
              <a:t>Create and implement an erosion and sedimentation control plan for all new construction activities associated with the project. The plan must incorporate best management practices (BMPs) to control erosion and sedimentation in runoff from the entire project site during construction. The BMPs must be selected from EPA’s BMPs for construction and post-construction site runoff control.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21</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Construction Activity Pollution Prevention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152413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447645"/>
          </a:xfrm>
          <a:prstGeom prst="rect">
            <a:avLst/>
          </a:prstGeom>
          <a:noFill/>
        </p:spPr>
        <p:txBody>
          <a:bodyPr wrap="square" lIns="182880" rIns="182880" rtlCol="0">
            <a:spAutoFit/>
          </a:bodyPr>
          <a:lstStyle/>
          <a:p>
            <a:r>
              <a:rPr lang="en-US" sz="2400" dirty="0"/>
              <a:t>The erosion and sedimentation control plan must list the BMPs employed and describe how the project team will do the following: </a:t>
            </a:r>
          </a:p>
          <a:p>
            <a:pPr marL="342900" indent="-342900">
              <a:buFont typeface="Wingdings" panose="05000000000000000000" pitchFamily="2" charset="2"/>
              <a:buChar char="q"/>
            </a:pPr>
            <a:r>
              <a:rPr lang="en-US" sz="2000" dirty="0"/>
              <a:t>preserve vegetation and mark clearing limits; </a:t>
            </a:r>
          </a:p>
          <a:p>
            <a:pPr marL="342900" indent="-342900">
              <a:buFont typeface="Wingdings" panose="05000000000000000000" pitchFamily="2" charset="2"/>
              <a:buChar char="q"/>
            </a:pPr>
            <a:r>
              <a:rPr lang="en-US" sz="2000" dirty="0"/>
              <a:t>establish and delineate construction access; </a:t>
            </a:r>
          </a:p>
          <a:p>
            <a:pPr marL="342900" indent="-342900">
              <a:buFont typeface="Wingdings" panose="05000000000000000000" pitchFamily="2" charset="2"/>
              <a:buChar char="q"/>
            </a:pPr>
            <a:r>
              <a:rPr lang="en-US" sz="2000" dirty="0"/>
              <a:t>control flow rates; </a:t>
            </a:r>
          </a:p>
          <a:p>
            <a:pPr marL="342900" indent="-342900">
              <a:buFont typeface="Wingdings" panose="05000000000000000000" pitchFamily="2" charset="2"/>
              <a:buChar char="q"/>
            </a:pPr>
            <a:r>
              <a:rPr lang="en-US" sz="2000" dirty="0"/>
              <a:t>install sediment controls; </a:t>
            </a:r>
          </a:p>
          <a:p>
            <a:pPr marL="342900" indent="-342900">
              <a:buFont typeface="Wingdings" panose="05000000000000000000" pitchFamily="2" charset="2"/>
              <a:buChar char="q"/>
            </a:pPr>
            <a:r>
              <a:rPr lang="en-US" sz="2000" dirty="0"/>
              <a:t>stabilize soils; </a:t>
            </a:r>
          </a:p>
          <a:p>
            <a:pPr marL="342900" indent="-342900">
              <a:buFont typeface="Wingdings" panose="05000000000000000000" pitchFamily="2" charset="2"/>
              <a:buChar char="q"/>
            </a:pPr>
            <a:r>
              <a:rPr lang="en-US" sz="2000" dirty="0"/>
              <a:t>prevent soil loss during construction; </a:t>
            </a:r>
          </a:p>
          <a:p>
            <a:pPr marL="342900" indent="-342900">
              <a:buFont typeface="Wingdings" panose="05000000000000000000" pitchFamily="2" charset="2"/>
              <a:buChar char="q"/>
            </a:pPr>
            <a:r>
              <a:rPr lang="en-US" sz="2000" dirty="0"/>
              <a:t>stockpile topsoil for reuse; </a:t>
            </a:r>
          </a:p>
          <a:p>
            <a:pPr marL="342900" indent="-342900">
              <a:buFont typeface="Wingdings" panose="05000000000000000000" pitchFamily="2" charset="2"/>
              <a:buChar char="q"/>
            </a:pPr>
            <a:r>
              <a:rPr lang="en-US" sz="2000" dirty="0"/>
              <a:t>protect slopes; </a:t>
            </a:r>
          </a:p>
          <a:p>
            <a:pPr marL="342900" indent="-342900">
              <a:buFont typeface="Wingdings" panose="05000000000000000000" pitchFamily="2" charset="2"/>
              <a:buChar char="q"/>
            </a:pPr>
            <a:r>
              <a:rPr lang="en-US" sz="2000" dirty="0"/>
              <a:t>protect drain inlets, all rainwater conveyance systems, and receiving water bodies; </a:t>
            </a:r>
          </a:p>
          <a:p>
            <a:pPr marL="342900" indent="-342900">
              <a:buFont typeface="Wingdings" panose="05000000000000000000" pitchFamily="2" charset="2"/>
              <a:buChar char="q"/>
            </a:pPr>
            <a:r>
              <a:rPr lang="en-US" sz="2000" dirty="0"/>
              <a:t>stabilize channels and outlets; </a:t>
            </a:r>
          </a:p>
          <a:p>
            <a:pPr marL="342900" indent="-342900">
              <a:buFont typeface="Wingdings" panose="05000000000000000000" pitchFamily="2" charset="2"/>
              <a:buChar char="q"/>
            </a:pPr>
            <a:r>
              <a:rPr lang="en-US" sz="2000" dirty="0"/>
              <a:t>control pollutants including dust and particulate matter; </a:t>
            </a:r>
          </a:p>
          <a:p>
            <a:pPr marL="342900" indent="-342900">
              <a:buFont typeface="Wingdings" panose="05000000000000000000" pitchFamily="2" charset="2"/>
              <a:buChar char="q"/>
            </a:pPr>
            <a:r>
              <a:rPr lang="en-US" sz="2000" dirty="0"/>
              <a:t>control dewatering; </a:t>
            </a:r>
          </a:p>
          <a:p>
            <a:pPr marL="342900" indent="-342900">
              <a:buFont typeface="Wingdings" panose="05000000000000000000" pitchFamily="2" charset="2"/>
              <a:buChar char="q"/>
            </a:pPr>
            <a:r>
              <a:rPr lang="en-US" sz="2000" dirty="0"/>
              <a:t>maintain the BMPs; and </a:t>
            </a:r>
          </a:p>
          <a:p>
            <a:pPr marL="342900" indent="-342900">
              <a:buFont typeface="Wingdings" panose="05000000000000000000" pitchFamily="2" charset="2"/>
              <a:buChar char="q"/>
            </a:pPr>
            <a:r>
              <a:rPr lang="en-US" sz="2000" dirty="0"/>
              <a:t>manage the erosion and sedimentation control plan.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22</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Construction Activity Pollution Prevention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5466135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encourage the design, construction, and retrofit of buildings using green building practices.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23</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Certified Green Buildings</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4146" y="2648977"/>
            <a:ext cx="5469308" cy="3657600"/>
          </a:xfrm>
          <a:prstGeom prst="rect">
            <a:avLst/>
          </a:prstGeom>
        </p:spPr>
      </p:pic>
    </p:spTree>
    <p:extLst>
      <p:ext uri="{BB962C8B-B14F-4D97-AF65-F5344CB8AC3E}">
        <p14:creationId xmlns:p14="http://schemas.microsoft.com/office/powerpoint/2010/main" val="37696653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324535"/>
          </a:xfrm>
          <a:prstGeom prst="rect">
            <a:avLst/>
          </a:prstGeom>
          <a:noFill/>
        </p:spPr>
        <p:txBody>
          <a:bodyPr wrap="square" lIns="182880" rIns="182880" rtlCol="0">
            <a:spAutoFit/>
          </a:bodyPr>
          <a:lstStyle/>
          <a:p>
            <a:r>
              <a:rPr lang="en-US" sz="2800" b="1" dirty="0"/>
              <a:t>Requirements</a:t>
            </a:r>
          </a:p>
          <a:p>
            <a:r>
              <a:rPr lang="en-US" sz="2400" b="1" dirty="0"/>
              <a:t>Option 1. Projects with 10 or Fewer Habitable Buildings (1–5 points) </a:t>
            </a:r>
            <a:endParaRPr lang="en-US" sz="2400" dirty="0"/>
          </a:p>
          <a:p>
            <a:r>
              <a:rPr lang="en-US" sz="2400" dirty="0"/>
              <a:t>Design, construct, or retrofit one building as part of the project, beyond the prerequisite requirement, to be certified under a LEED green building rating systems (for LEED for Commercial Interiors, 75% of the total building floor area must be certified), or through a green building rating system requiring review by independent, impartial, third-party certifying bodies that have been accredited by an IAF-accredited body to ISO/IEC Guide 65 or, when available, ISO/IEC 17065. </a:t>
            </a:r>
          </a:p>
          <a:p>
            <a:endParaRPr lang="en-US" sz="2400" dirty="0"/>
          </a:p>
          <a:p>
            <a:r>
              <a:rPr lang="en-US" sz="2400" dirty="0"/>
              <a:t>Up to five points may be earned for each additional certified building that is part of the project. </a:t>
            </a:r>
          </a:p>
          <a:p>
            <a:endParaRPr lang="en-US" sz="2400" dirty="0"/>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Certified Green Buildings</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772947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r>
              <a:rPr lang="en-US" sz="2400" b="1" dirty="0"/>
              <a:t>Option 2. Projects of All Sizes (1–5 points) </a:t>
            </a:r>
            <a:endParaRPr lang="en-US" sz="2400" dirty="0"/>
          </a:p>
          <a:p>
            <a:r>
              <a:rPr lang="en-US" sz="2400" dirty="0"/>
              <a:t>Design, construct, or retrofit a percentage of the total project building floor area, beyond the prerequisite requirement, to be certified under a LEED green building rating systems or through a green building rating system requiring review by independent, impartial, third-party certifying bodies that have been accredited by an IAF-accredited body to ISO/IEC Guide 65 or, when available, ISO/IEC 17065.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25</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Certified Green Buildings</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stretch>
            <a:fillRect/>
          </a:stretch>
        </p:blipFill>
        <p:spPr>
          <a:xfrm>
            <a:off x="3444240" y="4016665"/>
            <a:ext cx="5303520" cy="2281745"/>
          </a:xfrm>
          <a:prstGeom prst="rect">
            <a:avLst/>
          </a:prstGeom>
        </p:spPr>
      </p:pic>
    </p:spTree>
    <p:extLst>
      <p:ext uri="{BB962C8B-B14F-4D97-AF65-F5344CB8AC3E}">
        <p14:creationId xmlns:p14="http://schemas.microsoft.com/office/powerpoint/2010/main" val="1467321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1200329"/>
          </a:xfrm>
          <a:prstGeom prst="rect">
            <a:avLst/>
          </a:prstGeom>
          <a:noFill/>
        </p:spPr>
        <p:txBody>
          <a:bodyPr wrap="square" lIns="182880" rIns="182880" rtlCol="0">
            <a:spAutoFit/>
          </a:bodyPr>
          <a:lstStyle/>
          <a:p>
            <a:r>
              <a:rPr lang="en-US" sz="2400" b="1" dirty="0"/>
              <a:t>For All Projects </a:t>
            </a:r>
            <a:r>
              <a:rPr lang="en-US" sz="2400" dirty="0"/>
              <a:t>Detached accessory dwelling units must be counted as separate buildings. Accessory dwellings attached to a main building are not counted separately.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Certified Green Buildings</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5606395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encourage the design and construction of energy-efficient buildings that reduce air, water, and land pollution and adverse environmental effects from energy production and consumption.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27</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Optimize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9" name="Picture 8" descr="saveenergy.jpg"/>
          <p:cNvPicPr>
            <a:picLocks noChangeAspect="1"/>
          </p:cNvPicPr>
          <p:nvPr/>
        </p:nvPicPr>
        <p:blipFill>
          <a:blip r:embed="rId3" cstate="print"/>
          <a:stretch>
            <a:fillRect/>
          </a:stretch>
        </p:blipFill>
        <p:spPr>
          <a:xfrm>
            <a:off x="7543800" y="3124200"/>
            <a:ext cx="2700528" cy="3169920"/>
          </a:xfrm>
          <a:prstGeom prst="rect">
            <a:avLst/>
          </a:prstGeom>
        </p:spPr>
      </p:pic>
    </p:spTree>
    <p:extLst>
      <p:ext uri="{BB962C8B-B14F-4D97-AF65-F5344CB8AC3E}">
        <p14:creationId xmlns:p14="http://schemas.microsoft.com/office/powerpoint/2010/main" val="2550487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800" b="1" dirty="0"/>
              <a:t>Requirements</a:t>
            </a:r>
          </a:p>
          <a:p>
            <a:r>
              <a:rPr lang="en-US" sz="2400" dirty="0"/>
              <a:t>The requirements apply to 90% of the total building floor area (rounded up to the next whole building) of all nonresidential buildings, mixed-use buildings, and </a:t>
            </a:r>
            <a:r>
              <a:rPr lang="en-US" sz="2400" i="1" dirty="0"/>
              <a:t>multiunit residential </a:t>
            </a:r>
            <a:r>
              <a:rPr lang="en-US" sz="2400" dirty="0"/>
              <a:t>buildings four stories or more constructed as part of the </a:t>
            </a:r>
            <a:r>
              <a:rPr lang="en-US" sz="2400" i="1" dirty="0"/>
              <a:t>project </a:t>
            </a:r>
            <a:r>
              <a:rPr lang="en-US" sz="2400" dirty="0"/>
              <a:t>or undergoing major renovations as part of the project.</a:t>
            </a:r>
          </a:p>
          <a:p>
            <a:r>
              <a:rPr lang="en-US" sz="2400" dirty="0"/>
              <a:t> </a:t>
            </a:r>
          </a:p>
          <a:p>
            <a:r>
              <a:rPr lang="en-US" sz="2400" dirty="0"/>
              <a:t>Each counted building must comply with one of the following efficiency options.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28</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Optimize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968847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524315"/>
          </a:xfrm>
          <a:prstGeom prst="rect">
            <a:avLst/>
          </a:prstGeom>
          <a:noFill/>
        </p:spPr>
        <p:txBody>
          <a:bodyPr wrap="square" lIns="182880" rIns="182880" rtlCol="0">
            <a:spAutoFit/>
          </a:bodyPr>
          <a:lstStyle/>
          <a:p>
            <a:r>
              <a:rPr lang="en-US" sz="2400" b="1" dirty="0"/>
              <a:t>Option 1. Whole-Building Energy Simulation (1–2 points) </a:t>
            </a:r>
            <a:endParaRPr lang="en-US" sz="2400" dirty="0"/>
          </a:p>
          <a:p>
            <a:r>
              <a:rPr lang="en-US" sz="2400" dirty="0"/>
              <a:t>New buildings must demonstrate an average percentage improvement of 12% (1 point) or 20% (2 points) over ANSI/ASHRAE/IESNA Standard 90.1–2010, with errata. Buildings undergoing major renovations as part of the project must demonstrate an average percentage improvement of 10% (1 point) or 18% (2 points). Core and shell buildings must demonstrate an average percentage improvement of 11% (1 point) or 15% (2 points). To determine percentage improvement, follow the method outlined in GIB Prerequisite Minimum Building Energy Performance. </a:t>
            </a:r>
          </a:p>
          <a:p>
            <a:endParaRPr lang="en-US" sz="2400" dirty="0"/>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29</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Optimize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775332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524000" y="6596390"/>
            <a:ext cx="9144000" cy="261610"/>
            <a:chOff x="0" y="6519446"/>
            <a:chExt cx="9144000" cy="261610"/>
          </a:xfrm>
        </p:grpSpPr>
        <p:sp>
          <p:nvSpPr>
            <p:cNvPr id="11" name="Rectangle 10"/>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BD+C – Power Jam Study!		Lorisweb.com</a:t>
              </a:r>
            </a:p>
          </p:txBody>
        </p:sp>
        <p:sp>
          <p:nvSpPr>
            <p:cNvPr id="12" name="Rectangle 11"/>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9F8E3996-6E4F-423D-8BF8-6F101C52AB01}" type="slidenum">
                <a:rPr lang="en-US" sz="1100">
                  <a:solidFill>
                    <a:schemeClr val="bg1"/>
                  </a:solidFill>
                </a:rPr>
                <a:t>3</a:t>
              </a:fld>
              <a:endParaRPr lang="en-US" sz="1100" dirty="0">
                <a:solidFill>
                  <a:schemeClr val="bg1"/>
                </a:solidFill>
              </a:endParaRPr>
            </a:p>
          </p:txBody>
        </p:sp>
      </p:grpSp>
      <p:pic>
        <p:nvPicPr>
          <p:cNvPr id="3" name="Picture 2"/>
          <p:cNvPicPr>
            <a:picLocks noChangeAspect="1"/>
          </p:cNvPicPr>
          <p:nvPr/>
        </p:nvPicPr>
        <p:blipFill>
          <a:blip r:embed="rId2"/>
          <a:stretch>
            <a:fillRect/>
          </a:stretch>
        </p:blipFill>
        <p:spPr>
          <a:xfrm>
            <a:off x="2438400" y="1097280"/>
            <a:ext cx="7315200" cy="4064840"/>
          </a:xfrm>
          <a:prstGeom prst="rect">
            <a:avLst/>
          </a:prstGeom>
        </p:spPr>
      </p:pic>
    </p:spTree>
    <p:extLst>
      <p:ext uri="{BB962C8B-B14F-4D97-AF65-F5344CB8AC3E}">
        <p14:creationId xmlns:p14="http://schemas.microsoft.com/office/powerpoint/2010/main" val="2095762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462760"/>
          </a:xfrm>
          <a:prstGeom prst="rect">
            <a:avLst/>
          </a:prstGeom>
          <a:noFill/>
        </p:spPr>
        <p:txBody>
          <a:bodyPr wrap="square" lIns="182880" rIns="182880" rtlCol="0">
            <a:spAutoFit/>
          </a:bodyPr>
          <a:lstStyle/>
          <a:p>
            <a:r>
              <a:rPr lang="en-US" sz="2400" b="1" dirty="0"/>
              <a:t>Option 2. </a:t>
            </a:r>
            <a:r>
              <a:rPr lang="en-US" sz="2000" b="1" dirty="0"/>
              <a:t>Prescriptive Compliance: ASHRAE 50% Advanced Energy Design Guide (2 points) </a:t>
            </a:r>
            <a:endParaRPr lang="en-US" sz="2000" dirty="0"/>
          </a:p>
          <a:p>
            <a:r>
              <a:rPr lang="en-US" sz="2400" dirty="0"/>
              <a:t>To be eligible for Option 2, project must comply with all of requirements of Option 2 in GIB Prerequisite Minimum Building Energy Performance. </a:t>
            </a:r>
          </a:p>
          <a:p>
            <a:endParaRPr lang="en-US" sz="2400" dirty="0"/>
          </a:p>
          <a:p>
            <a:r>
              <a:rPr lang="en-US" sz="2400" dirty="0"/>
              <a:t>AND</a:t>
            </a:r>
          </a:p>
          <a:p>
            <a:r>
              <a:rPr lang="en-US" sz="2400" dirty="0"/>
              <a:t> </a:t>
            </a:r>
          </a:p>
          <a:p>
            <a:r>
              <a:rPr lang="en-US" sz="2400" dirty="0"/>
              <a:t>Comply with the applicable recommendations and standards in Chapter 4, Design Strategies and Recommendations by Climate Zone, for the appropriate ASHRAE 50% Advanced Energy Design Guide and climate zone.</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30</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Optimize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0826571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b="1" dirty="0"/>
              <a:t>ASHRAE 50% Advanced Energy Design Guide for Small to Medium Office Buildings </a:t>
            </a:r>
            <a:endParaRPr lang="en-US" sz="2400" dirty="0"/>
          </a:p>
          <a:p>
            <a:pPr marL="342900" indent="-342900">
              <a:buFont typeface="Wingdings" panose="05000000000000000000" pitchFamily="2" charset="2"/>
              <a:buChar char="q"/>
            </a:pPr>
            <a:r>
              <a:rPr lang="en-US" sz="2400" i="1" dirty="0"/>
              <a:t>Building envelope, opaque: </a:t>
            </a:r>
            <a:r>
              <a:rPr lang="en-US" sz="2400" dirty="0"/>
              <a:t>roofs, walls, floors, slabs, doors, and continuous air barriers </a:t>
            </a:r>
          </a:p>
          <a:p>
            <a:pPr marL="342900" indent="-342900">
              <a:buFont typeface="Wingdings" panose="05000000000000000000" pitchFamily="2" charset="2"/>
              <a:buChar char="q"/>
            </a:pPr>
            <a:r>
              <a:rPr lang="en-US" sz="2400" i="1" dirty="0"/>
              <a:t>Building envelope, glazing: </a:t>
            </a:r>
            <a:r>
              <a:rPr lang="en-US" sz="2400" dirty="0"/>
              <a:t>vertical fenestration </a:t>
            </a:r>
          </a:p>
          <a:p>
            <a:pPr marL="342900" indent="-342900">
              <a:buFont typeface="Wingdings" panose="05000000000000000000" pitchFamily="2" charset="2"/>
              <a:buChar char="q"/>
            </a:pPr>
            <a:r>
              <a:rPr lang="en-US" sz="2400" i="1" dirty="0"/>
              <a:t>Interior lighting, </a:t>
            </a:r>
            <a:r>
              <a:rPr lang="en-US" sz="2400" dirty="0"/>
              <a:t>including daylighting and interior finishes </a:t>
            </a:r>
          </a:p>
          <a:p>
            <a:pPr marL="342900" indent="-342900">
              <a:buFont typeface="Wingdings" panose="05000000000000000000" pitchFamily="2" charset="2"/>
              <a:buChar char="q"/>
            </a:pPr>
            <a:r>
              <a:rPr lang="en-US" sz="2400" i="1" dirty="0"/>
              <a:t>Exterior lighting </a:t>
            </a:r>
            <a:endParaRPr lang="en-US" sz="2400" dirty="0"/>
          </a:p>
          <a:p>
            <a:pPr marL="342900" indent="-342900">
              <a:buFont typeface="Wingdings" panose="05000000000000000000" pitchFamily="2" charset="2"/>
              <a:buChar char="q"/>
            </a:pPr>
            <a:r>
              <a:rPr lang="en-US" sz="2400" i="1" dirty="0"/>
              <a:t>Plug loads, </a:t>
            </a:r>
            <a:r>
              <a:rPr lang="en-US" sz="2400" dirty="0"/>
              <a:t>including equipment and controls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31</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Optimize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680894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416320"/>
          </a:xfrm>
          <a:prstGeom prst="rect">
            <a:avLst/>
          </a:prstGeom>
          <a:noFill/>
        </p:spPr>
        <p:txBody>
          <a:bodyPr wrap="square" lIns="182880" rIns="182880" rtlCol="0">
            <a:spAutoFit/>
          </a:bodyPr>
          <a:lstStyle/>
          <a:p>
            <a:r>
              <a:rPr lang="en-US" sz="2400" b="1" dirty="0"/>
              <a:t>ASHRAE 50% Advanced Energy Design Guide for Medium to Large Box Retail Buildings </a:t>
            </a:r>
            <a:endParaRPr lang="en-US" sz="2400" dirty="0"/>
          </a:p>
          <a:p>
            <a:pPr marL="342900" indent="-342900">
              <a:buFont typeface="Wingdings" panose="05000000000000000000" pitchFamily="2" charset="2"/>
              <a:buChar char="q"/>
            </a:pPr>
            <a:r>
              <a:rPr lang="en-US" sz="2400" i="1" dirty="0"/>
              <a:t>Building envelope, opaque: </a:t>
            </a:r>
            <a:r>
              <a:rPr lang="en-US" sz="2400" dirty="0"/>
              <a:t>roofs, walls, floors, slabs, doors, and vestibules </a:t>
            </a:r>
          </a:p>
          <a:p>
            <a:pPr marL="342900" indent="-342900">
              <a:buFont typeface="Wingdings" panose="05000000000000000000" pitchFamily="2" charset="2"/>
              <a:buChar char="q"/>
            </a:pPr>
            <a:r>
              <a:rPr lang="en-US" sz="2400" i="1" dirty="0"/>
              <a:t>Building envelope, glazing: </a:t>
            </a:r>
            <a:r>
              <a:rPr lang="en-US" sz="2400" dirty="0"/>
              <a:t>fenestration - all orientations </a:t>
            </a:r>
          </a:p>
          <a:p>
            <a:pPr marL="342900" indent="-342900">
              <a:buFont typeface="Wingdings" panose="05000000000000000000" pitchFamily="2" charset="2"/>
              <a:buChar char="q"/>
            </a:pPr>
            <a:r>
              <a:rPr lang="en-US" sz="2400" i="1" dirty="0"/>
              <a:t>Interior lighting, </a:t>
            </a:r>
            <a:r>
              <a:rPr lang="en-US" sz="2400" dirty="0"/>
              <a:t>excluding lighting power density for sales floor </a:t>
            </a:r>
          </a:p>
          <a:p>
            <a:pPr marL="342900" indent="-342900">
              <a:buFont typeface="Wingdings" panose="05000000000000000000" pitchFamily="2" charset="2"/>
              <a:buChar char="q"/>
            </a:pPr>
            <a:r>
              <a:rPr lang="en-US" sz="2400" i="1" dirty="0"/>
              <a:t>Additional interior lighting </a:t>
            </a:r>
            <a:r>
              <a:rPr lang="en-US" sz="2400" dirty="0"/>
              <a:t>for sales floor </a:t>
            </a:r>
          </a:p>
          <a:p>
            <a:pPr marL="342900" indent="-342900">
              <a:buFont typeface="Wingdings" panose="05000000000000000000" pitchFamily="2" charset="2"/>
              <a:buChar char="q"/>
            </a:pPr>
            <a:r>
              <a:rPr lang="en-US" sz="2400" i="1" dirty="0"/>
              <a:t>Exterior lighting </a:t>
            </a:r>
            <a:endParaRPr lang="en-US" sz="2400" dirty="0"/>
          </a:p>
          <a:p>
            <a:pPr marL="342900" indent="-342900">
              <a:buFont typeface="Wingdings" panose="05000000000000000000" pitchFamily="2" charset="2"/>
              <a:buChar char="q"/>
            </a:pPr>
            <a:r>
              <a:rPr lang="en-US" sz="2400" i="1" dirty="0"/>
              <a:t>Plug loads, </a:t>
            </a:r>
            <a:r>
              <a:rPr lang="en-US" sz="2400" dirty="0"/>
              <a:t>including equipment choices and controls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32</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Optimize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91221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b="1" dirty="0"/>
              <a:t>ASHRAE 50% Advanced Energy Design Guide for K–12 School Buildings </a:t>
            </a:r>
            <a:endParaRPr lang="en-US" sz="2400" dirty="0"/>
          </a:p>
          <a:p>
            <a:pPr marL="342900" indent="-342900">
              <a:buFont typeface="Wingdings" panose="05000000000000000000" pitchFamily="2" charset="2"/>
              <a:buChar char="q"/>
            </a:pPr>
            <a:r>
              <a:rPr lang="en-US" sz="2400" i="1" dirty="0"/>
              <a:t>Building envelope, opaque: </a:t>
            </a:r>
            <a:r>
              <a:rPr lang="en-US" sz="2400" dirty="0"/>
              <a:t>roofs, walls, floors, slabs, and doors </a:t>
            </a:r>
          </a:p>
          <a:p>
            <a:pPr marL="342900" indent="-342900">
              <a:buFont typeface="Wingdings" panose="05000000000000000000" pitchFamily="2" charset="2"/>
              <a:buChar char="q"/>
            </a:pPr>
            <a:r>
              <a:rPr lang="en-US" sz="2400" i="1" dirty="0"/>
              <a:t>Building envelope, glazing: </a:t>
            </a:r>
            <a:r>
              <a:rPr lang="en-US" sz="2400" dirty="0"/>
              <a:t>vertical fenestration </a:t>
            </a:r>
          </a:p>
          <a:p>
            <a:pPr marL="342900" indent="-342900">
              <a:buFont typeface="Wingdings" panose="05000000000000000000" pitchFamily="2" charset="2"/>
              <a:buChar char="q"/>
            </a:pPr>
            <a:r>
              <a:rPr lang="en-US" sz="2400" i="1" dirty="0"/>
              <a:t>Interior lighting, </a:t>
            </a:r>
            <a:r>
              <a:rPr lang="en-US" sz="2400" dirty="0"/>
              <a:t>including daylighting and interior finishes </a:t>
            </a:r>
          </a:p>
          <a:p>
            <a:pPr marL="342900" indent="-342900">
              <a:buFont typeface="Wingdings" panose="05000000000000000000" pitchFamily="2" charset="2"/>
              <a:buChar char="q"/>
            </a:pPr>
            <a:r>
              <a:rPr lang="en-US" sz="2400" i="1" dirty="0"/>
              <a:t>Exterior lighting </a:t>
            </a:r>
            <a:endParaRPr lang="en-US" sz="2400" dirty="0"/>
          </a:p>
          <a:p>
            <a:pPr marL="342900" indent="-342900">
              <a:buFont typeface="Wingdings" panose="05000000000000000000" pitchFamily="2" charset="2"/>
              <a:buChar char="q"/>
            </a:pPr>
            <a:r>
              <a:rPr lang="en-US" sz="2400" i="1" dirty="0"/>
              <a:t>Plug loads, </a:t>
            </a:r>
            <a:r>
              <a:rPr lang="en-US" sz="2400" dirty="0"/>
              <a:t>including equipment choices, controls, and kitchen equipment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33</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Optimize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2055635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416320"/>
          </a:xfrm>
          <a:prstGeom prst="rect">
            <a:avLst/>
          </a:prstGeom>
          <a:noFill/>
        </p:spPr>
        <p:txBody>
          <a:bodyPr wrap="square" lIns="182880" rIns="182880" rtlCol="0">
            <a:spAutoFit/>
          </a:bodyPr>
          <a:lstStyle/>
          <a:p>
            <a:r>
              <a:rPr lang="en-US" sz="2400" b="1" dirty="0"/>
              <a:t>ASHRAE 50% Advanced Design Guide for Large Hospitals </a:t>
            </a:r>
            <a:endParaRPr lang="en-US" sz="2400" dirty="0"/>
          </a:p>
          <a:p>
            <a:pPr marL="342900" indent="-342900">
              <a:buFont typeface="Wingdings" panose="05000000000000000000" pitchFamily="2" charset="2"/>
              <a:buChar char="q"/>
            </a:pPr>
            <a:r>
              <a:rPr lang="en-US" sz="2400" i="1" dirty="0"/>
              <a:t>Building envelope, opaque: </a:t>
            </a:r>
            <a:r>
              <a:rPr lang="en-US" sz="2400" dirty="0"/>
              <a:t>roofs, walls, floors, slabs, doors, vestibules, and continuous air barriers </a:t>
            </a:r>
          </a:p>
          <a:p>
            <a:pPr marL="342900" indent="-342900">
              <a:buFont typeface="Wingdings" panose="05000000000000000000" pitchFamily="2" charset="2"/>
              <a:buChar char="q"/>
            </a:pPr>
            <a:r>
              <a:rPr lang="en-US" sz="2400" i="1" dirty="0"/>
              <a:t>Building envelope, glazing: </a:t>
            </a:r>
            <a:r>
              <a:rPr lang="en-US" sz="2400" dirty="0"/>
              <a:t>vertical fenestration </a:t>
            </a:r>
          </a:p>
          <a:p>
            <a:pPr marL="342900" indent="-342900">
              <a:buFont typeface="Wingdings" panose="05000000000000000000" pitchFamily="2" charset="2"/>
              <a:buChar char="q"/>
            </a:pPr>
            <a:r>
              <a:rPr lang="en-US" sz="2400" i="1" dirty="0"/>
              <a:t>Interior lighting, </a:t>
            </a:r>
            <a:r>
              <a:rPr lang="en-US" sz="2400" dirty="0"/>
              <a:t>including daylighting (form or </a:t>
            </a:r>
            <a:r>
              <a:rPr lang="en-US" sz="2400" dirty="0" err="1"/>
              <a:t>nonform</a:t>
            </a:r>
            <a:r>
              <a:rPr lang="en-US" sz="2400" dirty="0"/>
              <a:t> driven) and interior finishes </a:t>
            </a:r>
          </a:p>
          <a:p>
            <a:pPr marL="342900" indent="-342900">
              <a:buFont typeface="Wingdings" panose="05000000000000000000" pitchFamily="2" charset="2"/>
              <a:buChar char="q"/>
            </a:pPr>
            <a:r>
              <a:rPr lang="en-US" sz="2400" i="1" dirty="0"/>
              <a:t>Exterior lighting </a:t>
            </a:r>
            <a:endParaRPr lang="en-US" sz="2400" dirty="0"/>
          </a:p>
          <a:p>
            <a:pPr marL="342900" indent="-342900">
              <a:buFont typeface="Wingdings" panose="05000000000000000000" pitchFamily="2" charset="2"/>
              <a:buChar char="q"/>
            </a:pPr>
            <a:r>
              <a:rPr lang="en-US" sz="2400" i="1" dirty="0"/>
              <a:t>Plug loads, </a:t>
            </a:r>
            <a:r>
              <a:rPr lang="en-US" sz="2400" dirty="0"/>
              <a:t>including equipment choices, controls, and kitchen equipment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Optimize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6260780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dirty="0"/>
              <a:t>For new </a:t>
            </a:r>
            <a:r>
              <a:rPr lang="en-US" sz="2400" i="1" dirty="0"/>
              <a:t>single-family residential </a:t>
            </a:r>
            <a:r>
              <a:rPr lang="en-US" sz="2400" dirty="0"/>
              <a:t>buildings and new multiunit residential buildings three stories or fewer, 90% of the buildings must reduce absolute estimated annual energy usage by 20% compared with the LEED Energy Budget for each building. Follow the method outlined in LEED v4 for Homes, EA Credit Annual Energy Use.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35</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Optimize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5846004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892552"/>
          </a:xfrm>
          <a:prstGeom prst="rect">
            <a:avLst/>
          </a:prstGeom>
          <a:noFill/>
        </p:spPr>
        <p:txBody>
          <a:bodyPr wrap="square" lIns="182880" rIns="182880" rtlCol="0">
            <a:spAutoFit/>
          </a:bodyPr>
          <a:lstStyle/>
          <a:p>
            <a:r>
              <a:rPr lang="en-US" sz="2800" b="1" dirty="0"/>
              <a:t>Intent</a:t>
            </a:r>
          </a:p>
          <a:p>
            <a:r>
              <a:rPr lang="en-US" sz="2400" dirty="0"/>
              <a:t>To reduce indoor water consumption.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Indoor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9" name="Picture 8" descr="bathroom-faucet.jpg"/>
          <p:cNvPicPr>
            <a:picLocks noChangeAspect="1"/>
          </p:cNvPicPr>
          <p:nvPr/>
        </p:nvPicPr>
        <p:blipFill>
          <a:blip r:embed="rId3" cstate="print"/>
          <a:stretch>
            <a:fillRect/>
          </a:stretch>
        </p:blipFill>
        <p:spPr>
          <a:xfrm>
            <a:off x="6813800" y="2231500"/>
            <a:ext cx="1828800" cy="1828800"/>
          </a:xfrm>
          <a:prstGeom prst="rect">
            <a:avLst/>
          </a:prstGeom>
        </p:spPr>
      </p:pic>
      <p:pic>
        <p:nvPicPr>
          <p:cNvPr id="11" name="Picture 10" descr="kohler-watertile-showerhead.jpg"/>
          <p:cNvPicPr>
            <a:picLocks noChangeAspect="1"/>
          </p:cNvPicPr>
          <p:nvPr/>
        </p:nvPicPr>
        <p:blipFill>
          <a:blip r:embed="rId4" cstate="print"/>
          <a:stretch>
            <a:fillRect/>
          </a:stretch>
        </p:blipFill>
        <p:spPr>
          <a:xfrm>
            <a:off x="1600201" y="4332274"/>
            <a:ext cx="1770225" cy="1554480"/>
          </a:xfrm>
          <a:prstGeom prst="rect">
            <a:avLst/>
          </a:prstGeom>
        </p:spPr>
      </p:pic>
      <p:pic>
        <p:nvPicPr>
          <p:cNvPr id="12" name="Picture 11" descr="prerinse spray.bmp"/>
          <p:cNvPicPr>
            <a:picLocks noChangeAspect="1"/>
          </p:cNvPicPr>
          <p:nvPr/>
        </p:nvPicPr>
        <p:blipFill>
          <a:blip r:embed="rId5" cstate="print"/>
          <a:stretch>
            <a:fillRect/>
          </a:stretch>
        </p:blipFill>
        <p:spPr>
          <a:xfrm>
            <a:off x="3808331" y="4332274"/>
            <a:ext cx="2341084" cy="1554480"/>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79708" y="4332274"/>
            <a:ext cx="2069455" cy="1554480"/>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7321" y="4332274"/>
            <a:ext cx="1554480" cy="1554480"/>
          </a:xfrm>
          <a:prstGeom prst="rect">
            <a:avLst/>
          </a:prstGeom>
        </p:spPr>
      </p:pic>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00200" y="2231500"/>
            <a:ext cx="1241970" cy="1828800"/>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68423" y="2231500"/>
            <a:ext cx="2367614" cy="1828800"/>
          </a:xfrm>
          <a:prstGeom prst="rect">
            <a:avLst/>
          </a:prstGeom>
        </p:spPr>
      </p:pic>
      <p:pic>
        <p:nvPicPr>
          <p:cNvPr id="20" name="Picture 19"/>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19934" y="2231500"/>
            <a:ext cx="1070727" cy="1828800"/>
          </a:xfrm>
          <a:prstGeom prst="rect">
            <a:avLst/>
          </a:prstGeom>
        </p:spPr>
      </p:pic>
      <p:pic>
        <p:nvPicPr>
          <p:cNvPr id="21" name="Picture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20362" y="2231500"/>
            <a:ext cx="1828800" cy="1828800"/>
          </a:xfrm>
          <a:prstGeom prst="rect">
            <a:avLst/>
          </a:prstGeom>
        </p:spPr>
      </p:pic>
    </p:spTree>
    <p:extLst>
      <p:ext uri="{BB962C8B-B14F-4D97-AF65-F5344CB8AC3E}">
        <p14:creationId xmlns:p14="http://schemas.microsoft.com/office/powerpoint/2010/main" val="7684210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800" b="1" dirty="0"/>
              <a:t>Requirements</a:t>
            </a:r>
          </a:p>
          <a:p>
            <a:r>
              <a:rPr lang="en-US" sz="2400" b="1" dirty="0"/>
              <a:t>Nonresidential Buildings, Mixed-Use Buildings, and Multifamily Residential Buildings Four Stories or More </a:t>
            </a:r>
            <a:endParaRPr lang="en-US" sz="2400" dirty="0"/>
          </a:p>
          <a:p>
            <a:r>
              <a:rPr lang="en-US" sz="2400" dirty="0"/>
              <a:t>For new buildings and buildings undergoing major renovations as part of the </a:t>
            </a:r>
            <a:r>
              <a:rPr lang="en-US" sz="2400" i="1" dirty="0"/>
              <a:t>project</a:t>
            </a:r>
            <a:r>
              <a:rPr lang="en-US" sz="2400" dirty="0"/>
              <a:t>, reduce indoor water usage by an average of 40% from a baseline. </a:t>
            </a:r>
          </a:p>
          <a:p>
            <a:endParaRPr lang="en-US" sz="2400" dirty="0"/>
          </a:p>
          <a:p>
            <a:r>
              <a:rPr lang="en-US" sz="2400" dirty="0"/>
              <a:t>All newly installed toilets, urinals, private lavatory faucets, and showerheads that are eligible for labeling must be </a:t>
            </a:r>
            <a:r>
              <a:rPr lang="en-US" sz="2400" dirty="0" err="1"/>
              <a:t>WaterSense</a:t>
            </a:r>
            <a:r>
              <a:rPr lang="en-US" sz="2400" dirty="0"/>
              <a:t> labeled</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37</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Indoor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8092809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r>
              <a:rPr lang="en-US" sz="2400" dirty="0"/>
              <a:t>For fixtures and fittings listed in Table 1, as applicable to the project scope, calculate the baseline water consumption using estimated occupant usage. </a:t>
            </a:r>
          </a:p>
          <a:p>
            <a:endParaRPr lang="en-US" sz="2400" dirty="0"/>
          </a:p>
          <a:p>
            <a:r>
              <a:rPr lang="en-US" sz="2400" dirty="0"/>
              <a:t>The design case is calculated as a weighted average of water usage for the buildings constructed as part of the project, based on their floor area.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38</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Indoor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9724488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39</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Indoor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stretch>
            <a:fillRect/>
          </a:stretch>
        </p:blipFill>
        <p:spPr>
          <a:xfrm>
            <a:off x="1533525" y="914400"/>
            <a:ext cx="9144000" cy="5650572"/>
          </a:xfrm>
          <a:prstGeom prst="rect">
            <a:avLst/>
          </a:prstGeom>
        </p:spPr>
      </p:pic>
    </p:spTree>
    <p:extLst>
      <p:ext uri="{BB962C8B-B14F-4D97-AF65-F5344CB8AC3E}">
        <p14:creationId xmlns:p14="http://schemas.microsoft.com/office/powerpoint/2010/main" val="4015601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encourage the design, construction, and retrofit of buildings using green building practices.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Certified Green Building</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8125" y="3352800"/>
            <a:ext cx="4095750" cy="2381250"/>
          </a:xfrm>
          <a:prstGeom prst="rect">
            <a:avLst/>
          </a:prstGeom>
        </p:spPr>
      </p:pic>
    </p:spTree>
    <p:extLst>
      <p:ext uri="{BB962C8B-B14F-4D97-AF65-F5344CB8AC3E}">
        <p14:creationId xmlns:p14="http://schemas.microsoft.com/office/powerpoint/2010/main" val="35152516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08324"/>
          </a:xfrm>
          <a:prstGeom prst="rect">
            <a:avLst/>
          </a:prstGeom>
          <a:noFill/>
        </p:spPr>
        <p:txBody>
          <a:bodyPr wrap="square" lIns="182880" rIns="182880" rtlCol="0">
            <a:spAutoFit/>
          </a:bodyPr>
          <a:lstStyle/>
          <a:p>
            <a:r>
              <a:rPr lang="en-US" sz="2400" b="1" dirty="0"/>
              <a:t>New Single-Family Residential Buildings and New Multiunit Residential Buildings Three Stories or Fewer </a:t>
            </a:r>
            <a:endParaRPr lang="en-US" sz="2400" dirty="0"/>
          </a:p>
          <a:p>
            <a:r>
              <a:rPr lang="en-US" sz="2400" dirty="0"/>
              <a:t>90% of buildings must use a combination of fixtures and fittings that would earn 4 points under LEED v4 for Building Design and Construction: Homes and Multifamily </a:t>
            </a:r>
            <a:r>
              <a:rPr lang="en-US" sz="2400" dirty="0" err="1"/>
              <a:t>Lowrise</a:t>
            </a:r>
            <a:r>
              <a:rPr lang="en-US" sz="2400" dirty="0"/>
              <a:t> v4 WE Credit Indoor Water Use.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40</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Indoor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2490205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892552"/>
          </a:xfrm>
          <a:prstGeom prst="rect">
            <a:avLst/>
          </a:prstGeom>
          <a:noFill/>
        </p:spPr>
        <p:txBody>
          <a:bodyPr wrap="square" lIns="182880" rIns="182880" rtlCol="0">
            <a:spAutoFit/>
          </a:bodyPr>
          <a:lstStyle/>
          <a:p>
            <a:r>
              <a:rPr lang="en-US" sz="2800" b="1" dirty="0"/>
              <a:t>Intent</a:t>
            </a:r>
          </a:p>
          <a:p>
            <a:r>
              <a:rPr lang="en-US" sz="2400" dirty="0"/>
              <a:t>To reduce outdoor water consumption.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41</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Outdoor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9" name="Picture 8" descr="focusIrrigation1.jpg"/>
          <p:cNvPicPr>
            <a:picLocks noChangeAspect="1"/>
          </p:cNvPicPr>
          <p:nvPr/>
        </p:nvPicPr>
        <p:blipFill>
          <a:blip r:embed="rId3" cstate="print"/>
          <a:stretch>
            <a:fillRect/>
          </a:stretch>
        </p:blipFill>
        <p:spPr>
          <a:xfrm>
            <a:off x="2057401" y="2327151"/>
            <a:ext cx="3378539" cy="3931920"/>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0662" y="2327151"/>
            <a:ext cx="3614378" cy="3931920"/>
          </a:xfrm>
          <a:prstGeom prst="rect">
            <a:avLst/>
          </a:prstGeom>
        </p:spPr>
      </p:pic>
    </p:spTree>
    <p:extLst>
      <p:ext uri="{BB962C8B-B14F-4D97-AF65-F5344CB8AC3E}">
        <p14:creationId xmlns:p14="http://schemas.microsoft.com/office/powerpoint/2010/main" val="32335677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Requirements</a:t>
            </a:r>
          </a:p>
          <a:p>
            <a:r>
              <a:rPr lang="en-US" sz="2400" dirty="0"/>
              <a:t>Reduce outdoor water use through one of the following options. </a:t>
            </a:r>
            <a:r>
              <a:rPr lang="en-US" sz="2400" dirty="0" err="1"/>
              <a:t>Nonvegetated</a:t>
            </a:r>
            <a:r>
              <a:rPr lang="en-US" sz="2400" dirty="0"/>
              <a:t> surfaces, such as permeable or impermeable pavement, should be excluded from landscape area calculations. Athletic fields and playgrounds (if vegetated) and food gardens may be included or excluded at the project team’s discretion</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42</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Outdoor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5703860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b="1" dirty="0"/>
              <a:t>Option 1. No Irrigation Required (2 points) </a:t>
            </a:r>
            <a:endParaRPr lang="en-US" sz="2400" dirty="0"/>
          </a:p>
          <a:p>
            <a:r>
              <a:rPr lang="en-US" sz="2400" dirty="0"/>
              <a:t>Show that the landscape does not require a permanent irrigation system beyond a maximum two-year establishment period. </a:t>
            </a:r>
          </a:p>
          <a:p>
            <a:endParaRPr lang="en-US" sz="2400" dirty="0"/>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43</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Outdoor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2027989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b="1" dirty="0"/>
              <a:t>Option 2. Reduced Irrigation (1–2 points) </a:t>
            </a:r>
            <a:endParaRPr lang="en-US" sz="2400" dirty="0"/>
          </a:p>
          <a:p>
            <a:r>
              <a:rPr lang="en-US" sz="2400" dirty="0"/>
              <a:t>Reduce the project’s landscape water requirement (LWR) by at least 30% from the calculated baseline for the site’s peak watering month. </a:t>
            </a:r>
          </a:p>
          <a:p>
            <a:endParaRPr lang="en-US" sz="2400" dirty="0"/>
          </a:p>
          <a:p>
            <a:r>
              <a:rPr lang="en-US" sz="2400" dirty="0"/>
              <a:t>Reductions must first be achieved through plant species selection and irrigation system efficiency as calculated in the Environmental Protection Agency (EPA) </a:t>
            </a:r>
            <a:r>
              <a:rPr lang="en-US" sz="2400" dirty="0" err="1"/>
              <a:t>WaterSense</a:t>
            </a:r>
            <a:r>
              <a:rPr lang="en-US" sz="2400" dirty="0"/>
              <a:t> Water Budget Tool. </a:t>
            </a:r>
          </a:p>
          <a:p>
            <a:endParaRPr lang="en-US" sz="2400" dirty="0"/>
          </a:p>
          <a:p>
            <a:r>
              <a:rPr lang="en-US" sz="2400" dirty="0"/>
              <a:t>Additional reductions beyond 30% may be achieved using any combination of efficiency, alternative water sources, and smart scheduling technologies.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Outdoor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6057546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45</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Outdoor Water Use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9925" y="2471738"/>
            <a:ext cx="5772150" cy="1914525"/>
          </a:xfrm>
          <a:prstGeom prst="rect">
            <a:avLst/>
          </a:prstGeom>
        </p:spPr>
      </p:pic>
    </p:spTree>
    <p:extLst>
      <p:ext uri="{BB962C8B-B14F-4D97-AF65-F5344CB8AC3E}">
        <p14:creationId xmlns:p14="http://schemas.microsoft.com/office/powerpoint/2010/main" val="35946840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extend the life cycle of buildings and conserve resources, reduce waste, and reduce environmental harm from materials manufacturing and transport for new buildings.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Building Reuse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5545849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216539"/>
          </a:xfrm>
          <a:prstGeom prst="rect">
            <a:avLst/>
          </a:prstGeom>
          <a:noFill/>
        </p:spPr>
        <p:txBody>
          <a:bodyPr wrap="square" lIns="182880" rIns="182880" rtlCol="0">
            <a:spAutoFit/>
          </a:bodyPr>
          <a:lstStyle/>
          <a:p>
            <a:r>
              <a:rPr lang="en-US" sz="2800" b="1" dirty="0"/>
              <a:t>Requirements</a:t>
            </a:r>
          </a:p>
          <a:p>
            <a:r>
              <a:rPr lang="en-US" sz="2400" b="1" dirty="0"/>
              <a:t>Case 1. Five Buildings or Fewer </a:t>
            </a:r>
            <a:endParaRPr lang="en-US" sz="2400" dirty="0"/>
          </a:p>
          <a:p>
            <a:r>
              <a:rPr lang="en-US" sz="2400" dirty="0"/>
              <a:t>For projects with five or fewer buildings undergoing major renovations, reuse 50% of one such building, based on surface area. </a:t>
            </a:r>
          </a:p>
          <a:p>
            <a:endParaRPr lang="en-US" sz="2400" dirty="0"/>
          </a:p>
          <a:p>
            <a:r>
              <a:rPr lang="en-US" sz="2400" dirty="0"/>
              <a:t>Calculations must include structural elements (e.g., floors, roof decking) and enclosure materials (e.g., skin, framing).</a:t>
            </a:r>
          </a:p>
          <a:p>
            <a:endParaRPr lang="en-US" sz="2400" dirty="0"/>
          </a:p>
          <a:p>
            <a:r>
              <a:rPr lang="en-US" sz="2400" dirty="0"/>
              <a:t>Exclude from the calculations window assemblies, nonstructural roofing material, and any hazardous materials that are remediated as part of the project.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47</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Building Reuse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2898508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569660"/>
          </a:xfrm>
          <a:prstGeom prst="rect">
            <a:avLst/>
          </a:prstGeom>
          <a:noFill/>
        </p:spPr>
        <p:txBody>
          <a:bodyPr wrap="square" lIns="182880" rIns="182880" rtlCol="0">
            <a:spAutoFit/>
          </a:bodyPr>
          <a:lstStyle/>
          <a:p>
            <a:r>
              <a:rPr lang="en-US" sz="2400" b="1" dirty="0"/>
              <a:t>Case 2. More Than Five Buildings </a:t>
            </a:r>
            <a:endParaRPr lang="en-US" sz="2400" dirty="0"/>
          </a:p>
          <a:p>
            <a:r>
              <a:rPr lang="en-US" sz="2400" dirty="0"/>
              <a:t>For projects with more than five buildings undergoing major renovations, reuse 20% of the total surface area of such buildings (including structure and enclosure materials, as defined in Case 1).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48</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Building Reuse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0001116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524315"/>
          </a:xfrm>
          <a:prstGeom prst="rect">
            <a:avLst/>
          </a:prstGeom>
          <a:noFill/>
        </p:spPr>
        <p:txBody>
          <a:bodyPr wrap="square" lIns="182880" rIns="182880" rtlCol="0">
            <a:spAutoFit/>
          </a:bodyPr>
          <a:lstStyle/>
          <a:p>
            <a:r>
              <a:rPr lang="en-US" sz="2400" b="1" dirty="0"/>
              <a:t>For All Projects </a:t>
            </a:r>
            <a:r>
              <a:rPr lang="en-US" sz="2400" dirty="0"/>
              <a:t>Do not demolish any </a:t>
            </a:r>
            <a:r>
              <a:rPr lang="en-US" sz="2400" i="1" dirty="0"/>
              <a:t>historic buildings </a:t>
            </a:r>
            <a:r>
              <a:rPr lang="en-US" sz="2400" dirty="0"/>
              <a:t>or contributing buildings in a </a:t>
            </a:r>
            <a:r>
              <a:rPr lang="en-US" sz="2400" i="1" dirty="0"/>
              <a:t>historic district</a:t>
            </a:r>
            <a:r>
              <a:rPr lang="en-US" sz="2400" dirty="0"/>
              <a:t>, or portions thereof, or alter any </a:t>
            </a:r>
            <a:r>
              <a:rPr lang="en-US" sz="2400" i="1" dirty="0"/>
              <a:t>cultural landscapes </a:t>
            </a:r>
            <a:r>
              <a:rPr lang="en-US" sz="2400" dirty="0"/>
              <a:t>as part of the project. </a:t>
            </a:r>
          </a:p>
          <a:p>
            <a:endParaRPr lang="en-US" sz="2400" dirty="0"/>
          </a:p>
          <a:p>
            <a:r>
              <a:rPr lang="en-US" sz="2400" dirty="0"/>
              <a:t>An exception is granted only with approval from an appropriate review body. For buildings or landscapes listed locally, approval must be granted by the local historic preservation review board, or equivalent. </a:t>
            </a:r>
          </a:p>
          <a:p>
            <a:endParaRPr lang="en-US" sz="2400" dirty="0"/>
          </a:p>
          <a:p>
            <a:r>
              <a:rPr lang="en-US" sz="2400" dirty="0"/>
              <a:t>For buildings or landscapes listed in a state register or in the National Register of Historic Places, approval must appear in a programmatic agreement with the state historic preservation office or National Park Service.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49</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Building Reuse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767845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108543"/>
          </a:xfrm>
          <a:prstGeom prst="rect">
            <a:avLst/>
          </a:prstGeom>
          <a:noFill/>
        </p:spPr>
        <p:txBody>
          <a:bodyPr wrap="square" lIns="182880" rIns="182880" rtlCol="0">
            <a:spAutoFit/>
          </a:bodyPr>
          <a:lstStyle/>
          <a:p>
            <a:r>
              <a:rPr lang="en-US" sz="2800" b="1" dirty="0"/>
              <a:t>Requirements</a:t>
            </a:r>
            <a:endParaRPr lang="en-US" sz="2800" dirty="0"/>
          </a:p>
          <a:p>
            <a:r>
              <a:rPr lang="en-US" sz="2400" dirty="0"/>
              <a:t>Design, construct, or retrofit one whole building within the project to be certified through a LEED rating system (if LEED for Commercial Interiors, 75% of the total building floor area must be certified), or through a green building rating system requiring review by independent, impartial, third-party certifying bodies that have been accredited by an IAF-accredited body to ISO/IEC Guide 65 or, when available, ISO/IEC 17065. </a:t>
            </a:r>
          </a:p>
        </p:txBody>
      </p:sp>
      <p:grpSp>
        <p:nvGrpSpPr>
          <p:cNvPr id="14" name="Group 13"/>
          <p:cNvGrpSpPr/>
          <p:nvPr/>
        </p:nvGrpSpPr>
        <p:grpSpPr>
          <a:xfrm>
            <a:off x="1524000" y="6596390"/>
            <a:ext cx="9144000" cy="261610"/>
            <a:chOff x="0" y="6519446"/>
            <a:chExt cx="9144000" cy="261610"/>
          </a:xfrm>
        </p:grpSpPr>
        <p:sp>
          <p:nvSpPr>
            <p:cNvPr id="16" name="Rectangle 15"/>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7" name="Rectangle 16"/>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B8FB394C-E1A2-4871-99C6-AFDA7CA7E8F1}" type="slidenum">
                <a:rPr lang="en-US" sz="1100">
                  <a:solidFill>
                    <a:schemeClr val="bg1"/>
                  </a:solidFill>
                </a:rPr>
                <a:t>5</a:t>
              </a:fld>
              <a:endParaRPr lang="en-US" sz="1100" dirty="0">
                <a:solidFill>
                  <a:schemeClr val="bg1"/>
                </a:solidFill>
              </a:endParaRPr>
            </a:p>
          </p:txBody>
        </p:sp>
      </p:grpSp>
      <p:grpSp>
        <p:nvGrpSpPr>
          <p:cNvPr id="13" name="Group 12"/>
          <p:cNvGrpSpPr/>
          <p:nvPr/>
        </p:nvGrpSpPr>
        <p:grpSpPr>
          <a:xfrm>
            <a:off x="1524000" y="-27161"/>
            <a:ext cx="9144000" cy="914400"/>
            <a:chOff x="0" y="-27161"/>
            <a:chExt cx="9144000" cy="914400"/>
          </a:xfrm>
        </p:grpSpPr>
        <p:sp>
          <p:nvSpPr>
            <p:cNvPr id="15" name="Rectangle 14"/>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Certified Green Building</a:t>
              </a:r>
            </a:p>
            <a:p>
              <a:r>
                <a:rPr lang="en-US" sz="1600" b="1" dirty="0"/>
                <a:t>Plan</a:t>
              </a:r>
            </a:p>
            <a:p>
              <a:r>
                <a:rPr lang="en-US" sz="1600" b="1" dirty="0"/>
                <a:t>Built Project</a:t>
              </a: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6943515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respect local and national landmarks and conserve material and cultural resources by encouraging the preservation and adaptive reuse of historic buildings and cultural landscapes.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50</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Historic Resource Preservation and Adaptive Reuse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4883363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Requirements</a:t>
            </a:r>
          </a:p>
          <a:p>
            <a:r>
              <a:rPr lang="en-US" sz="2400" dirty="0"/>
              <a:t>This credit is available to projects with at least one historic building, contributing building in a historic district, or cultural landscape on the </a:t>
            </a:r>
            <a:r>
              <a:rPr lang="en-US" sz="2400" i="1" dirty="0"/>
              <a:t>project </a:t>
            </a:r>
            <a:r>
              <a:rPr lang="en-US" sz="2400" dirty="0"/>
              <a:t>site.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51</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Historic Resource Preservation and Adaptive Reuse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0582222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dirty="0"/>
              <a:t>Do not demolish any historic buildings or contributing buildings in a historic district, or portions thereof, or alter any cultural landscapes as part of the project. </a:t>
            </a:r>
          </a:p>
          <a:p>
            <a:endParaRPr lang="en-US" sz="2400" dirty="0"/>
          </a:p>
          <a:p>
            <a:r>
              <a:rPr lang="en-US" sz="2400" dirty="0"/>
              <a:t>An exception is granted only with approval from an appropriate review body. For buildings or landscapes listed locally, approval must be granted by the local historic preservation review board, or equivalent. For buildings or landscapes listed in a state register or in the National Register of Historic Places, approval must appear in a programmatic agreement with the state historic preservation office or National Park Service.</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52</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Historic Resource Preservation and Adaptive Reuse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3801910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5170646"/>
          </a:xfrm>
          <a:prstGeom prst="rect">
            <a:avLst/>
          </a:prstGeom>
          <a:noFill/>
        </p:spPr>
        <p:txBody>
          <a:bodyPr wrap="square" lIns="182880" rIns="182880" rtlCol="0">
            <a:spAutoFit/>
          </a:bodyPr>
          <a:lstStyle/>
          <a:p>
            <a:r>
              <a:rPr lang="en-US" sz="2400" dirty="0"/>
              <a:t>If any historic building or a contributing building in a historic district in the project site is to be altered (rehabilitated, preserved, or restored), use one of the following approaches for each building, as applicable. </a:t>
            </a:r>
          </a:p>
          <a:p>
            <a:endParaRPr lang="en-US" i="1" dirty="0"/>
          </a:p>
          <a:p>
            <a:r>
              <a:rPr lang="en-US" i="1" dirty="0"/>
              <a:t>Building subject to local review. </a:t>
            </a:r>
            <a:r>
              <a:rPr lang="en-US" dirty="0"/>
              <a:t>Obtain approval, in the form of a certificate of appropriateness, from a local historic preservation commission or architectural review board for any exterior alterations or additions. </a:t>
            </a:r>
          </a:p>
          <a:p>
            <a:endParaRPr lang="en-US" dirty="0"/>
          </a:p>
          <a:p>
            <a:r>
              <a:rPr lang="en-US" i="1" dirty="0"/>
              <a:t>Building subject to state or federal review. </a:t>
            </a:r>
            <a:r>
              <a:rPr lang="en-US" dirty="0"/>
              <a:t>If the building is subject to review by a state historic preservation office or the National Park Service, the alteration must meet the Secretary of the Interior’s Standards for the Treatment of Historic Properties.</a:t>
            </a:r>
          </a:p>
          <a:p>
            <a:endParaRPr lang="en-US" dirty="0"/>
          </a:p>
          <a:p>
            <a:r>
              <a:rPr lang="en-US" i="1" dirty="0"/>
              <a:t>Listed or eligible building not subject to review. </a:t>
            </a:r>
            <a:r>
              <a:rPr lang="en-US" dirty="0"/>
              <a:t>If a building is listed or determined eligible but alteration is not subject to local, state, or federal review, include on the project team a preservation professional who meets the U.S. federal qualifications for historic architects or architectural historians. The preservation professional must confirm adherence to the Secretary of the Interior’s Standards for the Treatment of Historic Properties</a:t>
            </a:r>
            <a:r>
              <a:rPr lang="en-US" sz="2400" dirty="0"/>
              <a: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53</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Historic Resource Preservation and Adaptive Reuse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6825170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1200329"/>
          </a:xfrm>
          <a:prstGeom prst="rect">
            <a:avLst/>
          </a:prstGeom>
          <a:noFill/>
        </p:spPr>
        <p:txBody>
          <a:bodyPr wrap="square" lIns="182880" rIns="182880" rtlCol="0">
            <a:spAutoFit/>
          </a:bodyPr>
          <a:lstStyle/>
          <a:p>
            <a:r>
              <a:rPr lang="en-US" sz="2400" dirty="0"/>
              <a:t>If a cultural landscape is to be rehabilitated, restored, or preserved, do so in accordance with the Guidelines for the Treatment of Cultural Landscapes.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Historic Resource Preservation and Adaptive Reuse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1318729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preserve existing noninvasive trees, native plants, and pervious surfaces.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55</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Minimized Site Disturbance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3488" y="3124200"/>
            <a:ext cx="5145024" cy="2249424"/>
          </a:xfrm>
          <a:prstGeom prst="rect">
            <a:avLst/>
          </a:prstGeom>
        </p:spPr>
      </p:pic>
    </p:spTree>
    <p:extLst>
      <p:ext uri="{BB962C8B-B14F-4D97-AF65-F5344CB8AC3E}">
        <p14:creationId xmlns:p14="http://schemas.microsoft.com/office/powerpoint/2010/main" val="22402422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Requirements</a:t>
            </a:r>
          </a:p>
          <a:p>
            <a:r>
              <a:rPr lang="en-US" sz="2400" b="1" dirty="0"/>
              <a:t>Option 1. </a:t>
            </a:r>
            <a:r>
              <a:rPr lang="en-US" sz="2000" b="1" dirty="0"/>
              <a:t>Development Footprint on Previously Developed Land (1 point) </a:t>
            </a:r>
            <a:endParaRPr lang="en-US" sz="2000" dirty="0"/>
          </a:p>
          <a:p>
            <a:r>
              <a:rPr lang="en-US" sz="2400" dirty="0"/>
              <a:t>Locate 100% of the development footprint and the construction impact zone on previously developed land. </a:t>
            </a:r>
          </a:p>
          <a:p>
            <a:endParaRPr lang="en-US" sz="2400" dirty="0"/>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Minimized Site Disturbance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7648243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08324"/>
          </a:xfrm>
          <a:prstGeom prst="rect">
            <a:avLst/>
          </a:prstGeom>
          <a:noFill/>
        </p:spPr>
        <p:txBody>
          <a:bodyPr wrap="square" lIns="182880" rIns="182880" rtlCol="0">
            <a:spAutoFit/>
          </a:bodyPr>
          <a:lstStyle/>
          <a:p>
            <a:r>
              <a:rPr lang="en-US" sz="2400" b="1" dirty="0"/>
              <a:t>Option 2. Undeveloped Portion of Project Left Undisturbed (1 point) </a:t>
            </a:r>
            <a:endParaRPr lang="en-US" sz="2400" dirty="0"/>
          </a:p>
          <a:p>
            <a:r>
              <a:rPr lang="en-US" sz="2400" dirty="0"/>
              <a:t>Depending on the density of the project, do not develop or disturb a portion of the site that has not been previously developed, exclusive of (1) any land preserved by codified law, (2) a prerequisite of LEED for Neighborhood Development or (3) exempt areas designated as </a:t>
            </a:r>
            <a:r>
              <a:rPr lang="en-US" sz="2400" dirty="0" err="1"/>
              <a:t>nonbuildable</a:t>
            </a:r>
            <a:r>
              <a:rPr lang="en-US" sz="2400" dirty="0"/>
              <a:t> in comprehensive land-use plans.</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57</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Minimized Site Disturbance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8583147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dirty="0"/>
              <a:t>Stipulate in covenants, conditions, and restrictions (CC&amp;R) or other binding documents that the undisturbed area will be protected from development by a private or governmental agency for the purpose of long-term conservation. When determining the minimum area to be left undeveloped, mixed-use projects must use the lowest applicable density from Table 1 or use the weighted average methodology in NPD Credit Compact Development. Densities and minimum percentages are as follows: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58</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Minimized Site Disturbance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7310447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59</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Minimized Site Disturbance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stretch>
            <a:fillRect/>
          </a:stretch>
        </p:blipFill>
        <p:spPr>
          <a:xfrm>
            <a:off x="1798320" y="1097274"/>
            <a:ext cx="8595360" cy="4008851"/>
          </a:xfrm>
          <a:prstGeom prst="rect">
            <a:avLst/>
          </a:prstGeom>
        </p:spPr>
      </p:pic>
    </p:spTree>
    <p:extLst>
      <p:ext uri="{BB962C8B-B14F-4D97-AF65-F5344CB8AC3E}">
        <p14:creationId xmlns:p14="http://schemas.microsoft.com/office/powerpoint/2010/main" val="2037994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5181600" cy="2739211"/>
          </a:xfrm>
          <a:prstGeom prst="rect">
            <a:avLst/>
          </a:prstGeom>
          <a:noFill/>
        </p:spPr>
        <p:txBody>
          <a:bodyPr wrap="square" lIns="182880" rIns="182880" rtlCol="0">
            <a:spAutoFit/>
          </a:bodyPr>
          <a:lstStyle/>
          <a:p>
            <a:r>
              <a:rPr lang="en-US" sz="2800" b="1" dirty="0"/>
              <a:t>Intent</a:t>
            </a:r>
          </a:p>
          <a:p>
            <a:r>
              <a:rPr lang="en-US" sz="2400" dirty="0"/>
              <a:t>To encourage the design and construction of energy-efficient buildings that reduce air, water, and land pollution and environmental damage from energy production and consumption.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Minimum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0" y="1524000"/>
            <a:ext cx="3810000" cy="3911600"/>
          </a:xfrm>
          <a:prstGeom prst="rect">
            <a:avLst/>
          </a:prstGeom>
        </p:spPr>
      </p:pic>
    </p:spTree>
    <p:extLst>
      <p:ext uri="{BB962C8B-B14F-4D97-AF65-F5344CB8AC3E}">
        <p14:creationId xmlns:p14="http://schemas.microsoft.com/office/powerpoint/2010/main" val="11130755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893647"/>
          </a:xfrm>
          <a:prstGeom prst="rect">
            <a:avLst/>
          </a:prstGeom>
          <a:noFill/>
        </p:spPr>
        <p:txBody>
          <a:bodyPr wrap="square" lIns="182880" rIns="182880" rtlCol="0">
            <a:spAutoFit/>
          </a:bodyPr>
          <a:lstStyle/>
          <a:p>
            <a:r>
              <a:rPr lang="en-US" sz="2400" b="1" dirty="0"/>
              <a:t>For All Projects </a:t>
            </a:r>
            <a:endParaRPr lang="en-US" sz="2400" dirty="0"/>
          </a:p>
          <a:p>
            <a:r>
              <a:rPr lang="en-US" sz="2400" dirty="0"/>
              <a:t>Survey the site to identify the following: </a:t>
            </a:r>
          </a:p>
          <a:p>
            <a:pPr marL="342900" indent="-342900">
              <a:buFont typeface="Wingdings" panose="05000000000000000000" pitchFamily="2" charset="2"/>
              <a:buChar char="q"/>
            </a:pPr>
            <a:r>
              <a:rPr lang="en-US" sz="2400" dirty="0"/>
              <a:t>trees in good or excellent condition, as determined by an arborist certified by the International Society of Arboriculture (ISA); </a:t>
            </a:r>
          </a:p>
          <a:p>
            <a:pPr marL="342900" indent="-342900">
              <a:buFont typeface="Wingdings" panose="05000000000000000000" pitchFamily="2" charset="2"/>
              <a:buChar char="q"/>
            </a:pPr>
            <a:r>
              <a:rPr lang="en-US" sz="2400" dirty="0"/>
              <a:t>any heritage or champion trees of special importance to the community because of their age, size, type, historical association, or horticultural value, as defined by a government forester;</a:t>
            </a:r>
          </a:p>
          <a:p>
            <a:pPr marL="342900" indent="-342900">
              <a:buFont typeface="Wingdings" panose="05000000000000000000" pitchFamily="2" charset="2"/>
              <a:buChar char="q"/>
            </a:pPr>
            <a:r>
              <a:rPr lang="en-US" sz="2400" dirty="0"/>
              <a:t>all trees larger than 6 inches in diameter at breast height (</a:t>
            </a:r>
            <a:r>
              <a:rPr lang="en-US" sz="2400" dirty="0" err="1"/>
              <a:t>dbh</a:t>
            </a:r>
            <a:r>
              <a:rPr lang="en-US" sz="2400" dirty="0"/>
              <a:t>, 4 feet 6 inches above ground); and </a:t>
            </a:r>
          </a:p>
          <a:p>
            <a:pPr marL="342900" indent="-342900">
              <a:buFont typeface="Wingdings" panose="05000000000000000000" pitchFamily="2" charset="2"/>
              <a:buChar char="q"/>
            </a:pPr>
            <a:r>
              <a:rPr lang="en-US" sz="2400" dirty="0"/>
              <a:t>any invasive plant species that affect trees present on the site, and whether those plants threaten the health of other trees to be preserved on the site, as determined by an ISA-certified arborist or local equivalent professional.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60</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Minimized Site Disturbance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5219595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416320"/>
          </a:xfrm>
          <a:prstGeom prst="rect">
            <a:avLst/>
          </a:prstGeom>
          <a:noFill/>
        </p:spPr>
        <p:txBody>
          <a:bodyPr wrap="square" lIns="182880" rIns="182880" rtlCol="0">
            <a:spAutoFit/>
          </a:bodyPr>
          <a:lstStyle/>
          <a:p>
            <a:r>
              <a:rPr lang="en-US" sz="2400" dirty="0"/>
              <a:t>Preserve the following trees that are also identified as in good or excellent condition: </a:t>
            </a:r>
          </a:p>
          <a:p>
            <a:pPr marL="342900" indent="-342900">
              <a:buFont typeface="Wingdings" panose="05000000000000000000" pitchFamily="2" charset="2"/>
              <a:buChar char="q"/>
            </a:pPr>
            <a:r>
              <a:rPr lang="en-US" sz="2400" dirty="0"/>
              <a:t>all heritage or champion trees and trees whose </a:t>
            </a:r>
            <a:r>
              <a:rPr lang="en-US" sz="2400" dirty="0" err="1"/>
              <a:t>dbh</a:t>
            </a:r>
            <a:r>
              <a:rPr lang="en-US" sz="2400" dirty="0"/>
              <a:t> exceeds 50% of the state champion </a:t>
            </a:r>
            <a:r>
              <a:rPr lang="en-US" sz="2400" dirty="0" err="1"/>
              <a:t>dbh</a:t>
            </a:r>
            <a:r>
              <a:rPr lang="en-US" sz="2400" dirty="0"/>
              <a:t> for the species; </a:t>
            </a:r>
          </a:p>
          <a:p>
            <a:pPr marL="342900" indent="-342900">
              <a:buFont typeface="Wingdings" panose="05000000000000000000" pitchFamily="2" charset="2"/>
              <a:buChar char="q"/>
            </a:pPr>
            <a:r>
              <a:rPr lang="en-US" sz="2400" dirty="0"/>
              <a:t>a minimum of 75% of all noninvasive trees (including the above) larger than 18 inches </a:t>
            </a:r>
            <a:r>
              <a:rPr lang="en-US" sz="2400" dirty="0" err="1"/>
              <a:t>dbh</a:t>
            </a:r>
            <a:r>
              <a:rPr lang="en-US" sz="2400" dirty="0"/>
              <a:t>; and </a:t>
            </a:r>
          </a:p>
          <a:p>
            <a:pPr marL="342900" indent="-342900">
              <a:buFont typeface="Wingdings" panose="05000000000000000000" pitchFamily="2" charset="2"/>
              <a:buChar char="q"/>
            </a:pPr>
            <a:r>
              <a:rPr lang="en-US" sz="2400" dirty="0"/>
              <a:t>a minimum of 25% of all noninvasive trees (including the above) larger than 12 inches </a:t>
            </a:r>
            <a:r>
              <a:rPr lang="en-US" sz="2400" dirty="0" err="1"/>
              <a:t>dbh</a:t>
            </a:r>
            <a:r>
              <a:rPr lang="en-US" sz="2400" dirty="0"/>
              <a:t> if deciduous and 6 inches </a:t>
            </a:r>
            <a:r>
              <a:rPr lang="en-US" sz="2400" dirty="0" err="1"/>
              <a:t>dbh</a:t>
            </a:r>
            <a:r>
              <a:rPr lang="en-US" sz="2400" dirty="0"/>
              <a:t> if coniferous.</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61</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Minimized Site Disturbance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5299067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r>
              <a:rPr lang="en-US" sz="2400" dirty="0"/>
              <a:t>Tree condition ratings must be determined by an ISA-certified arborist using ISA-approved assessment measures or by a local equivalent professional utilizing an equivalent methodology. </a:t>
            </a:r>
          </a:p>
          <a:p>
            <a:endParaRPr lang="en-US" sz="2400" dirty="0"/>
          </a:p>
          <a:p>
            <a:r>
              <a:rPr lang="en-US" sz="2400" dirty="0"/>
              <a:t>Develop a plan, in consultation with and approved by an ISA-certified arborist or equivalent, for the health of the trees, including fertilization and pruning, and for their protection during construction.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62</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Minimized Site Disturbance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0817812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dirty="0"/>
              <a:t>If an ISA-certified arborist or local equivalent professional has determined that any trees to be preserved are threatened by invasive vegetation, develop a plan to reduce the invasive vegetation.</a:t>
            </a:r>
          </a:p>
          <a:p>
            <a:endParaRPr lang="en-US" sz="2400" dirty="0"/>
          </a:p>
          <a:p>
            <a:r>
              <a:rPr lang="en-US" sz="2400" dirty="0"/>
              <a:t>Stipulate in codes, covenants, and restrictions or other binding documents that the undisturbed area of the preserved trees will be protected from development by a private or governmental agency for the purpose of long-term conservation.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63</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Minimized Site Disturbance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9549814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reduce runoff volume and improve water quality by replicating the natural hydrology and water balance of the site, based on historical conditions and undeveloped ecosystems in the region.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Rainwater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46459280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585871"/>
          </a:xfrm>
          <a:prstGeom prst="rect">
            <a:avLst/>
          </a:prstGeom>
          <a:noFill/>
        </p:spPr>
        <p:txBody>
          <a:bodyPr wrap="square" lIns="182880" rIns="182880" rtlCol="0">
            <a:spAutoFit/>
          </a:bodyPr>
          <a:lstStyle/>
          <a:p>
            <a:r>
              <a:rPr lang="en-US" sz="2800" b="1" dirty="0"/>
              <a:t>Requirements</a:t>
            </a:r>
          </a:p>
          <a:p>
            <a:r>
              <a:rPr lang="en-US" sz="2400" dirty="0"/>
              <a:t>In a manner best replicating </a:t>
            </a:r>
            <a:r>
              <a:rPr lang="en-US" sz="2400" i="1" dirty="0"/>
              <a:t>natural site hydrology </a:t>
            </a:r>
            <a:r>
              <a:rPr lang="en-US" sz="2400" dirty="0"/>
              <a:t>processes, </a:t>
            </a:r>
            <a:r>
              <a:rPr lang="en-US" sz="2400" i="1" dirty="0"/>
              <a:t>manage on site </a:t>
            </a:r>
            <a:r>
              <a:rPr lang="en-US" sz="2400" dirty="0"/>
              <a:t>the runoff from the developed site for the percentile of regional or local rainfall events listed in Table 1, using </a:t>
            </a:r>
            <a:r>
              <a:rPr lang="en-US" sz="2400" i="1" dirty="0"/>
              <a:t>low-impact development (LID) </a:t>
            </a:r>
            <a:r>
              <a:rPr lang="en-US" sz="2400" dirty="0"/>
              <a:t>and </a:t>
            </a:r>
            <a:r>
              <a:rPr lang="en-US" sz="2400" i="1" dirty="0"/>
              <a:t>green infrastructure</a:t>
            </a:r>
            <a:r>
              <a:rPr lang="en-US" sz="2400" dirty="0"/>
              <a:t>. </a:t>
            </a:r>
          </a:p>
          <a:p>
            <a:endParaRPr lang="en-US" sz="2400" dirty="0"/>
          </a:p>
          <a:p>
            <a:r>
              <a:rPr lang="en-US" sz="2400" dirty="0"/>
              <a:t>Use daily rainfall data and the methodology in the U.S. Environmental Protection Agency (EPA) Technical Guidance on Implementing the </a:t>
            </a:r>
            <a:r>
              <a:rPr lang="en-US" sz="2400" dirty="0" err="1"/>
              <a:t>Stormwater</a:t>
            </a:r>
            <a:r>
              <a:rPr lang="en-US" sz="2400" dirty="0"/>
              <a:t> Runoff Requirements for Federal Projects under Section 438 of the Energy Independence and Security Act to determine the percentile amounts listed in Table 1. The percentile rainfall event indicates the total volume to be retained on site.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65</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Rainwater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3467815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Rainwater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stretch>
            <a:fillRect/>
          </a:stretch>
        </p:blipFill>
        <p:spPr>
          <a:xfrm>
            <a:off x="1981200" y="1330354"/>
            <a:ext cx="8229600" cy="2403446"/>
          </a:xfrm>
          <a:prstGeom prst="rect">
            <a:avLst/>
          </a:prstGeom>
        </p:spPr>
      </p:pic>
    </p:spTree>
    <p:extLst>
      <p:ext uri="{BB962C8B-B14F-4D97-AF65-F5344CB8AC3E}">
        <p14:creationId xmlns:p14="http://schemas.microsoft.com/office/powerpoint/2010/main" val="21035541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r>
              <a:rPr lang="en-US" sz="2400" dirty="0"/>
              <a:t>Projects that earn at least 2 points under this credit may earn an additional point if the site meets one of the following criteria. </a:t>
            </a:r>
          </a:p>
          <a:p>
            <a:pPr marL="342900" indent="-342900">
              <a:buFont typeface="Wingdings" panose="05000000000000000000" pitchFamily="2" charset="2"/>
              <a:buChar char="q"/>
            </a:pPr>
            <a:r>
              <a:rPr lang="en-US" sz="2400" dirty="0"/>
              <a:t>The project is located on a previously developed site. </a:t>
            </a:r>
          </a:p>
          <a:p>
            <a:pPr marL="342900" indent="-342900">
              <a:buFont typeface="Wingdings" panose="05000000000000000000" pitchFamily="2" charset="2"/>
              <a:buChar char="q"/>
            </a:pPr>
            <a:r>
              <a:rPr lang="en-US" sz="2400" dirty="0"/>
              <a:t>The project achieves 1 point in SLL Credit Brownfield Remediation. </a:t>
            </a:r>
          </a:p>
          <a:p>
            <a:pPr marL="342900" indent="-342900">
              <a:buFont typeface="Wingdings" panose="05000000000000000000" pitchFamily="2" charset="2"/>
              <a:buChar char="q"/>
            </a:pPr>
            <a:r>
              <a:rPr lang="en-US" sz="2400" dirty="0"/>
              <a:t>The project is designed to be transit ready by achieving at least 2 points each under NPD Credit Walkable Streets, NPD Credit Compact Development, and NPD Credit Mixed-Use Neighborhoods.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67</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Rainwater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23498746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minimize effects on microclimates and human and wildlife habitats by reducing heat islands.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68</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Heat Island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5547" y="2602058"/>
            <a:ext cx="5520906" cy="3657600"/>
          </a:xfrm>
          <a:prstGeom prst="rect">
            <a:avLst/>
          </a:prstGeom>
        </p:spPr>
      </p:pic>
    </p:spTree>
    <p:extLst>
      <p:ext uri="{BB962C8B-B14F-4D97-AF65-F5344CB8AC3E}">
        <p14:creationId xmlns:p14="http://schemas.microsoft.com/office/powerpoint/2010/main" val="18295508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5570756"/>
          </a:xfrm>
          <a:prstGeom prst="rect">
            <a:avLst/>
          </a:prstGeom>
          <a:noFill/>
        </p:spPr>
        <p:txBody>
          <a:bodyPr wrap="square" lIns="182880" rIns="182880" rtlCol="0">
            <a:spAutoFit/>
          </a:bodyPr>
          <a:lstStyle/>
          <a:p>
            <a:r>
              <a:rPr lang="en-US" sz="2800" b="1" dirty="0"/>
              <a:t>Requirements</a:t>
            </a:r>
          </a:p>
          <a:p>
            <a:r>
              <a:rPr lang="en-US" sz="2400" b="1" dirty="0"/>
              <a:t>Option 1. </a:t>
            </a:r>
            <a:r>
              <a:rPr lang="en-US" sz="2400" b="1" dirty="0" err="1"/>
              <a:t>Nonroof</a:t>
            </a:r>
            <a:r>
              <a:rPr lang="en-US" sz="2400" b="1" dirty="0"/>
              <a:t> (1 point) </a:t>
            </a:r>
            <a:endParaRPr lang="en-US" sz="2400" dirty="0"/>
          </a:p>
          <a:p>
            <a:r>
              <a:rPr lang="en-US" sz="2400" dirty="0"/>
              <a:t>Use any combination of the following strategies for 50% of the </a:t>
            </a:r>
            <a:r>
              <a:rPr lang="en-US" sz="2400" dirty="0" err="1"/>
              <a:t>nonroof</a:t>
            </a:r>
            <a:r>
              <a:rPr lang="en-US" sz="2400" dirty="0"/>
              <a:t> site paving (including roads, sidewalks, courtyards, parking lots, parking structures, and driveways). </a:t>
            </a:r>
          </a:p>
          <a:p>
            <a:pPr marL="285750" indent="-285750">
              <a:buFont typeface="Wingdings" panose="05000000000000000000" pitchFamily="2" charset="2"/>
              <a:buChar char="q"/>
            </a:pPr>
            <a:r>
              <a:rPr lang="en-US" sz="1600" dirty="0"/>
              <a:t>Use the existing plant material or install plants that provide shade over the paving areas on the site within 10 years of plant material installation. </a:t>
            </a:r>
          </a:p>
          <a:p>
            <a:pPr marL="285750" indent="-285750">
              <a:buFont typeface="Wingdings" panose="05000000000000000000" pitchFamily="2" charset="2"/>
              <a:buChar char="q"/>
            </a:pPr>
            <a:r>
              <a:rPr lang="en-US" sz="1600" dirty="0"/>
              <a:t>Install and plant planters, either at grade or raised. Plant material cannot include artificial turf. </a:t>
            </a:r>
          </a:p>
          <a:p>
            <a:pPr marL="285750" indent="-285750">
              <a:buFont typeface="Wingdings" panose="05000000000000000000" pitchFamily="2" charset="2"/>
              <a:buChar char="q"/>
            </a:pPr>
            <a:r>
              <a:rPr lang="en-US" sz="1600" dirty="0"/>
              <a:t>Provide shade with structures covered by energy generation systems, such as solar thermal collectors, photovoltaics, and wind turbines, that produce energy used to offset some nonrenewable resource use. </a:t>
            </a:r>
          </a:p>
          <a:p>
            <a:pPr marL="285750" indent="-285750">
              <a:buFont typeface="Wingdings" panose="05000000000000000000" pitchFamily="2" charset="2"/>
              <a:buChar char="q"/>
            </a:pPr>
            <a:r>
              <a:rPr lang="en-US" sz="1600" dirty="0"/>
              <a:t>Provide shade with architectural devices or structures that have a three-year aged </a:t>
            </a:r>
            <a:r>
              <a:rPr lang="en-US" sz="1600" i="1" dirty="0"/>
              <a:t>solar reflectance (SR) </a:t>
            </a:r>
            <a:r>
              <a:rPr lang="en-US" sz="1600" dirty="0"/>
              <a:t>value of at least 0.28. If three-year aged value information is not available, use materials with an initial SR of at least 0.33 at installation, </a:t>
            </a:r>
          </a:p>
          <a:p>
            <a:pPr marL="285750" indent="-285750">
              <a:buFont typeface="Wingdings" panose="05000000000000000000" pitchFamily="2" charset="2"/>
              <a:buChar char="q"/>
            </a:pPr>
            <a:r>
              <a:rPr lang="en-US" sz="1600" dirty="0"/>
              <a:t>Provide shade with vegetated structures. </a:t>
            </a:r>
          </a:p>
          <a:p>
            <a:pPr marL="285750" indent="-285750">
              <a:buFont typeface="Wingdings" panose="05000000000000000000" pitchFamily="2" charset="2"/>
              <a:buChar char="q"/>
            </a:pPr>
            <a:r>
              <a:rPr lang="en-US" sz="1600" dirty="0"/>
              <a:t>Use paving materials with a three-year aged </a:t>
            </a:r>
            <a:r>
              <a:rPr lang="en-US" sz="1600" i="1" dirty="0"/>
              <a:t>solar reflectance (SR) </a:t>
            </a:r>
            <a:r>
              <a:rPr lang="en-US" sz="1600" dirty="0"/>
              <a:t>value of at least 0.28. If three-year aged value information is not available, use materials with an initial SR of at least 0.33 at installation. </a:t>
            </a:r>
          </a:p>
          <a:p>
            <a:pPr marL="285750" indent="-285750">
              <a:buFont typeface="Wingdings" panose="05000000000000000000" pitchFamily="2" charset="2"/>
              <a:buChar char="q"/>
            </a:pPr>
            <a:r>
              <a:rPr lang="en-US" sz="1600" dirty="0"/>
              <a:t>Use an </a:t>
            </a:r>
            <a:r>
              <a:rPr lang="en-US" sz="1600" i="1" dirty="0"/>
              <a:t>open-grid pavement system </a:t>
            </a:r>
            <a:r>
              <a:rPr lang="en-US" sz="1600" dirty="0"/>
              <a:t>(at least 50% unbound). </a:t>
            </a:r>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69</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Heat Island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751453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2739211"/>
          </a:xfrm>
          <a:prstGeom prst="rect">
            <a:avLst/>
          </a:prstGeom>
          <a:noFill/>
        </p:spPr>
        <p:txBody>
          <a:bodyPr wrap="square" lIns="182880" rIns="182880" rtlCol="0">
            <a:spAutoFit/>
          </a:bodyPr>
          <a:lstStyle/>
          <a:p>
            <a:r>
              <a:rPr lang="en-US" sz="2800" b="1" dirty="0"/>
              <a:t>Requirements</a:t>
            </a:r>
          </a:p>
          <a:p>
            <a:r>
              <a:rPr lang="en-US" sz="2400" dirty="0"/>
              <a:t>The requirements apply to 90% of the total building floor area (rounded up to the next whole building) of all nonresidential buildings, mixed-use buildings, and multiunit residential buildings four stories or more constructed as part of the project or undergoing major renovations as part of the project. Each counted building must comply with one of the following options.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Minimum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4465369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416320"/>
          </a:xfrm>
          <a:prstGeom prst="rect">
            <a:avLst/>
          </a:prstGeom>
          <a:noFill/>
        </p:spPr>
        <p:txBody>
          <a:bodyPr wrap="square" lIns="182880" rIns="182880" rtlCol="0">
            <a:spAutoFit/>
          </a:bodyPr>
          <a:lstStyle/>
          <a:p>
            <a:r>
              <a:rPr lang="en-US" sz="2400" b="1" dirty="0"/>
              <a:t>Option 2. High-Reflectance and Vegetated Roofs (1 point) </a:t>
            </a:r>
            <a:endParaRPr lang="en-US" sz="2400" dirty="0"/>
          </a:p>
          <a:p>
            <a:r>
              <a:rPr lang="en-US" sz="2400" dirty="0"/>
              <a:t>Use roofing materials that have an SRI equal to or greater than the values in Table 1. Meet the three-year aged SRI value (if three-year aged value information is not available, use materials that meet the initial SRI value) for a minimum of 75% of the roof area of all new buildings within the project, or install a vegetated (“green”) roof for at least 75% of the roof area of all new buildings within the project. Combinations of SRI-compliant and vegetated roofs can be used, provided they satisfy the equation in Option 3.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70</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Heat Island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3907987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416320"/>
          </a:xfrm>
          <a:prstGeom prst="rect">
            <a:avLst/>
          </a:prstGeom>
          <a:noFill/>
        </p:spPr>
        <p:txBody>
          <a:bodyPr wrap="square" lIns="182880" rIns="182880" rtlCol="0">
            <a:spAutoFit/>
          </a:bodyPr>
          <a:lstStyle/>
          <a:p>
            <a:r>
              <a:rPr lang="en-US" sz="2400" b="1" dirty="0"/>
              <a:t>Option 2. High-Reflectance and Vegetated Roofs (1 point) </a:t>
            </a:r>
            <a:endParaRPr lang="en-US" sz="2400" dirty="0"/>
          </a:p>
          <a:p>
            <a:r>
              <a:rPr lang="en-US" sz="2400" dirty="0"/>
              <a:t>Use roofing materials that have an SRI equal to or greater than the values in Table 1. Meet the three-year aged SRI value (if three-year aged value information is not available, use materials that meet the initial SRI value) for a minimum of 75% of the roof area of all new buildings within the project, or install a vegetated (“green”) roof for at least 75% of the roof area of all new buildings within the project. Combinations of SRI-compliant and vegetated roofs can be used, provided they satisfy the equation in Option 3.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71</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Heat Island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stretch>
            <a:fillRect/>
          </a:stretch>
        </p:blipFill>
        <p:spPr>
          <a:xfrm>
            <a:off x="3971925" y="4724400"/>
            <a:ext cx="4248150" cy="1447800"/>
          </a:xfrm>
          <a:prstGeom prst="rect">
            <a:avLst/>
          </a:prstGeom>
        </p:spPr>
      </p:pic>
    </p:spTree>
    <p:extLst>
      <p:ext uri="{BB962C8B-B14F-4D97-AF65-F5344CB8AC3E}">
        <p14:creationId xmlns:p14="http://schemas.microsoft.com/office/powerpoint/2010/main" val="22535931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1200329"/>
          </a:xfrm>
          <a:prstGeom prst="rect">
            <a:avLst/>
          </a:prstGeom>
          <a:noFill/>
        </p:spPr>
        <p:txBody>
          <a:bodyPr wrap="square" lIns="182880" rIns="182880" rtlCol="0">
            <a:spAutoFit/>
          </a:bodyPr>
          <a:lstStyle/>
          <a:p>
            <a:r>
              <a:rPr lang="en-US" sz="2400" b="1" dirty="0"/>
              <a:t>Option 3. Mixed </a:t>
            </a:r>
            <a:r>
              <a:rPr lang="en-US" sz="2400" b="1" dirty="0" err="1"/>
              <a:t>Nonroof</a:t>
            </a:r>
            <a:r>
              <a:rPr lang="en-US" sz="2400" b="1" dirty="0"/>
              <a:t> and Roof Measures (1 point) </a:t>
            </a:r>
            <a:endParaRPr lang="en-US" sz="2400" dirty="0"/>
          </a:p>
          <a:p>
            <a:r>
              <a:rPr lang="en-US" sz="2400" dirty="0"/>
              <a:t>Use any of the strategies listed under Options 1 and 2 that in combination meet the following criterion:</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72</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Heat Island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stretch>
            <a:fillRect/>
          </a:stretch>
        </p:blipFill>
        <p:spPr>
          <a:xfrm>
            <a:off x="2509838" y="2995613"/>
            <a:ext cx="7172325" cy="866775"/>
          </a:xfrm>
          <a:prstGeom prst="rect">
            <a:avLst/>
          </a:prstGeom>
        </p:spPr>
      </p:pic>
    </p:spTree>
    <p:extLst>
      <p:ext uri="{BB962C8B-B14F-4D97-AF65-F5344CB8AC3E}">
        <p14:creationId xmlns:p14="http://schemas.microsoft.com/office/powerpoint/2010/main" val="8359378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830997"/>
          </a:xfrm>
          <a:prstGeom prst="rect">
            <a:avLst/>
          </a:prstGeom>
          <a:noFill/>
        </p:spPr>
        <p:txBody>
          <a:bodyPr wrap="square" lIns="182880" rIns="182880" rtlCol="0">
            <a:spAutoFit/>
          </a:bodyPr>
          <a:lstStyle/>
          <a:p>
            <a:r>
              <a:rPr lang="en-US" sz="2400" dirty="0"/>
              <a:t>Alternatively, an SRI and SR weighted average approach may be used to calculate compliance.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73</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Heat Island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3" name="Picture 2"/>
          <p:cNvPicPr>
            <a:picLocks noChangeAspect="1"/>
          </p:cNvPicPr>
          <p:nvPr/>
        </p:nvPicPr>
        <p:blipFill>
          <a:blip r:embed="rId3"/>
          <a:stretch>
            <a:fillRect/>
          </a:stretch>
        </p:blipFill>
        <p:spPr>
          <a:xfrm>
            <a:off x="1752600" y="2286002"/>
            <a:ext cx="8686800" cy="2744480"/>
          </a:xfrm>
          <a:prstGeom prst="rect">
            <a:avLst/>
          </a:prstGeom>
        </p:spPr>
      </p:pic>
    </p:spTree>
    <p:extLst>
      <p:ext uri="{BB962C8B-B14F-4D97-AF65-F5344CB8AC3E}">
        <p14:creationId xmlns:p14="http://schemas.microsoft.com/office/powerpoint/2010/main" val="16908322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encourage energy efficiency by creating optimum conditions for the use of passive and active solar strategies.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Solar Orientation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7329712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4216539"/>
          </a:xfrm>
          <a:prstGeom prst="rect">
            <a:avLst/>
          </a:prstGeom>
          <a:noFill/>
        </p:spPr>
        <p:txBody>
          <a:bodyPr wrap="square" lIns="182880" rIns="182880" rtlCol="0">
            <a:spAutoFit/>
          </a:bodyPr>
          <a:lstStyle/>
          <a:p>
            <a:r>
              <a:rPr lang="en-US" sz="2800" b="1" dirty="0"/>
              <a:t>Requirements</a:t>
            </a:r>
          </a:p>
          <a:p>
            <a:r>
              <a:rPr lang="en-US" sz="2400" b="1" dirty="0"/>
              <a:t>Option 1. Block Orientation (1 point) </a:t>
            </a:r>
            <a:endParaRPr lang="en-US" sz="2400" dirty="0"/>
          </a:p>
          <a:p>
            <a:r>
              <a:rPr lang="en-US" sz="2400" dirty="0"/>
              <a:t>This option is for projects that earn at least 2 points under NPD Credit Compact Development. </a:t>
            </a:r>
          </a:p>
          <a:p>
            <a:endParaRPr lang="en-US" sz="2400" dirty="0"/>
          </a:p>
          <a:p>
            <a:r>
              <a:rPr lang="en-US" sz="2400" dirty="0"/>
              <a:t>Design and orient the project or locate the project on existing blocks such that one axis of 75% or more of the blocks is within ±15 degrees of geographical east-west, and the east-west lengths of those blocks are at least as long as the north-south lengths. </a:t>
            </a:r>
          </a:p>
          <a:p>
            <a:endParaRPr lang="en-US" sz="2400" dirty="0"/>
          </a:p>
          <a:p>
            <a:r>
              <a:rPr lang="en-US" sz="2400" dirty="0"/>
              <a:t>OR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75</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Solar Orientation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6929465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b="1" dirty="0"/>
              <a:t>Option 2. Building Orientation (1 point) </a:t>
            </a:r>
            <a:endParaRPr lang="en-US" sz="2400" dirty="0"/>
          </a:p>
          <a:p>
            <a:r>
              <a:rPr lang="en-US" sz="2400" dirty="0"/>
              <a:t>Design and orient 75% or more of the project’s total building floor area (excluding existing buildings) such that one axis of each qualifying building is at least 1.5 times longer than the other, and the longer axis is within 15 degrees of geographical east-west. The length-to-width ratio applies only to walls enclosing conditioned spaces; walls enclosing unconditioned spaces, such as garages, arcades, or porches, cannot contribute to credit achievement. The surface area of equator-facing vertical surfaces and slopes of roofs of buildings counting toward credit achievement must not be more than 25% shaded at the time of initial occupancy, measured at noon on the winter solstice.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Solar Orientation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8855624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reduce the environmental and economic harms associated with fossil fuel energy by increasing self-supply of renewable energy.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77</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Renewable Energy Production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0" y="3001402"/>
            <a:ext cx="4191000" cy="2952750"/>
          </a:xfrm>
          <a:prstGeom prst="rect">
            <a:avLst/>
          </a:prstGeom>
        </p:spPr>
      </p:pic>
    </p:spTree>
    <p:extLst>
      <p:ext uri="{BB962C8B-B14F-4D97-AF65-F5344CB8AC3E}">
        <p14:creationId xmlns:p14="http://schemas.microsoft.com/office/powerpoint/2010/main" val="13297598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108543"/>
          </a:xfrm>
          <a:prstGeom prst="rect">
            <a:avLst/>
          </a:prstGeom>
          <a:noFill/>
        </p:spPr>
        <p:txBody>
          <a:bodyPr wrap="square" lIns="182880" rIns="182880" rtlCol="0">
            <a:spAutoFit/>
          </a:bodyPr>
          <a:lstStyle/>
          <a:p>
            <a:r>
              <a:rPr lang="en-US" sz="2800" b="1" dirty="0"/>
              <a:t>Requirements</a:t>
            </a:r>
          </a:p>
          <a:p>
            <a:r>
              <a:rPr lang="en-US" sz="2400" dirty="0"/>
              <a:t>Incorporate on-site nonpolluting renewable energy generation, such as solar, wind, geothermal, small-scale or micro-hydroelectric, or biomass, with production capacity of at least 5% of the project’s annual electrical and thermal energy cost (exclusive of </a:t>
            </a:r>
            <a:r>
              <a:rPr lang="en-US" sz="2400" i="1" dirty="0"/>
              <a:t>existing </a:t>
            </a:r>
            <a:r>
              <a:rPr lang="en-US" sz="2400" dirty="0"/>
              <a:t>buildings). </a:t>
            </a:r>
          </a:p>
          <a:p>
            <a:endParaRPr lang="en-US" sz="2400" dirty="0"/>
          </a:p>
          <a:p>
            <a:r>
              <a:rPr lang="en-US" sz="2400" dirty="0"/>
              <a:t>Points are awarded according to Table 1.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78</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Renewable Energy Production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stretch>
            <a:fillRect/>
          </a:stretch>
        </p:blipFill>
        <p:spPr>
          <a:xfrm>
            <a:off x="2538413" y="4352926"/>
            <a:ext cx="7115175" cy="2124075"/>
          </a:xfrm>
          <a:prstGeom prst="rect">
            <a:avLst/>
          </a:prstGeom>
        </p:spPr>
      </p:pic>
    </p:spTree>
    <p:extLst>
      <p:ext uri="{BB962C8B-B14F-4D97-AF65-F5344CB8AC3E}">
        <p14:creationId xmlns:p14="http://schemas.microsoft.com/office/powerpoint/2010/main" val="172671828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631216"/>
          </a:xfrm>
          <a:prstGeom prst="rect">
            <a:avLst/>
          </a:prstGeom>
          <a:noFill/>
        </p:spPr>
        <p:txBody>
          <a:bodyPr wrap="square" lIns="182880" rIns="182880" rtlCol="0">
            <a:spAutoFit/>
          </a:bodyPr>
          <a:lstStyle/>
          <a:p>
            <a:r>
              <a:rPr lang="en-US" sz="2800" b="1" dirty="0"/>
              <a:t>Intent</a:t>
            </a:r>
          </a:p>
          <a:p>
            <a:r>
              <a:rPr lang="en-US" sz="2400" dirty="0"/>
              <a:t>To encourage the development of energy-efficient neighborhoods by employing district heating and cooling strategies that reduce energy use and energy-related environmental harms.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79</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District Heating and Cooling</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016523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5632311"/>
          </a:xfrm>
          <a:prstGeom prst="rect">
            <a:avLst/>
          </a:prstGeom>
          <a:noFill/>
        </p:spPr>
        <p:txBody>
          <a:bodyPr wrap="square" lIns="182880" rIns="182880" rtlCol="0">
            <a:spAutoFit/>
          </a:bodyPr>
          <a:lstStyle/>
          <a:p>
            <a:r>
              <a:rPr lang="en-US" sz="2400" b="1" dirty="0"/>
              <a:t>Option 1. Whole-Building Energy Simulation </a:t>
            </a:r>
            <a:endParaRPr lang="en-US" sz="2400" dirty="0"/>
          </a:p>
          <a:p>
            <a:r>
              <a:rPr lang="en-US" sz="2400" dirty="0"/>
              <a:t>Demonstrate an average improvement of 5% for new buildings, 3% for major building renovations, or 2% for core and shell buildings over ANSI/ASHRAE/IESNA Standard 90.1–2010, with errata across all buildings pursuing Option 1.</a:t>
            </a:r>
          </a:p>
          <a:p>
            <a:endParaRPr lang="en-US" sz="2400" dirty="0"/>
          </a:p>
          <a:p>
            <a:r>
              <a:rPr lang="en-US" sz="2400" dirty="0"/>
              <a:t>Multiple buildings may be grouped into a single energy model, provided (1) the building type (new construction, major renovation, or core and shell) is consistent for all buildings included in the energy model, or (2) an average 5% improvement is demonstrated for the entire energy model.</a:t>
            </a:r>
          </a:p>
          <a:p>
            <a:endParaRPr lang="en-US" sz="2400" dirty="0"/>
          </a:p>
          <a:p>
            <a:r>
              <a:rPr lang="en-US" sz="2400" dirty="0"/>
              <a:t>Calculate the baseline building performance according to ANSI/ASHRAE/IESNA Standard 90.1–2010, Appendix G, with errata, using a simulation model.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Minimum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2818051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2739211"/>
          </a:xfrm>
          <a:prstGeom prst="rect">
            <a:avLst/>
          </a:prstGeom>
          <a:noFill/>
        </p:spPr>
        <p:txBody>
          <a:bodyPr wrap="square" lIns="182880" rIns="182880" rtlCol="0">
            <a:spAutoFit/>
          </a:bodyPr>
          <a:lstStyle/>
          <a:p>
            <a:r>
              <a:rPr lang="en-US" sz="2800" b="1" dirty="0"/>
              <a:t>Requirements</a:t>
            </a:r>
          </a:p>
          <a:p>
            <a:r>
              <a:rPr lang="en-US" sz="2400" dirty="0"/>
              <a:t>Incorporate a district heating and/or cooling system for space conditioning and/or water heating of new buildings (at least two buildings total) such that at least 80% of the </a:t>
            </a:r>
            <a:r>
              <a:rPr lang="en-US" sz="2400" i="1" dirty="0"/>
              <a:t>project’s </a:t>
            </a:r>
            <a:r>
              <a:rPr lang="en-US" sz="2400" dirty="0"/>
              <a:t>annual heating and/or cooling consumption is provided by the district plant. </a:t>
            </a:r>
            <a:r>
              <a:rPr lang="en-US" sz="2400" i="1" dirty="0"/>
              <a:t>Single-family residential </a:t>
            </a:r>
            <a:r>
              <a:rPr lang="en-US" sz="2400" dirty="0"/>
              <a:t>buildings and </a:t>
            </a:r>
            <a:r>
              <a:rPr lang="en-US" sz="2400" i="1" dirty="0"/>
              <a:t>existing </a:t>
            </a:r>
            <a:r>
              <a:rPr lang="en-US" sz="2400" dirty="0"/>
              <a:t>buildings of any type may be excluded from the calculation.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80</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District Heating and Cooling</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5559863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r>
              <a:rPr lang="en-US" sz="2400" dirty="0"/>
              <a:t>Each system component that is addressed by ANSI/ASHRAE/IESNA Standard 90.1–2010 must have an overall efficiency performance at least 10% better than that specified by the standard’s prescriptive requirements. Additionally, annual district pumping energy consumption that exceeds 2.5% of the annual thermal energy output of the heating and cooling plant must be offset by increases in the component’s efficiency beyond the 10% improvement.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81</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District Heating and Cooling</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4275284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046988"/>
          </a:xfrm>
          <a:prstGeom prst="rect">
            <a:avLst/>
          </a:prstGeom>
          <a:noFill/>
        </p:spPr>
        <p:txBody>
          <a:bodyPr wrap="square" lIns="182880" rIns="182880" rtlCol="0">
            <a:spAutoFit/>
          </a:bodyPr>
          <a:lstStyle/>
          <a:p>
            <a:r>
              <a:rPr lang="en-US" sz="2400" dirty="0"/>
              <a:t>If a combined heat and power (CHP) system is used to comply with the credit requirements, show equivalence by demonstrating that energy consumption savings from the CHP plant at least equal the energy savings that would result from using a conventional district energy system with components that are 10% better than ANSI/ASHRAE/IESNA Standard 90.1–2010. When determining equivalency, take into account the pumping energy as described above.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82</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District Heating and Cooling</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9769255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reduce the environmental harms from energy used for operating public infrastructure.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83</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Infrastructure Energy Efficiency</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2369784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369880"/>
          </a:xfrm>
          <a:prstGeom prst="rect">
            <a:avLst/>
          </a:prstGeom>
          <a:noFill/>
        </p:spPr>
        <p:txBody>
          <a:bodyPr wrap="square" lIns="182880" rIns="182880" rtlCol="0">
            <a:spAutoFit/>
          </a:bodyPr>
          <a:lstStyle/>
          <a:p>
            <a:r>
              <a:rPr lang="en-US" sz="2800" b="1" dirty="0"/>
              <a:t>Requirements</a:t>
            </a:r>
          </a:p>
          <a:p>
            <a:r>
              <a:rPr lang="en-US" sz="2400" dirty="0"/>
              <a:t>Design, purchase, or work with the municipality to install all new infrastructure (e.g., traffic lights, </a:t>
            </a:r>
            <a:r>
              <a:rPr lang="en-US" sz="2400" i="1" dirty="0"/>
              <a:t>street </a:t>
            </a:r>
            <a:r>
              <a:rPr lang="en-US" sz="2400" dirty="0"/>
              <a:t>lights, water and wastewater pumps) to achieve a 15% annual energy reduction below an estimated baseline energy use for this infrastructure. When determining the baseline, assume the use of lowest first-cost infrastructure items.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Infrastructure Energy Efficiency</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7330352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892552"/>
          </a:xfrm>
          <a:prstGeom prst="rect">
            <a:avLst/>
          </a:prstGeom>
          <a:noFill/>
        </p:spPr>
        <p:txBody>
          <a:bodyPr wrap="square" lIns="182880" rIns="182880" rtlCol="0">
            <a:spAutoFit/>
          </a:bodyPr>
          <a:lstStyle/>
          <a:p>
            <a:r>
              <a:rPr lang="en-US" sz="2800" b="1" dirty="0"/>
              <a:t>Intent</a:t>
            </a:r>
          </a:p>
          <a:p>
            <a:r>
              <a:rPr lang="en-US" sz="2400" dirty="0"/>
              <a:t>To reduce pollution from wastewater and encourage water reuse.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85</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Wastewater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54624441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000548"/>
          </a:xfrm>
          <a:prstGeom prst="rect">
            <a:avLst/>
          </a:prstGeom>
          <a:noFill/>
        </p:spPr>
        <p:txBody>
          <a:bodyPr wrap="square" lIns="182880" rIns="182880" rtlCol="0">
            <a:spAutoFit/>
          </a:bodyPr>
          <a:lstStyle/>
          <a:p>
            <a:r>
              <a:rPr lang="en-US" sz="2800" b="1" dirty="0"/>
              <a:t>Requirements</a:t>
            </a:r>
          </a:p>
          <a:p>
            <a:r>
              <a:rPr lang="en-US" sz="2400" dirty="0"/>
              <a:t>Design and construct the project to retain on-site at least 25% of the average annual wastewater generated by the project (excluding any existing buildings), and reuse that wastewater to replace potable water.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Wastewater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6786936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830997"/>
          </a:xfrm>
          <a:prstGeom prst="rect">
            <a:avLst/>
          </a:prstGeom>
          <a:noFill/>
        </p:spPr>
        <p:txBody>
          <a:bodyPr wrap="square" lIns="182880" rIns="182880" rtlCol="0">
            <a:spAutoFit/>
          </a:bodyPr>
          <a:lstStyle/>
          <a:p>
            <a:r>
              <a:rPr lang="en-US" sz="2400" dirty="0"/>
              <a:t>Provide on-site treatment to a quality required by state and local regulations for the proposed reuse, whichever is more stringent.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87</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Wastewater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6692128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r>
              <a:rPr lang="en-US" sz="2400" dirty="0"/>
              <a:t>Calculate the percentage of wastewater diverted and reused by determining the total wastewater flow, using the design case from GIB Prerequisite Indoor Water Use Reduction and adding wastewater flow from residential buildings, then determining how much of that volume is reused on site.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88</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Wastewater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pic>
        <p:nvPicPr>
          <p:cNvPr id="2" name="Picture 1"/>
          <p:cNvPicPr>
            <a:picLocks noChangeAspect="1"/>
          </p:cNvPicPr>
          <p:nvPr/>
        </p:nvPicPr>
        <p:blipFill>
          <a:blip r:embed="rId3"/>
          <a:stretch>
            <a:fillRect/>
          </a:stretch>
        </p:blipFill>
        <p:spPr>
          <a:xfrm>
            <a:off x="3810000" y="3476626"/>
            <a:ext cx="4572000" cy="1696691"/>
          </a:xfrm>
          <a:prstGeom prst="rect">
            <a:avLst/>
          </a:prstGeom>
        </p:spPr>
      </p:pic>
    </p:spTree>
    <p:extLst>
      <p:ext uri="{BB962C8B-B14F-4D97-AF65-F5344CB8AC3E}">
        <p14:creationId xmlns:p14="http://schemas.microsoft.com/office/powerpoint/2010/main" val="10941844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avoid the environmental consequences of extracting and processing virgin materials by using recycled and reclaimed materials.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89</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Recycled and Reused Infrastructure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318788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3785652"/>
          </a:xfrm>
          <a:prstGeom prst="rect">
            <a:avLst/>
          </a:prstGeom>
          <a:noFill/>
        </p:spPr>
        <p:txBody>
          <a:bodyPr wrap="square" lIns="182880" rIns="182880" rtlCol="0">
            <a:spAutoFit/>
          </a:bodyPr>
          <a:lstStyle/>
          <a:p>
            <a:r>
              <a:rPr lang="en-US" sz="2400" dirty="0"/>
              <a:t>Buildings must meet the minimum percentage savings before taking credit for renewable energy systems. </a:t>
            </a:r>
          </a:p>
          <a:p>
            <a:endParaRPr lang="en-US" sz="2400" dirty="0"/>
          </a:p>
          <a:p>
            <a:r>
              <a:rPr lang="en-US" sz="2400" dirty="0"/>
              <a:t>Each building’s proposed design must meet the following criteria: </a:t>
            </a:r>
          </a:p>
          <a:p>
            <a:pPr marL="342900" indent="-342900">
              <a:buFont typeface="Wingdings" panose="05000000000000000000" pitchFamily="2" charset="2"/>
              <a:buChar char="q"/>
            </a:pPr>
            <a:r>
              <a:rPr lang="en-US" sz="2400" dirty="0"/>
              <a:t>compliance with the mandatory provisions of ANSI/ASHRAE/IESNA Standard 90.1–2010, with errata; </a:t>
            </a:r>
          </a:p>
          <a:p>
            <a:pPr marL="342900" indent="-342900">
              <a:buFont typeface="Wingdings" panose="05000000000000000000" pitchFamily="2" charset="2"/>
              <a:buChar char="q"/>
            </a:pPr>
            <a:r>
              <a:rPr lang="en-US" sz="2400" dirty="0"/>
              <a:t>inclusion of all energy consumption and costs within and associated with the building project; and </a:t>
            </a:r>
          </a:p>
          <a:p>
            <a:pPr marL="342900" indent="-342900">
              <a:buFont typeface="Wingdings" panose="05000000000000000000" pitchFamily="2" charset="2"/>
              <a:buChar char="q"/>
            </a:pPr>
            <a:r>
              <a:rPr lang="en-US" sz="2400" dirty="0"/>
              <a:t>comparison against a baseline building that complies with Standard 90.1–2010, Appendix G, with errata</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Prerequisite – Minimum Building Energy Performance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97447589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000548"/>
          </a:xfrm>
          <a:prstGeom prst="rect">
            <a:avLst/>
          </a:prstGeom>
          <a:noFill/>
        </p:spPr>
        <p:txBody>
          <a:bodyPr wrap="square" lIns="182880" rIns="182880" rtlCol="0">
            <a:spAutoFit/>
          </a:bodyPr>
          <a:lstStyle/>
          <a:p>
            <a:r>
              <a:rPr lang="en-US" sz="2800" b="1" dirty="0"/>
              <a:t>Requirements</a:t>
            </a:r>
          </a:p>
          <a:p>
            <a:r>
              <a:rPr lang="en-US" sz="2400" dirty="0"/>
              <a:t>Use materials for new infrastructure such that the sum of the </a:t>
            </a:r>
            <a:r>
              <a:rPr lang="en-US" sz="2400" i="1" dirty="0"/>
              <a:t>postconsumer </a:t>
            </a:r>
            <a:r>
              <a:rPr lang="en-US" sz="2400" dirty="0"/>
              <a:t>recycled content, on-site reused materials, and one-half of the </a:t>
            </a:r>
            <a:r>
              <a:rPr lang="en-US" sz="2400" i="1" dirty="0" err="1"/>
              <a:t>preconsumer</a:t>
            </a:r>
            <a:r>
              <a:rPr lang="en-US" sz="2400" i="1" dirty="0"/>
              <a:t> </a:t>
            </a:r>
            <a:r>
              <a:rPr lang="en-US" sz="2400" dirty="0"/>
              <a:t>recycled content constitutes at least 50% of the total mass of infrastructure materials.</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90</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Recycled and Reused Infrastructure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28824672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r>
              <a:rPr lang="en-US" sz="2400" dirty="0"/>
              <a:t>Count materials in all of the following infrastructure items, as applicable: </a:t>
            </a:r>
          </a:p>
          <a:p>
            <a:pPr marL="342900" indent="-342900">
              <a:buFont typeface="Wingdings" panose="05000000000000000000" pitchFamily="2" charset="2"/>
              <a:buChar char="q"/>
            </a:pPr>
            <a:r>
              <a:rPr lang="en-US" sz="2400" dirty="0"/>
              <a:t>roadways, parking lots, sidewalks, unit paving, and curbs; </a:t>
            </a:r>
          </a:p>
          <a:p>
            <a:pPr marL="342900" indent="-342900">
              <a:buFont typeface="Wingdings" panose="05000000000000000000" pitchFamily="2" charset="2"/>
              <a:buChar char="q"/>
            </a:pPr>
            <a:r>
              <a:rPr lang="en-US" sz="2400" dirty="0"/>
              <a:t>water retention tanks and vaults; </a:t>
            </a:r>
          </a:p>
          <a:p>
            <a:pPr marL="342900" indent="-342900">
              <a:buFont typeface="Wingdings" panose="05000000000000000000" pitchFamily="2" charset="2"/>
              <a:buChar char="q"/>
            </a:pPr>
            <a:r>
              <a:rPr lang="en-US" sz="2400" dirty="0"/>
              <a:t>base and sub-base materials for the above; and </a:t>
            </a:r>
          </a:p>
          <a:p>
            <a:pPr marL="342900" indent="-342900">
              <a:buFont typeface="Wingdings" panose="05000000000000000000" pitchFamily="2" charset="2"/>
              <a:buChar char="q"/>
            </a:pPr>
            <a:r>
              <a:rPr lang="en-US" sz="2400" dirty="0"/>
              <a:t>rainwater, sanitary sewer, steam energy distribution, and water piping. </a:t>
            </a:r>
          </a:p>
          <a:p>
            <a:endParaRPr lang="en-US" sz="2400" dirty="0"/>
          </a:p>
          <a:p>
            <a:r>
              <a:rPr lang="en-US" sz="2400" dirty="0"/>
              <a:t>Recycled content is defined in accordance with ISO/IEC 14021, Environmental Labels and Declaration, Self-Declared Environmental Claims (Type II environmental labeling).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91</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Recycled and Reused Infrastructure</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34373620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reduce the volume of waste deposited in landfills and promote the proper disposal of hazardous waste.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92</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Solid Waste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6196623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3477875"/>
          </a:xfrm>
          <a:prstGeom prst="rect">
            <a:avLst/>
          </a:prstGeom>
          <a:noFill/>
        </p:spPr>
        <p:txBody>
          <a:bodyPr wrap="square" lIns="182880" rIns="182880" rtlCol="0">
            <a:spAutoFit/>
          </a:bodyPr>
          <a:lstStyle/>
          <a:p>
            <a:r>
              <a:rPr lang="en-US" sz="2800" b="1" dirty="0"/>
              <a:t>Requirements</a:t>
            </a:r>
          </a:p>
          <a:p>
            <a:r>
              <a:rPr lang="en-US" sz="2400" dirty="0"/>
              <a:t>Meet at least four of the following five requirements and publicize their availability and benefits. </a:t>
            </a:r>
          </a:p>
          <a:p>
            <a:pPr marL="457200" indent="-457200">
              <a:buAutoNum type="alphaLcPeriod"/>
            </a:pPr>
            <a:r>
              <a:rPr lang="en-US" sz="2400" dirty="0"/>
              <a:t>Include as part of the </a:t>
            </a:r>
            <a:r>
              <a:rPr lang="en-US" sz="2400" i="1" dirty="0"/>
              <a:t>project </a:t>
            </a:r>
            <a:r>
              <a:rPr lang="en-US" sz="2400" dirty="0"/>
              <a:t>at least one recycling or reuse station, available to all project occupants, dedicated to the separation, collection, and storage of materials for recycling; or locate the project in a local government jurisdiction that provides recycling services. The recycling must cover at least paper, corrugated cardboard, glass, plastics, and metals.</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93</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Solid Waste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9620758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2677656"/>
          </a:xfrm>
          <a:prstGeom prst="rect">
            <a:avLst/>
          </a:prstGeom>
          <a:noFill/>
        </p:spPr>
        <p:txBody>
          <a:bodyPr wrap="square" lIns="182880" rIns="182880" rtlCol="0">
            <a:spAutoFit/>
          </a:bodyPr>
          <a:lstStyle/>
          <a:p>
            <a:pPr marL="457200" indent="-457200">
              <a:buFont typeface="+mj-lt"/>
              <a:buAutoNum type="alphaLcPeriod" startAt="2"/>
            </a:pPr>
            <a:r>
              <a:rPr lang="en-US" sz="2400" dirty="0"/>
              <a:t>Include as part of the project at least one drop-off point, available to all project occupants, for potentially hazardous office or household wastes and establish a plan for </a:t>
            </a:r>
            <a:r>
              <a:rPr lang="en-US" sz="2400" dirty="0" err="1"/>
              <a:t>postcollection</a:t>
            </a:r>
            <a:r>
              <a:rPr lang="en-US" sz="2400" dirty="0"/>
              <a:t> disposal or use; or locate the project in a local government jurisdiction that provides collection services. Examples of potentially hazardous wastes include paints, solvents, oil, mercury-containing lamps, electronic waste, and batteries</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94</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Solid Waste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87068197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938992"/>
          </a:xfrm>
          <a:prstGeom prst="rect">
            <a:avLst/>
          </a:prstGeom>
          <a:noFill/>
        </p:spPr>
        <p:txBody>
          <a:bodyPr wrap="square" lIns="182880" rIns="182880" rtlCol="0">
            <a:spAutoFit/>
          </a:bodyPr>
          <a:lstStyle/>
          <a:p>
            <a:pPr marL="457200" indent="-457200">
              <a:buFont typeface="+mj-lt"/>
              <a:buAutoNum type="alphaLcPeriod" startAt="3"/>
            </a:pPr>
            <a:r>
              <a:rPr lang="en-US" sz="2400" dirty="0"/>
              <a:t>Include as part of the project at least one compost station or location, available to all project occupants, dedicated to the collection and composting of food and yard wastes, and establish a plan for </a:t>
            </a:r>
            <a:r>
              <a:rPr lang="en-US" sz="2400" dirty="0" err="1"/>
              <a:t>postcollection</a:t>
            </a:r>
            <a:r>
              <a:rPr lang="en-US" sz="2400" dirty="0"/>
              <a:t> use; or locate the project in a local government jurisdiction that provides composting services.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95</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Solid Waste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3309475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1200329"/>
          </a:xfrm>
          <a:prstGeom prst="rect">
            <a:avLst/>
          </a:prstGeom>
          <a:noFill/>
        </p:spPr>
        <p:txBody>
          <a:bodyPr wrap="square" lIns="182880" rIns="182880" rtlCol="0">
            <a:spAutoFit/>
          </a:bodyPr>
          <a:lstStyle/>
          <a:p>
            <a:pPr marL="457200" indent="-457200">
              <a:buFont typeface="+mj-lt"/>
              <a:buAutoNum type="alphaLcPeriod" startAt="4"/>
            </a:pPr>
            <a:r>
              <a:rPr lang="en-US" sz="2400" dirty="0"/>
              <a:t>On every mixed-use or nonresidential </a:t>
            </a:r>
            <a:r>
              <a:rPr lang="en-US" sz="2400" i="1" dirty="0"/>
              <a:t>block </a:t>
            </a:r>
            <a:r>
              <a:rPr lang="en-US" sz="2400" dirty="0"/>
              <a:t>or at least every 800 feet, whichever is shorter, include recycling containers either adjacent to or integrated into the design of other receptacles.</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96</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Solid Waste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34066556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4154984"/>
          </a:xfrm>
          <a:prstGeom prst="rect">
            <a:avLst/>
          </a:prstGeom>
          <a:noFill/>
        </p:spPr>
        <p:txBody>
          <a:bodyPr wrap="square" lIns="182880" rIns="182880" rtlCol="0">
            <a:spAutoFit/>
          </a:bodyPr>
          <a:lstStyle/>
          <a:p>
            <a:pPr marL="457200" indent="-457200">
              <a:buFont typeface="+mj-lt"/>
              <a:buAutoNum type="alphaLcPeriod" startAt="5"/>
            </a:pPr>
            <a:r>
              <a:rPr lang="en-US" sz="2400" dirty="0"/>
              <a:t>Recycle, reuse, or salvage at least 50% of nonhazardous construction, demolition, and renovation debris. Calculations can be done by weight or volume but must be consistent throughout. Develop and implement a construction waste management plan that identifies the materials to be diverted from disposal and specifies whether the materials will be stored on site or commingled. Reused or recycled asphalt, brick, and concrete (ABC) can account for no more than 75% of the diverted waste total. Excavated soil, land-clearing debris, alternative daily cover (ADC), and materials contributing toward GIB Credit Building Reuse do not qualify for this credit.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97</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Solid Waste Management</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100067700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0"/>
            <a:ext cx="9144000" cy="1261884"/>
          </a:xfrm>
          <a:prstGeom prst="rect">
            <a:avLst/>
          </a:prstGeom>
          <a:noFill/>
        </p:spPr>
        <p:txBody>
          <a:bodyPr wrap="square" lIns="182880" rIns="182880" rtlCol="0">
            <a:spAutoFit/>
          </a:bodyPr>
          <a:lstStyle/>
          <a:p>
            <a:r>
              <a:rPr lang="en-US" sz="2800" b="1" dirty="0"/>
              <a:t>Intent</a:t>
            </a:r>
          </a:p>
          <a:p>
            <a:r>
              <a:rPr lang="en-US" sz="2400" dirty="0"/>
              <a:t>To increase night sky access, improve nighttime visibility, and reduce the consequences of development for wildlife and people.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98</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25014764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524000" y="1097281"/>
            <a:ext cx="9144000" cy="2739211"/>
          </a:xfrm>
          <a:prstGeom prst="rect">
            <a:avLst/>
          </a:prstGeom>
          <a:noFill/>
        </p:spPr>
        <p:txBody>
          <a:bodyPr wrap="square" lIns="182880" rIns="182880" rtlCol="0">
            <a:spAutoFit/>
          </a:bodyPr>
          <a:lstStyle/>
          <a:p>
            <a:r>
              <a:rPr lang="en-US" sz="2800" b="1" dirty="0"/>
              <a:t>Requirements</a:t>
            </a:r>
          </a:p>
          <a:p>
            <a:r>
              <a:rPr lang="en-US" sz="2400" dirty="0"/>
              <a:t>Meet the Light Pollution Reduction requirements for the following: </a:t>
            </a:r>
          </a:p>
          <a:p>
            <a:pPr marL="457200" indent="-457200">
              <a:buFont typeface="+mj-lt"/>
              <a:buAutoNum type="arabicPeriod"/>
            </a:pPr>
            <a:r>
              <a:rPr lang="en-US" sz="2400" dirty="0"/>
              <a:t>One option in Exterior Lighting for Residential Areas </a:t>
            </a:r>
          </a:p>
          <a:p>
            <a:pPr marL="457200" indent="-457200">
              <a:buFont typeface="+mj-lt"/>
              <a:buAutoNum type="arabicPeriod"/>
            </a:pPr>
            <a:r>
              <a:rPr lang="en-US" sz="2400" dirty="0"/>
              <a:t>Exterior Lighting for Circulation Network </a:t>
            </a:r>
          </a:p>
          <a:p>
            <a:pPr marL="457200" indent="-457200">
              <a:buFont typeface="+mj-lt"/>
              <a:buAutoNum type="arabicPeriod"/>
            </a:pPr>
            <a:r>
              <a:rPr lang="en-US" sz="2400" dirty="0" err="1"/>
              <a:t>Uplight</a:t>
            </a:r>
            <a:r>
              <a:rPr lang="en-US" sz="2400" dirty="0"/>
              <a:t> and light trespass requirements in Exterior Lighting for All Other Areas </a:t>
            </a:r>
          </a:p>
          <a:p>
            <a:pPr marL="457200" indent="-457200">
              <a:buFont typeface="+mj-lt"/>
              <a:buAutoNum type="arabicPeriod"/>
            </a:pPr>
            <a:r>
              <a:rPr lang="en-US" sz="2400" dirty="0"/>
              <a:t>Covenants, Conditions, and Restrictions. </a:t>
            </a:r>
          </a:p>
        </p:txBody>
      </p:sp>
      <p:grpSp>
        <p:nvGrpSpPr>
          <p:cNvPr id="17" name="Group 16"/>
          <p:cNvGrpSpPr/>
          <p:nvPr/>
        </p:nvGrpSpPr>
        <p:grpSpPr>
          <a:xfrm>
            <a:off x="1524000" y="6596390"/>
            <a:ext cx="9144000" cy="261610"/>
            <a:chOff x="0" y="6519446"/>
            <a:chExt cx="9144000" cy="261610"/>
          </a:xfrm>
        </p:grpSpPr>
        <p:sp>
          <p:nvSpPr>
            <p:cNvPr id="18" name="Rectangle 17"/>
            <p:cNvSpPr/>
            <p:nvPr/>
          </p:nvSpPr>
          <p:spPr>
            <a:xfrm>
              <a:off x="0" y="6519446"/>
              <a:ext cx="8229600" cy="261610"/>
            </a:xfrm>
            <a:prstGeom prst="rect">
              <a:avLst/>
            </a:prstGeom>
            <a:solidFill>
              <a:schemeClr val="accent5">
                <a:lumMod val="75000"/>
              </a:schemeClr>
            </a:solidFill>
            <a:ln>
              <a:solidFill>
                <a:schemeClr val="tx1"/>
              </a:solidFill>
            </a:ln>
          </p:spPr>
          <p:txBody>
            <a:bodyPr wrap="square">
              <a:spAutoFit/>
            </a:bodyPr>
            <a:lstStyle/>
            <a:p>
              <a:r>
                <a:rPr lang="en-US" sz="1100" b="1" dirty="0"/>
                <a:t>Lori A. Brown, LEED AP ND – Power Jam Study!		Lorisweb.com</a:t>
              </a:r>
            </a:p>
          </p:txBody>
        </p:sp>
        <p:sp>
          <p:nvSpPr>
            <p:cNvPr id="19" name="Rectangle 18"/>
            <p:cNvSpPr/>
            <p:nvPr/>
          </p:nvSpPr>
          <p:spPr>
            <a:xfrm>
              <a:off x="8229600" y="6519446"/>
              <a:ext cx="914400" cy="261610"/>
            </a:xfrm>
            <a:prstGeom prst="rect">
              <a:avLst/>
            </a:prstGeom>
            <a:solidFill>
              <a:srgbClr val="0070C0"/>
            </a:solidFill>
            <a:ln>
              <a:solidFill>
                <a:schemeClr val="tx1"/>
              </a:solidFill>
            </a:ln>
          </p:spPr>
          <p:txBody>
            <a:bodyPr wrap="square">
              <a:spAutoFit/>
            </a:bodyPr>
            <a:lstStyle/>
            <a:p>
              <a:pPr algn="ctr"/>
              <a:fld id="{DABCC02C-A6DE-4C84-B425-7AEFEEB7B513}" type="slidenum">
                <a:rPr lang="en-US" sz="1100">
                  <a:solidFill>
                    <a:schemeClr val="bg1"/>
                  </a:solidFill>
                </a:rPr>
                <a:t>99</a:t>
              </a:fld>
              <a:endParaRPr lang="en-US" sz="1100" dirty="0">
                <a:solidFill>
                  <a:schemeClr val="bg1"/>
                </a:solidFill>
              </a:endParaRPr>
            </a:p>
          </p:txBody>
        </p:sp>
      </p:grpSp>
      <p:grpSp>
        <p:nvGrpSpPr>
          <p:cNvPr id="5" name="Group 4"/>
          <p:cNvGrpSpPr/>
          <p:nvPr/>
        </p:nvGrpSpPr>
        <p:grpSpPr>
          <a:xfrm>
            <a:off x="1524000" y="-27161"/>
            <a:ext cx="9144000" cy="914400"/>
            <a:chOff x="0" y="-27161"/>
            <a:chExt cx="9144000" cy="914400"/>
          </a:xfrm>
        </p:grpSpPr>
        <p:sp>
          <p:nvSpPr>
            <p:cNvPr id="8" name="Rectangle 7"/>
            <p:cNvSpPr/>
            <p:nvPr/>
          </p:nvSpPr>
          <p:spPr>
            <a:xfrm>
              <a:off x="0" y="-27161"/>
              <a:ext cx="9144000" cy="914400"/>
            </a:xfrm>
            <a:prstGeom prst="rect">
              <a:avLst/>
            </a:prstGeom>
            <a:solidFill>
              <a:schemeClr val="accent4">
                <a:lumMod val="20000"/>
                <a:lumOff val="80000"/>
              </a:schemeClr>
            </a:solidFill>
            <a:ln>
              <a:solidFill>
                <a:schemeClr val="tx1"/>
              </a:solidFill>
            </a:ln>
          </p:spPr>
          <p:txBody>
            <a:bodyPr wrap="square">
              <a:noAutofit/>
            </a:bodyPr>
            <a:lstStyle/>
            <a:p>
              <a:r>
                <a:rPr lang="en-US" sz="2400" b="1" dirty="0"/>
                <a:t>Credit – Light Pollution Reduction</a:t>
              </a:r>
            </a:p>
            <a:p>
              <a:r>
                <a:rPr lang="en-US" sz="1600" b="1" dirty="0"/>
                <a:t>Plan</a:t>
              </a:r>
            </a:p>
            <a:p>
              <a:r>
                <a:rPr lang="en-US" sz="1600" b="1" dirty="0"/>
                <a:t>Built Project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9600" y="-27161"/>
              <a:ext cx="914400" cy="914400"/>
            </a:xfrm>
            <a:prstGeom prst="rect">
              <a:avLst/>
            </a:prstGeom>
          </p:spPr>
        </p:pic>
      </p:grpSp>
    </p:spTree>
    <p:extLst>
      <p:ext uri="{BB962C8B-B14F-4D97-AF65-F5344CB8AC3E}">
        <p14:creationId xmlns:p14="http://schemas.microsoft.com/office/powerpoint/2010/main" val="9150435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4569</TotalTime>
  <Words>9003</Words>
  <Application>Microsoft Office PowerPoint</Application>
  <PresentationFormat>Widescreen</PresentationFormat>
  <Paragraphs>943</Paragraphs>
  <Slides>117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117</vt:i4>
      </vt:variant>
    </vt:vector>
  </HeadingPairs>
  <TitlesOfParts>
    <vt:vector size="121"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Lori</dc:creator>
  <cp:lastModifiedBy>Lori Brown</cp:lastModifiedBy>
  <cp:revision>207</cp:revision>
  <dcterms:created xsi:type="dcterms:W3CDTF">2015-03-21T19:21:35Z</dcterms:created>
  <dcterms:modified xsi:type="dcterms:W3CDTF">2017-05-05T20:15:46Z</dcterms:modified>
</cp:coreProperties>
</file>