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79" r:id="rId2"/>
    <p:sldId id="286" r:id="rId3"/>
    <p:sldId id="377" r:id="rId4"/>
    <p:sldId id="344" r:id="rId5"/>
    <p:sldId id="348" r:id="rId6"/>
    <p:sldId id="375" r:id="rId7"/>
    <p:sldId id="376" r:id="rId8"/>
    <p:sldId id="354" r:id="rId9"/>
    <p:sldId id="364" r:id="rId10"/>
    <p:sldId id="371" r:id="rId11"/>
    <p:sldId id="370" r:id="rId12"/>
    <p:sldId id="349" r:id="rId13"/>
    <p:sldId id="363" r:id="rId14"/>
    <p:sldId id="372" r:id="rId15"/>
    <p:sldId id="373" r:id="rId16"/>
    <p:sldId id="341" r:id="rId17"/>
    <p:sldId id="346" r:id="rId18"/>
    <p:sldId id="351" r:id="rId19"/>
    <p:sldId id="365" r:id="rId20"/>
    <p:sldId id="366" r:id="rId21"/>
    <p:sldId id="368" r:id="rId22"/>
    <p:sldId id="355" r:id="rId23"/>
    <p:sldId id="358" r:id="rId24"/>
    <p:sldId id="357" r:id="rId25"/>
    <p:sldId id="360" r:id="rId26"/>
    <p:sldId id="359" r:id="rId27"/>
    <p:sldId id="356" r:id="rId28"/>
    <p:sldId id="374" r:id="rId29"/>
    <p:sldId id="342" r:id="rId30"/>
    <p:sldId id="361" r:id="rId31"/>
    <p:sldId id="362" r:id="rId32"/>
    <p:sldId id="369" r:id="rId33"/>
    <p:sldId id="343" r:id="rId34"/>
    <p:sldId id="37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7B20"/>
    <a:srgbClr val="983D2C"/>
    <a:srgbClr val="36A7CD"/>
    <a:srgbClr val="FEC13B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7" autoAdjust="0"/>
  </p:normalViewPr>
  <p:slideViewPr>
    <p:cSldViewPr>
      <p:cViewPr varScale="1">
        <p:scale>
          <a:sx n="106" d="100"/>
          <a:sy n="106" d="100"/>
        </p:scale>
        <p:origin x="96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38EE9-F887-4164-A018-238DD0CA0E47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A6207-4EE1-4BEB-9B5B-A3C8CCA9D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5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A6207-4EE1-4BEB-9B5B-A3C8CCA9DE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18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E6CC9-5D90-4A38-BFF2-1232EDBDD043}" type="slidenum">
              <a:rPr lang="en-US" smtClean="0"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LEED v4 Power Jam Study - lorisweb.com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3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3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5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2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2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98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22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07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3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8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9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3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8EBF4-E4E3-49C5-89CF-8F90AEF25880}" type="datetimeFigureOut">
              <a:rPr lang="en-US" smtClean="0"/>
              <a:t>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BDBE-B129-42B6-80D2-3A20EEFE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2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usgbc.org/pilotcredit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usgbc.org/rpc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57200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Fundamentals of LEED v4 for</a:t>
            </a:r>
          </a:p>
          <a:p>
            <a:pPr algn="ctr"/>
            <a:r>
              <a:rPr lang="en-US" sz="4800" b="1" spc="300" dirty="0" smtClean="0"/>
              <a:t>Neighborhood Development</a:t>
            </a:r>
          </a:p>
          <a:p>
            <a:pPr algn="ctr"/>
            <a:endParaRPr lang="en-US" sz="4800" spc="300" dirty="0" smtClean="0"/>
          </a:p>
          <a:p>
            <a:pPr algn="ctr"/>
            <a:endParaRPr lang="en-US" sz="3600" dirty="0" smtClean="0"/>
          </a:p>
          <a:p>
            <a:pPr algn="ctr"/>
            <a:endParaRPr lang="en-US" sz="3600" dirty="0" smtClean="0"/>
          </a:p>
          <a:p>
            <a:pPr algn="ctr"/>
            <a:endParaRPr lang="en-US" sz="3600" dirty="0" smtClean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5400" b="1" dirty="0" smtClean="0"/>
              <a:t>Exam Preparation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96390"/>
            <a:ext cx="8229600" cy="261610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b="1" dirty="0" smtClean="0"/>
              <a:t>Lori A. Brown, LEED AP BD+C – Power Jam Study!		Lorisweb.com</a:t>
            </a:r>
            <a:endParaRPr lang="en-US" sz="1100" b="1" dirty="0"/>
          </a:p>
        </p:txBody>
      </p:sp>
      <p:sp>
        <p:nvSpPr>
          <p:cNvPr id="12" name="Rectangle 11"/>
          <p:cNvSpPr/>
          <p:nvPr/>
        </p:nvSpPr>
        <p:spPr>
          <a:xfrm>
            <a:off x="8229600" y="6596390"/>
            <a:ext cx="914400" cy="26161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fld id="{9F8E3996-6E4F-423D-8BF8-6F101C52AB01}" type="slidenum">
              <a:rPr lang="en-US" sz="1100" smtClean="0">
                <a:solidFill>
                  <a:schemeClr val="bg1"/>
                </a:solidFill>
              </a:rPr>
              <a:t>1</a:t>
            </a:fld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590800"/>
            <a:ext cx="22860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4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892552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Innovation (1 to 3 points)</a:t>
            </a:r>
          </a:p>
          <a:p>
            <a:r>
              <a:rPr lang="en-US" sz="2400" dirty="0" smtClean="0"/>
              <a:t>Online </a:t>
            </a:r>
            <a:r>
              <a:rPr lang="en-US" sz="2400" dirty="0"/>
              <a:t>Innovation </a:t>
            </a:r>
            <a:r>
              <a:rPr lang="en-US" sz="2400" dirty="0" smtClean="0"/>
              <a:t>database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360" y="1363386"/>
            <a:ext cx="1457325" cy="552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315" y="1995040"/>
            <a:ext cx="6473370" cy="45720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609600" y="1915836"/>
            <a:ext cx="0" cy="456116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09600" y="6477000"/>
            <a:ext cx="72571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6" name="Rectangle 15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15002DAD-ED06-4E46-921B-A5AB6AE1A3F0}" type="slidenum">
                <a:rPr lang="en-US" sz="1100" smtClean="0">
                  <a:solidFill>
                    <a:schemeClr val="bg1"/>
                  </a:solidFill>
                </a:rPr>
                <a:t>10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2" name="Rectangle 21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7111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892552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Innovation (1 to 3 points)</a:t>
            </a:r>
          </a:p>
          <a:p>
            <a:r>
              <a:rPr lang="en-US" sz="2400" dirty="0" smtClean="0"/>
              <a:t>Online </a:t>
            </a:r>
            <a:r>
              <a:rPr lang="en-US" sz="2400" dirty="0"/>
              <a:t>Innovation </a:t>
            </a:r>
            <a:r>
              <a:rPr lang="en-US" sz="2400" dirty="0" smtClean="0"/>
              <a:t>database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360" y="1363386"/>
            <a:ext cx="1457325" cy="5524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68" y="1950394"/>
            <a:ext cx="7091063" cy="4572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2" name="Rectangle 11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08E655EF-91DB-494D-B9EE-3CF5436CED9D}" type="slidenum">
                <a:rPr lang="en-US" sz="1100" smtClean="0">
                  <a:solidFill>
                    <a:schemeClr val="bg1"/>
                  </a:solidFill>
                </a:rPr>
                <a:t>11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0" name="Rectangle 19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83085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431" y="839953"/>
            <a:ext cx="6527137" cy="566928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D443F652-9B97-49E5-A9BA-B3CC8EEE1646}" type="slidenum">
                <a:rPr lang="en-US" sz="1100" smtClean="0">
                  <a:solidFill>
                    <a:schemeClr val="bg1"/>
                  </a:solidFill>
                </a:rPr>
                <a:t>12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8" name="Rectangle 17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50828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3477875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Innovation (1 to 3 points)</a:t>
            </a:r>
          </a:p>
          <a:p>
            <a:r>
              <a:rPr lang="en-US" sz="2400" dirty="0" smtClean="0"/>
              <a:t>Examples</a:t>
            </a:r>
            <a:r>
              <a:rPr lang="en-US" sz="2400" dirty="0"/>
              <a:t>:</a:t>
            </a:r>
          </a:p>
          <a:p>
            <a:pPr marL="682625" lvl="1" indent="-409575">
              <a:buFont typeface="Calibri" pitchFamily="34" charset="0"/>
              <a:buChar char="—"/>
            </a:pPr>
            <a:r>
              <a:rPr lang="en-US" sz="2400" dirty="0"/>
              <a:t>Educational Outreach Program</a:t>
            </a:r>
          </a:p>
          <a:p>
            <a:pPr marL="682625" lvl="1" indent="-409575">
              <a:buFont typeface="Calibri" pitchFamily="34" charset="0"/>
              <a:buChar char="—"/>
            </a:pPr>
            <a:r>
              <a:rPr lang="en-US" sz="2400" dirty="0"/>
              <a:t>Green Housekeeping</a:t>
            </a:r>
          </a:p>
          <a:p>
            <a:pPr marL="682625" lvl="1" indent="-409575">
              <a:buFont typeface="Calibri" pitchFamily="34" charset="0"/>
              <a:buChar char="—"/>
            </a:pPr>
            <a:r>
              <a:rPr lang="en-US" sz="2400" dirty="0"/>
              <a:t>High Volume Fly Ash</a:t>
            </a:r>
          </a:p>
          <a:p>
            <a:pPr marL="682625" lvl="1" indent="-409575">
              <a:buFont typeface="Calibri" pitchFamily="34" charset="0"/>
              <a:buChar char="—"/>
            </a:pPr>
            <a:r>
              <a:rPr lang="en-US" sz="2400" dirty="0"/>
              <a:t>ISO 14040 Life-Cycle Assessment</a:t>
            </a:r>
          </a:p>
          <a:p>
            <a:pPr marL="682625" lvl="1" indent="-409575">
              <a:buFont typeface="Calibri" pitchFamily="34" charset="0"/>
              <a:buChar char="—"/>
            </a:pPr>
            <a:r>
              <a:rPr lang="en-US" sz="2400" dirty="0"/>
              <a:t>Waste Management and Diversion Programs</a:t>
            </a:r>
          </a:p>
          <a:p>
            <a:pPr marL="682625" lvl="1" indent="-409575">
              <a:buFont typeface="Calibri" pitchFamily="34" charset="0"/>
              <a:buChar char="—"/>
            </a:pPr>
            <a:r>
              <a:rPr lang="en-US" sz="2400" dirty="0"/>
              <a:t>Low-Emitting Furniture &amp; Furnishings</a:t>
            </a:r>
          </a:p>
          <a:p>
            <a:pPr marL="682625" lvl="1" indent="-409575">
              <a:buFont typeface="Calibri" pitchFamily="34" charset="0"/>
              <a:buChar char="—"/>
            </a:pPr>
            <a:r>
              <a:rPr lang="en-US" sz="2400" dirty="0"/>
              <a:t>Organic Landscaping and Integrated Pest Management Program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89D47447-97DF-4A29-A39D-43E240007A68}" type="slidenum">
                <a:rPr lang="en-US" sz="1100" smtClean="0">
                  <a:solidFill>
                    <a:schemeClr val="bg1"/>
                  </a:solidFill>
                </a:rPr>
                <a:t>13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5" name="Rectangle 14"/>
            <p:cNvSpPr/>
            <p:nvPr/>
          </p:nvSpPr>
          <p:spPr>
            <a:xfrm>
              <a:off x="0" y="-2264"/>
              <a:ext cx="82296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Innovation (IN)</a:t>
              </a:r>
              <a:endParaRPr lang="en-US" sz="2400" b="1" dirty="0">
                <a:solidFill>
                  <a:schemeClr val="bg1"/>
                </a:solidFill>
              </a:endParaRPr>
            </a:p>
            <a:p>
              <a:endParaRPr lang="en-US" sz="1100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9600" y="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404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3477875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Pilot (1 to 3 points)</a:t>
            </a:r>
          </a:p>
          <a:p>
            <a:r>
              <a:rPr lang="en-US" sz="2400" dirty="0" smtClean="0"/>
              <a:t>Achieve </a:t>
            </a:r>
            <a:r>
              <a:rPr lang="en-US" sz="2400" dirty="0"/>
              <a:t>one pilot credit from USGBC’s LEED Pilot Credit </a:t>
            </a:r>
            <a:r>
              <a:rPr lang="en-US" sz="2400" dirty="0" smtClean="0"/>
              <a:t>Library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Select Credit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Register Pilot Credit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Implement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Provide Feedback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Document Credit</a:t>
            </a:r>
          </a:p>
          <a:p>
            <a:endParaRPr lang="en-US" sz="2400" dirty="0"/>
          </a:p>
        </p:txBody>
      </p:sp>
      <p:pic>
        <p:nvPicPr>
          <p:cNvPr id="11" name="Picture 10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895600"/>
            <a:ext cx="1990725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05400" y="3670845"/>
            <a:ext cx="3418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</a:t>
            </a:r>
            <a:r>
              <a:rPr lang="en-US"/>
              <a:t>://</a:t>
            </a:r>
            <a:r>
              <a:rPr lang="en-US" smtClean="0"/>
              <a:t>www.usgbc.org/pilotcredits</a:t>
            </a:r>
            <a:endParaRPr lang="en-US" dirty="0" smtClean="0"/>
          </a:p>
          <a:p>
            <a:endParaRPr lang="en-US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3" name="Rectangle 12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F0A26592-3A82-4868-9643-53C5ED30D2DF}" type="slidenum">
                <a:rPr lang="en-US" sz="1100" smtClean="0">
                  <a:solidFill>
                    <a:schemeClr val="bg1"/>
                  </a:solidFill>
                </a:rPr>
                <a:t>14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0" name="Rectangle 19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6298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410" y="919623"/>
            <a:ext cx="6018779" cy="557784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8F57EBFB-A077-4BAE-892A-9A3B87555E78}" type="slidenum">
                <a:rPr lang="en-US" sz="1100" smtClean="0">
                  <a:solidFill>
                    <a:schemeClr val="bg1"/>
                  </a:solidFill>
                </a:rPr>
                <a:t>15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0" name="Rectangle 19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01155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86" y="960120"/>
            <a:ext cx="7860228" cy="566928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2" name="Rectangle 11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41FBE00F-AF60-4559-B23F-619FB25DCA08}" type="slidenum">
                <a:rPr lang="en-US" sz="1100" smtClean="0">
                  <a:solidFill>
                    <a:schemeClr val="bg1"/>
                  </a:solidFill>
                </a:rPr>
                <a:t>16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6" name="Rectangle 15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2096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3108543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Exemplary Performance (1 to 2 points)</a:t>
            </a:r>
          </a:p>
          <a:p>
            <a:r>
              <a:rPr lang="en-US" sz="2400" dirty="0"/>
              <a:t>Achieve exemplary performance in an existing LEED v4 prerequisite or credit that allows </a:t>
            </a:r>
            <a:r>
              <a:rPr lang="en-US" sz="2400" dirty="0" smtClean="0"/>
              <a:t>exemplary performance</a:t>
            </a:r>
            <a:r>
              <a:rPr lang="en-US" sz="2400" dirty="0"/>
              <a:t>, as specified in the LEED Reference Guide, v4 </a:t>
            </a:r>
            <a:r>
              <a:rPr lang="en-US" sz="2400" dirty="0" smtClean="0"/>
              <a:t>edition.</a:t>
            </a:r>
          </a:p>
          <a:p>
            <a:endParaRPr lang="en-US" sz="2400" dirty="0"/>
          </a:p>
          <a:p>
            <a:r>
              <a:rPr lang="en-US" sz="2400" dirty="0" smtClean="0"/>
              <a:t>An </a:t>
            </a:r>
            <a:r>
              <a:rPr lang="en-US" sz="2400" dirty="0"/>
              <a:t>exemplary performance point </a:t>
            </a:r>
            <a:r>
              <a:rPr lang="en-US" sz="2400" dirty="0" smtClean="0"/>
              <a:t>is typically </a:t>
            </a:r>
            <a:r>
              <a:rPr lang="en-US" sz="2400" dirty="0"/>
              <a:t>earned for </a:t>
            </a:r>
            <a:r>
              <a:rPr lang="en-US" sz="2400" dirty="0" smtClean="0"/>
              <a:t>achieving double </a:t>
            </a:r>
            <a:r>
              <a:rPr lang="en-US" sz="2400" dirty="0"/>
              <a:t>the credit requirements or the next incremental percentage threshold.</a:t>
            </a:r>
          </a:p>
        </p:txBody>
      </p:sp>
      <p:pic>
        <p:nvPicPr>
          <p:cNvPr id="9" name="Picture 8" descr="icon-arrowup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343400"/>
            <a:ext cx="1828800" cy="1554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610" y="4480143"/>
            <a:ext cx="2171190" cy="155448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2" name="Rectangle 11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396F550B-6481-47CC-822E-4891A64C88E6}" type="slidenum">
                <a:rPr lang="en-US" sz="1100" smtClean="0">
                  <a:solidFill>
                    <a:schemeClr val="bg1"/>
                  </a:solidFill>
                </a:rPr>
                <a:t>17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6" name="Rectangle 15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39017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5324535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/>
              <a:t>Exemplary Performance Example</a:t>
            </a:r>
            <a:r>
              <a:rPr lang="en-US" sz="2800" b="1" dirty="0" smtClean="0"/>
              <a:t>:</a:t>
            </a:r>
          </a:p>
          <a:p>
            <a:r>
              <a:rPr lang="en-US" sz="2400" dirty="0" smtClean="0"/>
              <a:t>WE Credit Indoor Water Use Reduction</a:t>
            </a:r>
          </a:p>
          <a:p>
            <a:endParaRPr lang="en-US" sz="2400" u="sng" dirty="0" smtClean="0"/>
          </a:p>
          <a:p>
            <a:r>
              <a:rPr lang="en-US" sz="2400" u="sng" dirty="0" smtClean="0"/>
              <a:t>Percentage</a:t>
            </a:r>
            <a:r>
              <a:rPr lang="en-US" sz="2400" dirty="0" smtClean="0"/>
              <a:t>	</a:t>
            </a:r>
            <a:r>
              <a:rPr lang="en-US" sz="2400" u="sng" dirty="0" smtClean="0"/>
              <a:t>Points</a:t>
            </a:r>
          </a:p>
          <a:p>
            <a:r>
              <a:rPr lang="en-US" sz="2400" dirty="0" smtClean="0"/>
              <a:t>20%		Required</a:t>
            </a:r>
          </a:p>
          <a:p>
            <a:r>
              <a:rPr lang="en-US" sz="2400" dirty="0" smtClean="0"/>
              <a:t>25%		1</a:t>
            </a:r>
          </a:p>
          <a:p>
            <a:r>
              <a:rPr lang="en-US" sz="2400" dirty="0" smtClean="0"/>
              <a:t>30%		2</a:t>
            </a:r>
          </a:p>
          <a:p>
            <a:r>
              <a:rPr lang="en-US" sz="2400" dirty="0" smtClean="0"/>
              <a:t>35%		3</a:t>
            </a:r>
          </a:p>
          <a:p>
            <a:r>
              <a:rPr lang="en-US" sz="2400" dirty="0" smtClean="0"/>
              <a:t>40%		4</a:t>
            </a:r>
          </a:p>
          <a:p>
            <a:r>
              <a:rPr lang="en-US" sz="2400" dirty="0" smtClean="0"/>
              <a:t>45%</a:t>
            </a:r>
            <a:r>
              <a:rPr lang="en-US" sz="2400" dirty="0"/>
              <a:t>	</a:t>
            </a:r>
            <a:r>
              <a:rPr lang="en-US" sz="2400" dirty="0" smtClean="0"/>
              <a:t>	5 (S, R, HOS, HC)</a:t>
            </a:r>
          </a:p>
          <a:p>
            <a:r>
              <a:rPr lang="en-US" sz="2400" dirty="0" smtClean="0"/>
              <a:t>50%		6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>
                <a:latin typeface="Calibri" panose="020F0502020204030204" pitchFamily="34" charset="0"/>
              </a:rPr>
              <a:t>≥ </a:t>
            </a:r>
            <a:r>
              <a:rPr lang="en-US" sz="2400" dirty="0" smtClean="0"/>
              <a:t>55%  		1 [IN Credit Innovation]</a:t>
            </a:r>
          </a:p>
        </p:txBody>
      </p:sp>
      <p:pic>
        <p:nvPicPr>
          <p:cNvPr id="9" name="Picture 8" descr="autofauc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5600" y="2131954"/>
            <a:ext cx="2222500" cy="1562100"/>
          </a:xfrm>
          <a:prstGeom prst="rect">
            <a:avLst/>
          </a:prstGeom>
        </p:spPr>
      </p:pic>
      <p:pic>
        <p:nvPicPr>
          <p:cNvPr id="11" name="Picture 10" descr="toil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3732154"/>
            <a:ext cx="2221992" cy="2059046"/>
          </a:xfrm>
          <a:prstGeom prst="rect">
            <a:avLst/>
          </a:prstGeom>
        </p:spPr>
      </p:pic>
      <p:pic>
        <p:nvPicPr>
          <p:cNvPr id="12" name="Picture 11" descr="showerhea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1000" y="2131954"/>
            <a:ext cx="2438400" cy="36576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5" name="Rectangle 14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096CFA5B-D128-40D9-940F-BE3A68CE98D3}" type="slidenum">
                <a:rPr lang="en-US" sz="1100" smtClean="0">
                  <a:solidFill>
                    <a:schemeClr val="bg1"/>
                  </a:solidFill>
                </a:rPr>
                <a:t>18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8" name="Rectangle 17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343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5324535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/>
              <a:t>Exemplary Performance Example</a:t>
            </a:r>
            <a:r>
              <a:rPr lang="en-US" sz="2800" b="1" dirty="0" smtClean="0"/>
              <a:t>:</a:t>
            </a:r>
          </a:p>
          <a:p>
            <a:r>
              <a:rPr lang="en-US" sz="2400" dirty="0" smtClean="0"/>
              <a:t>EA Credit Optimize Energy Performance</a:t>
            </a:r>
          </a:p>
          <a:p>
            <a:r>
              <a:rPr lang="en-US" sz="2400" dirty="0" smtClean="0"/>
              <a:t>New </a:t>
            </a:r>
            <a:r>
              <a:rPr lang="en-US" sz="2400" dirty="0"/>
              <a:t>Construction</a:t>
            </a:r>
          </a:p>
          <a:p>
            <a:r>
              <a:rPr lang="en-US" sz="2400" u="sng" dirty="0" smtClean="0"/>
              <a:t>Percentage</a:t>
            </a:r>
            <a:r>
              <a:rPr lang="en-US" sz="2400" dirty="0" smtClean="0"/>
              <a:t>	</a:t>
            </a:r>
            <a:r>
              <a:rPr lang="en-US" sz="2400" u="sng" dirty="0" smtClean="0"/>
              <a:t>Points</a:t>
            </a:r>
          </a:p>
          <a:p>
            <a:r>
              <a:rPr lang="en-US" sz="2400" dirty="0" smtClean="0"/>
              <a:t>6%		1</a:t>
            </a:r>
          </a:p>
          <a:p>
            <a:r>
              <a:rPr lang="en-US" sz="2400" dirty="0" smtClean="0"/>
              <a:t>8%		2</a:t>
            </a:r>
          </a:p>
          <a:p>
            <a:r>
              <a:rPr lang="en-US" sz="2400" dirty="0" smtClean="0"/>
              <a:t>10%		3</a:t>
            </a:r>
          </a:p>
          <a:p>
            <a:r>
              <a:rPr lang="en-US" sz="2400" dirty="0" smtClean="0"/>
              <a:t>12%		4</a:t>
            </a:r>
          </a:p>
          <a:p>
            <a:r>
              <a:rPr lang="en-US" sz="2400" dirty="0" smtClean="0"/>
              <a:t>14%		5</a:t>
            </a:r>
          </a:p>
          <a:p>
            <a:r>
              <a:rPr lang="en-US" sz="2400" dirty="0"/>
              <a:t>.</a:t>
            </a:r>
            <a:endParaRPr lang="en-US" sz="2400" dirty="0" smtClean="0"/>
          </a:p>
          <a:p>
            <a:r>
              <a:rPr lang="en-US" sz="2400" dirty="0" smtClean="0"/>
              <a:t>.</a:t>
            </a:r>
          </a:p>
          <a:p>
            <a:r>
              <a:rPr lang="en-US" sz="2400" dirty="0" smtClean="0"/>
              <a:t>50%		18</a:t>
            </a:r>
          </a:p>
          <a:p>
            <a:endParaRPr lang="en-US" sz="2400" dirty="0" smtClean="0"/>
          </a:p>
          <a:p>
            <a:r>
              <a:rPr lang="en-US" sz="2400" dirty="0" smtClean="0">
                <a:latin typeface="Calibri" panose="020F0502020204030204" pitchFamily="34" charset="0"/>
              </a:rPr>
              <a:t>≥ </a:t>
            </a:r>
            <a:r>
              <a:rPr lang="en-US" sz="2400" dirty="0" smtClean="0"/>
              <a:t>54% 		1 [IN Credit Innovation]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048000"/>
            <a:ext cx="2286000" cy="2339591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2" name="Rectangle 11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2FB0E97A-A772-4B2C-8EE7-793651B12DE7}" type="slidenum">
                <a:rPr lang="en-US" sz="1100" smtClean="0">
                  <a:solidFill>
                    <a:schemeClr val="bg1"/>
                  </a:solidFill>
                </a:rPr>
                <a:t>19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6" name="Rectangle 15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3820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229600" y="6596390"/>
            <a:ext cx="914400" cy="26161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fld id="{CD5CD674-1AD1-46CE-8A4A-C77D036C0BD0}" type="slidenum">
              <a:rPr lang="en-US" sz="1100" smtClean="0">
                <a:solidFill>
                  <a:schemeClr val="bg1"/>
                </a:solidFill>
              </a:rPr>
              <a:t>2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96390"/>
            <a:ext cx="8229600" cy="261610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b="1" dirty="0" smtClean="0"/>
              <a:t>Lori A. Brown, LEED AP BD+C – Power Jam Study!		Lorisweb.com</a:t>
            </a:r>
            <a:endParaRPr lang="en-US" sz="11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362075"/>
            <a:ext cx="70866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4585871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/>
              <a:t>Exemplary Performance Example</a:t>
            </a:r>
            <a:r>
              <a:rPr lang="en-US" sz="2800" b="1" dirty="0" smtClean="0"/>
              <a:t>:</a:t>
            </a:r>
          </a:p>
          <a:p>
            <a:r>
              <a:rPr lang="en-US" sz="2400" dirty="0" smtClean="0"/>
              <a:t>MR Credit Construction and Demolition Waste Management </a:t>
            </a:r>
          </a:p>
          <a:p>
            <a:endParaRPr lang="en-US" sz="2400" dirty="0" smtClean="0"/>
          </a:p>
          <a:p>
            <a:r>
              <a:rPr lang="en-US" sz="2400" dirty="0" smtClean="0"/>
              <a:t>Option </a:t>
            </a:r>
            <a:r>
              <a:rPr lang="en-US" sz="2400" dirty="0"/>
              <a:t>1. Diversion (1–2 points)</a:t>
            </a:r>
          </a:p>
          <a:p>
            <a:r>
              <a:rPr lang="en-US" sz="2400" dirty="0"/>
              <a:t>Path 1. Divert 50% and Three Material Streams (1 point</a:t>
            </a:r>
            <a:r>
              <a:rPr lang="en-US" sz="2400" dirty="0" smtClean="0"/>
              <a:t>); or</a:t>
            </a:r>
          </a:p>
          <a:p>
            <a:r>
              <a:rPr lang="en-US" sz="2400" dirty="0"/>
              <a:t>Path 2. Divert 75% and Four Material Streams (2 points)</a:t>
            </a:r>
          </a:p>
          <a:p>
            <a:endParaRPr lang="en-US" sz="2400" dirty="0" smtClean="0"/>
          </a:p>
          <a:p>
            <a:r>
              <a:rPr lang="en-US" sz="2400" dirty="0" smtClean="0"/>
              <a:t>AND</a:t>
            </a:r>
          </a:p>
          <a:p>
            <a:endParaRPr lang="en-US" sz="2400" dirty="0" smtClean="0"/>
          </a:p>
          <a:p>
            <a:r>
              <a:rPr lang="en-US" sz="2400" dirty="0" smtClean="0"/>
              <a:t>Option </a:t>
            </a:r>
            <a:r>
              <a:rPr lang="en-US" sz="2400" dirty="0"/>
              <a:t>2. Reduction of Total Waste Material (2 points)</a:t>
            </a:r>
          </a:p>
          <a:p>
            <a:r>
              <a:rPr lang="en-US" sz="2400" dirty="0"/>
              <a:t>Do not generate more than 2.5 pounds of construction waste per square foot </a:t>
            </a:r>
            <a:r>
              <a:rPr lang="en-US" sz="2400" dirty="0" smtClean="0"/>
              <a:t>of </a:t>
            </a:r>
            <a:r>
              <a:rPr lang="en-US" sz="2400" dirty="0"/>
              <a:t>the building’s floor area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DF5CDE25-AA3B-462C-8037-76AC1320B5A0}" type="slidenum">
                <a:rPr lang="en-US" sz="1100" smtClean="0">
                  <a:solidFill>
                    <a:schemeClr val="bg1"/>
                  </a:solidFill>
                </a:rPr>
                <a:t>20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5" name="Rectangle 14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1176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5201424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/>
              <a:t>Exemplary Performance </a:t>
            </a:r>
            <a:r>
              <a:rPr lang="en-US" sz="2800" b="1" dirty="0" smtClean="0"/>
              <a:t>Credits:</a:t>
            </a:r>
          </a:p>
          <a:p>
            <a:r>
              <a:rPr lang="en-US" sz="1600" dirty="0"/>
              <a:t>LT Credit High Priority Site</a:t>
            </a:r>
          </a:p>
          <a:p>
            <a:r>
              <a:rPr lang="en-US" sz="1600" dirty="0"/>
              <a:t>LT Credit Access to Quality Transit</a:t>
            </a:r>
          </a:p>
          <a:p>
            <a:r>
              <a:rPr lang="en-US" sz="1600" dirty="0"/>
              <a:t>LT Credit Reduced Parking Footprint</a:t>
            </a:r>
          </a:p>
          <a:p>
            <a:r>
              <a:rPr lang="en-US" sz="1600" dirty="0"/>
              <a:t>SS Credit Site Development - Protect or Restore Habitat</a:t>
            </a:r>
          </a:p>
          <a:p>
            <a:r>
              <a:rPr lang="en-US" sz="1600" dirty="0"/>
              <a:t>SS Credit Rainwater Management</a:t>
            </a:r>
          </a:p>
          <a:p>
            <a:r>
              <a:rPr lang="en-US" sz="1600" dirty="0"/>
              <a:t>SS Credit Heat Island </a:t>
            </a:r>
            <a:r>
              <a:rPr lang="en-US" sz="1600" dirty="0" smtClean="0"/>
              <a:t>Reduction</a:t>
            </a:r>
          </a:p>
          <a:p>
            <a:r>
              <a:rPr lang="en-US" sz="1600" dirty="0" smtClean="0"/>
              <a:t>SS Credit Places of Respite</a:t>
            </a:r>
          </a:p>
          <a:p>
            <a:r>
              <a:rPr lang="en-US" sz="1600" dirty="0" smtClean="0"/>
              <a:t>WE Credit Indoor Water Use Reduction</a:t>
            </a:r>
            <a:endParaRPr lang="en-US" sz="1600" dirty="0"/>
          </a:p>
          <a:p>
            <a:r>
              <a:rPr lang="en-US" sz="1600" dirty="0"/>
              <a:t>EA Credit Optimize Energy Performance</a:t>
            </a:r>
          </a:p>
          <a:p>
            <a:r>
              <a:rPr lang="en-US" sz="1600" dirty="0"/>
              <a:t>EA Credit Renewable Energy </a:t>
            </a:r>
            <a:r>
              <a:rPr lang="en-US" sz="1600" dirty="0" smtClean="0"/>
              <a:t>Production, except CS</a:t>
            </a:r>
            <a:endParaRPr lang="en-US" sz="1600" dirty="0"/>
          </a:p>
          <a:p>
            <a:r>
              <a:rPr lang="en-US" sz="1600" dirty="0"/>
              <a:t>MR Credit Building Life-Cycle Impact Reduction</a:t>
            </a:r>
          </a:p>
          <a:p>
            <a:r>
              <a:rPr lang="en-US" sz="1600" dirty="0"/>
              <a:t>MR Credit BPD&amp;O – Environmental Product Declarations</a:t>
            </a:r>
          </a:p>
          <a:p>
            <a:r>
              <a:rPr lang="en-US" sz="1600" dirty="0"/>
              <a:t>MR Credit BPD&amp;O – Sourcing of Raw Materials</a:t>
            </a:r>
          </a:p>
          <a:p>
            <a:r>
              <a:rPr lang="en-US" sz="1600" dirty="0"/>
              <a:t>MR Credit BPD&amp;O – Material </a:t>
            </a:r>
            <a:r>
              <a:rPr lang="en-US" sz="1600" dirty="0" smtClean="0"/>
              <a:t>Ingredients</a:t>
            </a:r>
          </a:p>
          <a:p>
            <a:r>
              <a:rPr lang="en-US" sz="1600" dirty="0" smtClean="0"/>
              <a:t>MR Credit Furniture and Medical Furnishings</a:t>
            </a:r>
            <a:endParaRPr lang="en-US" sz="1600" dirty="0"/>
          </a:p>
          <a:p>
            <a:r>
              <a:rPr lang="en-US" sz="1600" dirty="0"/>
              <a:t>MR Credit Construction and Demolition Waste Management</a:t>
            </a:r>
          </a:p>
          <a:p>
            <a:r>
              <a:rPr lang="en-US" sz="1600" dirty="0"/>
              <a:t>EQ Credit Enhanced Indoor Air Quality Strategies</a:t>
            </a:r>
          </a:p>
          <a:p>
            <a:r>
              <a:rPr lang="en-US" sz="1600" dirty="0"/>
              <a:t>EQ Credit </a:t>
            </a:r>
            <a:r>
              <a:rPr lang="en-US" sz="1600" dirty="0" smtClean="0"/>
              <a:t>Low-Emitting </a:t>
            </a:r>
            <a:r>
              <a:rPr lang="en-US" sz="1600" dirty="0"/>
              <a:t>Materials</a:t>
            </a:r>
          </a:p>
          <a:p>
            <a:r>
              <a:rPr lang="en-US" sz="1600" dirty="0"/>
              <a:t>EQ Credit Quality </a:t>
            </a:r>
            <a:r>
              <a:rPr lang="en-US" sz="1600" dirty="0" smtClean="0"/>
              <a:t>Views</a:t>
            </a:r>
            <a:endParaRPr lang="en-US" sz="1600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95E7FCC1-FAB5-4DA2-95AB-E81DED8638C1}" type="slidenum">
                <a:rPr lang="en-US" sz="1100" smtClean="0">
                  <a:solidFill>
                    <a:schemeClr val="bg1"/>
                  </a:solidFill>
                </a:rPr>
                <a:t>21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5" name="Rectangle 14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55315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1261884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Intent</a:t>
            </a:r>
            <a:endParaRPr lang="en-US" sz="2800" dirty="0" smtClean="0"/>
          </a:p>
          <a:p>
            <a:r>
              <a:rPr lang="en-US" sz="2400" dirty="0"/>
              <a:t>To encourage the team integration required by a LEED project and to</a:t>
            </a:r>
          </a:p>
          <a:p>
            <a:r>
              <a:rPr lang="en-US" sz="2400" dirty="0"/>
              <a:t>streamline the application and certification process.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3429000"/>
            <a:ext cx="7762875" cy="14097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3" name="Rectangle 12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B9242779-58C7-4780-AD19-FC20362352F4}" type="slidenum">
                <a:rPr lang="en-US" sz="1100" smtClean="0">
                  <a:solidFill>
                    <a:schemeClr val="bg1"/>
                  </a:solidFill>
                </a:rPr>
                <a:t>22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7" name="Rectangle 16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LEED Accredited Professional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24003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4953000" cy="4955203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Requirements</a:t>
            </a:r>
            <a:endParaRPr lang="en-US" sz="2800" dirty="0" smtClean="0"/>
          </a:p>
          <a:p>
            <a:r>
              <a:rPr lang="en-US" sz="2400" dirty="0"/>
              <a:t>At least one principal participant of the project team must be </a:t>
            </a:r>
            <a:r>
              <a:rPr lang="en-US" sz="2400" dirty="0" smtClean="0"/>
              <a:t>a</a:t>
            </a:r>
          </a:p>
          <a:p>
            <a:r>
              <a:rPr lang="en-US" sz="2400" b="1" dirty="0" smtClean="0"/>
              <a:t>LEED </a:t>
            </a:r>
            <a:r>
              <a:rPr lang="en-US" sz="2400" b="1" dirty="0"/>
              <a:t>Accredited Professional (AP) with a </a:t>
            </a:r>
            <a:r>
              <a:rPr lang="en-US" sz="2400" b="1" dirty="0" smtClean="0"/>
              <a:t>specialty </a:t>
            </a:r>
            <a:r>
              <a:rPr lang="en-US" sz="2400" dirty="0" smtClean="0"/>
              <a:t>appropriate </a:t>
            </a:r>
            <a:r>
              <a:rPr lang="en-US" sz="2400" dirty="0"/>
              <a:t>for the project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1 point for having one LEED AP </a:t>
            </a:r>
            <a:r>
              <a:rPr lang="en-US" sz="2400" dirty="0" smtClean="0"/>
              <a:t>with specialty on </a:t>
            </a:r>
            <a:r>
              <a:rPr lang="en-US" sz="2400" dirty="0"/>
              <a:t>the project.</a:t>
            </a:r>
          </a:p>
          <a:p>
            <a:endParaRPr lang="en-US" sz="2400" dirty="0"/>
          </a:p>
          <a:p>
            <a:r>
              <a:rPr lang="en-US" sz="2400" dirty="0"/>
              <a:t>No additional points for having more than one LEED AP with specialty </a:t>
            </a:r>
            <a:r>
              <a:rPr lang="en-US" sz="2400" dirty="0" smtClean="0"/>
              <a:t>on </a:t>
            </a:r>
            <a:r>
              <a:rPr lang="en-US" sz="2400" dirty="0"/>
              <a:t>the project</a:t>
            </a:r>
            <a:r>
              <a:rPr lang="en-US" sz="2400" dirty="0" smtClean="0"/>
              <a:t>.</a:t>
            </a:r>
          </a:p>
        </p:txBody>
      </p:sp>
      <p:pic>
        <p:nvPicPr>
          <p:cNvPr id="11" name="Picture 10" descr="ps_pc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96840" y="1219200"/>
            <a:ext cx="3124200" cy="469300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3" name="Rectangle 12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5DA86A95-4F3C-4A43-831E-5B6256502D30}" type="slidenum">
                <a:rPr lang="en-US" sz="1100" smtClean="0">
                  <a:solidFill>
                    <a:schemeClr val="bg1"/>
                  </a:solidFill>
                </a:rPr>
                <a:t>23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7" name="Rectangle 16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LEED Accredited Professional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68811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1261884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Requirements</a:t>
            </a:r>
            <a:endParaRPr lang="en-US" sz="2800" dirty="0" smtClean="0"/>
          </a:p>
          <a:p>
            <a:r>
              <a:rPr lang="en-US" sz="2400" dirty="0" smtClean="0"/>
              <a:t>LEED </a:t>
            </a:r>
            <a:r>
              <a:rPr lang="en-US" sz="2400" dirty="0"/>
              <a:t>APs without specialty (legacy LEED APs) do not qualify for this credit.</a:t>
            </a:r>
            <a:endParaRPr lang="en-US" sz="24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209800"/>
            <a:ext cx="2438400" cy="2438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19600" y="372873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LEED AP</a:t>
            </a:r>
            <a:endParaRPr lang="en-US" b="1" dirty="0"/>
          </a:p>
        </p:txBody>
      </p:sp>
      <p:sp>
        <p:nvSpPr>
          <p:cNvPr id="12" name="Flowchart: Summing Junction 11"/>
          <p:cNvSpPr/>
          <p:nvPr/>
        </p:nvSpPr>
        <p:spPr>
          <a:xfrm>
            <a:off x="4482971" y="3500522"/>
            <a:ext cx="811040" cy="811040"/>
          </a:xfrm>
          <a:prstGeom prst="flowChartSummingJunct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5" name="Rectangle 14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633960DF-05AA-46DE-8DF3-FFACB353FD4C}" type="slidenum">
                <a:rPr lang="en-US" sz="1100" smtClean="0">
                  <a:solidFill>
                    <a:schemeClr val="bg1"/>
                  </a:solidFill>
                </a:rPr>
                <a:t>24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8" name="Rectangle 17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LEED Accredited Professional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87727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1384995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Required Documentation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Full Name and Specialty Credential of LEED AP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C081D3B1-E216-44AF-B367-3A0AA2D82419}" type="slidenum">
                <a:rPr lang="en-US" sz="1100" smtClean="0">
                  <a:solidFill>
                    <a:schemeClr val="bg1"/>
                  </a:solidFill>
                </a:rPr>
                <a:t>25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5" name="Rectangle 14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LEED Accredited Professional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6929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4216539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/>
              <a:t>Maintaining a LEED Credential</a:t>
            </a:r>
          </a:p>
          <a:p>
            <a:r>
              <a:rPr lang="en-US" sz="2400" dirty="0"/>
              <a:t>The LEED AP with specialty credential can be maintained through either of the following methods</a:t>
            </a:r>
            <a:r>
              <a:rPr lang="en-US" sz="2400" dirty="0" smtClean="0"/>
              <a:t>: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Retaking </a:t>
            </a:r>
            <a:r>
              <a:rPr lang="en-US" sz="2400" dirty="0"/>
              <a:t>and passing the LEED accreditation exam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Earning </a:t>
            </a:r>
            <a:r>
              <a:rPr lang="en-US" sz="2400" dirty="0"/>
              <a:t>30 continuing education hours per credentialing </a:t>
            </a:r>
            <a:r>
              <a:rPr lang="en-US" sz="2400" dirty="0" smtClean="0"/>
              <a:t>period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CMP = Credential Maintenance Program</a:t>
            </a:r>
          </a:p>
          <a:p>
            <a:r>
              <a:rPr lang="en-US" sz="2400" dirty="0" smtClean="0"/>
              <a:t>My Account, Credentials (USGBC Web site)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331CF090-9EAB-4913-ACB4-B4143B0BB7C1}" type="slidenum">
                <a:rPr lang="en-US" sz="1100" smtClean="0">
                  <a:solidFill>
                    <a:schemeClr val="bg1"/>
                  </a:solidFill>
                </a:rPr>
                <a:t>26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5" name="Rectangle 14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LEED Accredited Professional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50423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914400"/>
            <a:ext cx="7315200" cy="514881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7F2B4B69-FF90-434F-B6B7-6DD7BB971080}" type="slidenum">
                <a:rPr lang="en-US" sz="1100" smtClean="0">
                  <a:solidFill>
                    <a:schemeClr val="bg1"/>
                  </a:solidFill>
                </a:rPr>
                <a:t>27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5" name="Rectangle 14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LEED Accredited Professional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27783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14400"/>
            <a:ext cx="7315200" cy="517511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9D0E789B-0BE5-4738-8723-16568698A358}" type="slidenum">
                <a:rPr lang="en-US" sz="1100" smtClean="0">
                  <a:solidFill>
                    <a:schemeClr val="bg1"/>
                  </a:solidFill>
                </a:rPr>
                <a:t>28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5" name="Rectangle 14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LEED Accredited Professional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55064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2263" y="274320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Credit	Regional Priority: Specific Credit	1</a:t>
            </a:r>
          </a:p>
          <a:p>
            <a:r>
              <a:rPr lang="en-US" dirty="0"/>
              <a:t>Credit	Regional Priority: Specific Credit	</a:t>
            </a:r>
            <a:r>
              <a:rPr lang="en-US" dirty="0" smtClean="0"/>
              <a:t>1</a:t>
            </a:r>
          </a:p>
          <a:p>
            <a:r>
              <a:rPr lang="en-US" dirty="0"/>
              <a:t>Credit	Regional Priority: Specific Credit	</a:t>
            </a:r>
            <a:r>
              <a:rPr lang="en-US" dirty="0" smtClean="0"/>
              <a:t>1</a:t>
            </a:r>
          </a:p>
          <a:p>
            <a:r>
              <a:rPr lang="en-US" dirty="0" smtClean="0"/>
              <a:t>Credit	Regional Priority: Specific Credit	1</a:t>
            </a:r>
          </a:p>
          <a:p>
            <a:endParaRPr lang="en-US" dirty="0"/>
          </a:p>
          <a:p>
            <a:r>
              <a:rPr lang="en-US" dirty="0" smtClean="0"/>
              <a:t>Total Points				4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-731077" y="-90416"/>
            <a:ext cx="9875077" cy="2833616"/>
            <a:chOff x="-731077" y="-90416"/>
            <a:chExt cx="9875077" cy="283361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2678" y="182880"/>
              <a:ext cx="2560320" cy="2560320"/>
            </a:xfrm>
            <a:prstGeom prst="rect">
              <a:avLst/>
            </a:prstGeom>
          </p:spPr>
        </p:pic>
        <p:sp>
          <p:nvSpPr>
            <p:cNvPr id="4" name="Isosceles Triangle 3"/>
            <p:cNvSpPr/>
            <p:nvPr/>
          </p:nvSpPr>
          <p:spPr>
            <a:xfrm rot="19800000">
              <a:off x="-731077" y="-90416"/>
              <a:ext cx="2384645" cy="2286652"/>
            </a:xfrm>
            <a:prstGeom prst="triangle">
              <a:avLst>
                <a:gd name="adj" fmla="val 56057"/>
              </a:avLst>
            </a:prstGeom>
            <a:solidFill>
              <a:srgbClr val="E17B20"/>
            </a:solidFill>
            <a:ln>
              <a:solidFill>
                <a:srgbClr val="E17B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62998" y="1127360"/>
              <a:ext cx="4481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E17B20"/>
                  </a:solidFill>
                  <a:latin typeface="Arial Narrow" panose="020B0606020202030204" pitchFamily="34" charset="0"/>
                </a:rPr>
                <a:t>REGIONAL PRIORITY</a:t>
              </a:r>
              <a:endParaRPr lang="en-US" sz="4000" b="1" dirty="0">
                <a:solidFill>
                  <a:srgbClr val="E17B2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3" name="Rectangle 12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6E6A1152-97FF-4BC4-A945-1A8E129C8CE7}" type="slidenum">
                <a:rPr lang="en-US" sz="1100" smtClean="0">
                  <a:solidFill>
                    <a:schemeClr val="bg1"/>
                  </a:solidFill>
                </a:rPr>
                <a:t>29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3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1200"/>
            <a:ext cx="9144000" cy="25546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29600" y="6596390"/>
            <a:ext cx="914400" cy="26161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fld id="{0DB72CE6-B36B-4B64-8107-52F194E039E2}" type="slidenum">
              <a:rPr lang="en-US" sz="1100" smtClean="0">
                <a:solidFill>
                  <a:schemeClr val="bg1"/>
                </a:solidFill>
              </a:rPr>
              <a:t>3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596390"/>
            <a:ext cx="8229600" cy="261610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b="1" dirty="0" smtClean="0"/>
              <a:t>Lori A. Brown, LEED AP BD+C – Power Jam Study!		Lorisweb.com</a:t>
            </a:r>
            <a:endParaRPr lang="en-US" sz="11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3" name="Rectangle 2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6534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1631216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Intent</a:t>
            </a:r>
            <a:endParaRPr lang="en-US" sz="2800" dirty="0" smtClean="0"/>
          </a:p>
          <a:p>
            <a:r>
              <a:rPr lang="en-US" sz="2400" dirty="0"/>
              <a:t>To provide an incentive for the achievement of credits that address</a:t>
            </a:r>
          </a:p>
          <a:p>
            <a:r>
              <a:rPr lang="en-US" sz="2400" dirty="0"/>
              <a:t>geographically specific environmental, social equity, and public health</a:t>
            </a:r>
          </a:p>
          <a:p>
            <a:r>
              <a:rPr lang="en-US" sz="2400" dirty="0"/>
              <a:t>priorities.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-2264"/>
            <a:ext cx="9144000" cy="822960"/>
          </a:xfrm>
          <a:prstGeom prst="rect">
            <a:avLst/>
          </a:prstGeom>
          <a:solidFill>
            <a:srgbClr val="E17B2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/>
              <a:t>RP Credit Regional Priority: Specific Credit</a:t>
            </a: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sz="1100" b="1" dirty="0" smtClean="0">
                <a:solidFill>
                  <a:schemeClr val="bg1"/>
                </a:solidFill>
              </a:rPr>
              <a:t>NC, CS, S, R, DC, WDC, HOS, HC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21040" y="-2264"/>
            <a:ext cx="822960" cy="8229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0" y="-2264"/>
            <a:ext cx="822960" cy="822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737" y="3200400"/>
            <a:ext cx="4200525" cy="222885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2" name="Rectangle 11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ED1238C8-CBFE-4522-AC60-C4F70B7606FB}" type="slidenum">
                <a:rPr lang="en-US" sz="1100" smtClean="0">
                  <a:solidFill>
                    <a:schemeClr val="bg1"/>
                  </a:solidFill>
                </a:rPr>
                <a:t>30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507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3352800" cy="4585871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Requirements</a:t>
            </a:r>
            <a:endParaRPr lang="en-US" sz="2800" dirty="0" smtClean="0"/>
          </a:p>
          <a:p>
            <a:r>
              <a:rPr lang="en-US" sz="2400" dirty="0"/>
              <a:t>Earn up to four of the six Regional Priority </a:t>
            </a:r>
            <a:r>
              <a:rPr lang="en-US" sz="2400" dirty="0" smtClean="0"/>
              <a:t>credits.</a:t>
            </a:r>
          </a:p>
          <a:p>
            <a:endParaRPr lang="en-US" sz="2400" dirty="0"/>
          </a:p>
          <a:p>
            <a:r>
              <a:rPr lang="en-US" sz="2400" dirty="0" smtClean="0"/>
              <a:t>These </a:t>
            </a:r>
            <a:r>
              <a:rPr lang="en-US" sz="2400" dirty="0"/>
              <a:t>credits have been identified by the USGBC </a:t>
            </a:r>
            <a:r>
              <a:rPr lang="en-US" sz="2400" dirty="0" smtClean="0"/>
              <a:t>regional councils </a:t>
            </a:r>
            <a:r>
              <a:rPr lang="en-US" sz="2400" dirty="0"/>
              <a:t>and chapters as having additional regional importance for the project’s </a:t>
            </a:r>
            <a:r>
              <a:rPr lang="en-US" sz="2400" dirty="0" smtClean="0"/>
              <a:t>region.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-2264"/>
            <a:ext cx="9144000" cy="822960"/>
          </a:xfrm>
          <a:prstGeom prst="rect">
            <a:avLst/>
          </a:prstGeom>
          <a:solidFill>
            <a:srgbClr val="E17B2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/>
              <a:t>RP Credit Regional Priority: Specific Credit</a:t>
            </a: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sz="1100" b="1" dirty="0" smtClean="0">
                <a:solidFill>
                  <a:schemeClr val="bg1"/>
                </a:solidFill>
              </a:rPr>
              <a:t>NC, CS, S, R, DC, WDC, HOS, HC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21040" y="-2264"/>
            <a:ext cx="822960" cy="8229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0" y="-2264"/>
            <a:ext cx="822960" cy="8229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219199"/>
            <a:ext cx="5867400" cy="477860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1D74C1AD-6A0B-4916-A28B-57356514534B}" type="slidenum">
                <a:rPr lang="en-US" sz="1100" smtClean="0">
                  <a:solidFill>
                    <a:schemeClr val="bg1"/>
                  </a:solidFill>
                </a:rPr>
                <a:t>31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64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4955203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Requirements</a:t>
            </a:r>
            <a:endParaRPr lang="en-US" sz="28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database of </a:t>
            </a:r>
            <a:r>
              <a:rPr lang="en-US" sz="2400" dirty="0" smtClean="0"/>
              <a:t>Regional Priority </a:t>
            </a:r>
            <a:r>
              <a:rPr lang="en-US" sz="2400" dirty="0"/>
              <a:t>credits and their geographic applicability is available on the USGBC website, </a:t>
            </a:r>
            <a:r>
              <a:rPr lang="en-US" sz="2400" dirty="0">
                <a:hlinkClick r:id="rId2"/>
              </a:rPr>
              <a:t>http://</a:t>
            </a:r>
            <a:r>
              <a:rPr lang="en-US" sz="2400" dirty="0" smtClean="0">
                <a:hlinkClick r:id="rId2"/>
              </a:rPr>
              <a:t>www.usgbc.org/rpc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Select:</a:t>
            </a:r>
          </a:p>
          <a:p>
            <a:r>
              <a:rPr lang="en-US" sz="2400" dirty="0" smtClean="0"/>
              <a:t>Rating System</a:t>
            </a:r>
          </a:p>
          <a:p>
            <a:r>
              <a:rPr lang="en-US" sz="2400" dirty="0" smtClean="0"/>
              <a:t>Version</a:t>
            </a:r>
          </a:p>
          <a:p>
            <a:r>
              <a:rPr lang="en-US" sz="2400" dirty="0" smtClean="0"/>
              <a:t>Country or Region</a:t>
            </a:r>
            <a:endParaRPr lang="en-US" sz="2400" dirty="0"/>
          </a:p>
          <a:p>
            <a:r>
              <a:rPr lang="en-US" sz="2400" dirty="0" smtClean="0"/>
              <a:t>City, State (Location) or Zip Code (U.S.) can be used</a:t>
            </a:r>
          </a:p>
          <a:p>
            <a:endParaRPr lang="en-US" sz="2400" dirty="0"/>
          </a:p>
          <a:p>
            <a:r>
              <a:rPr lang="en-US" sz="2400" dirty="0"/>
              <a:t>One point is awarded for each Regional Priority credit achieved, up to a maximum of four.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-2264"/>
            <a:ext cx="9144000" cy="822960"/>
          </a:xfrm>
          <a:prstGeom prst="rect">
            <a:avLst/>
          </a:prstGeom>
          <a:solidFill>
            <a:srgbClr val="E17B2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/>
              <a:t>RP Credit Regional Priority: Specific Credit</a:t>
            </a: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sz="1100" b="1" dirty="0" smtClean="0">
                <a:solidFill>
                  <a:schemeClr val="bg1"/>
                </a:solidFill>
              </a:rPr>
              <a:t>NC, CS, S, R, DC, WDC, HOS, HC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21040" y="-2264"/>
            <a:ext cx="822960" cy="8229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0" y="-2264"/>
            <a:ext cx="822960" cy="82296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0" name="Rectangle 9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199449BC-FB7E-483F-A251-6B61A170191B}" type="slidenum">
                <a:rPr lang="en-US" sz="1100" smtClean="0">
                  <a:solidFill>
                    <a:schemeClr val="bg1"/>
                  </a:solidFill>
                </a:rPr>
                <a:t>32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27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2369880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Required Documentation</a:t>
            </a:r>
            <a:endParaRPr lang="en-US" sz="2800" dirty="0" smtClean="0"/>
          </a:p>
          <a:p>
            <a:r>
              <a:rPr lang="en-US" sz="2400" dirty="0"/>
              <a:t>No additional documentation is required to earn Regional Priority </a:t>
            </a:r>
            <a:r>
              <a:rPr lang="en-US" sz="2400" dirty="0" smtClean="0"/>
              <a:t>credits.</a:t>
            </a:r>
          </a:p>
          <a:p>
            <a:endParaRPr lang="en-US" sz="2400" dirty="0"/>
          </a:p>
          <a:p>
            <a:r>
              <a:rPr lang="en-US" sz="2400" dirty="0" smtClean="0"/>
              <a:t>Document </a:t>
            </a:r>
            <a:r>
              <a:rPr lang="en-US" sz="2400" dirty="0"/>
              <a:t>compliance for the selected credits, and the related</a:t>
            </a:r>
          </a:p>
          <a:p>
            <a:r>
              <a:rPr lang="en-US" sz="2400" dirty="0"/>
              <a:t>RP bonus points for their achievement will be awarded automatically.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-2264"/>
            <a:ext cx="9144000" cy="822960"/>
          </a:xfrm>
          <a:prstGeom prst="rect">
            <a:avLst/>
          </a:prstGeom>
          <a:solidFill>
            <a:srgbClr val="E17B2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/>
              <a:t>RP Credit Regional Priority: Specific Credit</a:t>
            </a:r>
          </a:p>
          <a:p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sz="1100" b="1" dirty="0" smtClean="0">
                <a:solidFill>
                  <a:schemeClr val="bg1"/>
                </a:solidFill>
              </a:rPr>
              <a:t>NC, CS, S, R, DC, WDC, HOS, HC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21040" y="-2264"/>
            <a:ext cx="822960" cy="8229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0" y="-2264"/>
            <a:ext cx="822960" cy="82296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0" name="Rectangle 9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EF04085B-7D90-459D-9DE7-6F31B9B040FE}" type="slidenum">
                <a:rPr lang="en-US" sz="1100" smtClean="0">
                  <a:solidFill>
                    <a:schemeClr val="bg1"/>
                  </a:solidFill>
                </a:rPr>
                <a:t>33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30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5BBC3-DF97-4E73-A0AD-5C2E46C3CCDF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271712"/>
            <a:ext cx="1981200" cy="2314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3" y="4695056"/>
            <a:ext cx="250507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9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1261884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Intent</a:t>
            </a:r>
            <a:endParaRPr lang="en-US" sz="2800" dirty="0" smtClean="0"/>
          </a:p>
          <a:p>
            <a:r>
              <a:rPr lang="en-US" sz="2400" dirty="0"/>
              <a:t>To encourage projects to achieve exceptional or </a:t>
            </a:r>
            <a:r>
              <a:rPr lang="en-US" sz="2400" dirty="0" smtClean="0"/>
              <a:t>innovative performance</a:t>
            </a:r>
            <a:r>
              <a:rPr lang="en-US" sz="2400" dirty="0"/>
              <a:t>.</a:t>
            </a:r>
            <a:endParaRPr lang="en-US" dirty="0"/>
          </a:p>
        </p:txBody>
      </p:sp>
      <p:pic>
        <p:nvPicPr>
          <p:cNvPr id="12" name="Picture 11" descr="innov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7763" y="2325214"/>
            <a:ext cx="2708474" cy="4114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596390"/>
            <a:ext cx="8229600" cy="261610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100" b="1" dirty="0" smtClean="0"/>
              <a:t>Lori A. Brown, LEED AP BD+C – Power Jam Study!		Lorisweb.com</a:t>
            </a:r>
            <a:endParaRPr lang="en-US" sz="1100" b="1" dirty="0"/>
          </a:p>
        </p:txBody>
      </p:sp>
      <p:sp>
        <p:nvSpPr>
          <p:cNvPr id="17" name="Rectangle 16"/>
          <p:cNvSpPr/>
          <p:nvPr/>
        </p:nvSpPr>
        <p:spPr>
          <a:xfrm>
            <a:off x="8229600" y="6596390"/>
            <a:ext cx="914400" cy="26161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fld id="{2D24514C-54E5-4EE7-AEE1-37D0F17748E0}" type="slidenum">
              <a:rPr lang="en-US" sz="1100" smtClean="0">
                <a:solidFill>
                  <a:schemeClr val="bg1"/>
                </a:solidFill>
              </a:rPr>
              <a:t>4</a:t>
            </a:fld>
            <a:endParaRPr lang="en-US" sz="11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7" name="Rectangle 26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09476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4955203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Requirements</a:t>
            </a:r>
            <a:endParaRPr lang="en-US" sz="2800" dirty="0" smtClean="0"/>
          </a:p>
          <a:p>
            <a:r>
              <a:rPr lang="en-US" sz="2400" dirty="0"/>
              <a:t>Project teams can use any combination of innovation, pilot, </a:t>
            </a:r>
            <a:r>
              <a:rPr lang="en-US" sz="2400" dirty="0" smtClean="0"/>
              <a:t>and exemplary </a:t>
            </a:r>
            <a:r>
              <a:rPr lang="en-US" sz="2400" dirty="0"/>
              <a:t>performance strategies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fr-FR" sz="2400" b="1" dirty="0"/>
              <a:t>Option 1. Innovation (1 point)</a:t>
            </a:r>
          </a:p>
          <a:p>
            <a:r>
              <a:rPr lang="en-US" sz="2400" dirty="0"/>
              <a:t>Achieve significant, measurable environmental performance using a strategy not addressed in the </a:t>
            </a:r>
            <a:r>
              <a:rPr lang="en-US" sz="2400" dirty="0" smtClean="0"/>
              <a:t>LEED green </a:t>
            </a:r>
            <a:r>
              <a:rPr lang="en-US" sz="2400" dirty="0"/>
              <a:t>building rating system.</a:t>
            </a:r>
          </a:p>
          <a:p>
            <a:endParaRPr lang="en-US" sz="2400" dirty="0" smtClean="0"/>
          </a:p>
          <a:p>
            <a:r>
              <a:rPr lang="en-US" sz="2400" dirty="0" smtClean="0"/>
              <a:t>Identify </a:t>
            </a:r>
            <a:r>
              <a:rPr lang="en-US" sz="2400" dirty="0"/>
              <a:t>the following: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the </a:t>
            </a:r>
            <a:r>
              <a:rPr lang="en-US" sz="2400" dirty="0"/>
              <a:t>intent of the proposed innovation credit;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proposed </a:t>
            </a:r>
            <a:r>
              <a:rPr lang="en-US" sz="2400" dirty="0"/>
              <a:t>requirements for compliance;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proposed </a:t>
            </a:r>
            <a:r>
              <a:rPr lang="en-US" sz="2400" dirty="0"/>
              <a:t>submittals to demonstrate compliance; and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the </a:t>
            </a:r>
            <a:r>
              <a:rPr lang="en-US" sz="2400" dirty="0"/>
              <a:t>design approach or strategies used to meet the requirements</a:t>
            </a:r>
            <a:r>
              <a:rPr lang="en-US" sz="2400" dirty="0" smtClean="0"/>
              <a:t>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9" name="Rectangle 8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E282C8CB-BE05-47CF-9FB0-6BD28DAC9D25}" type="slidenum">
                <a:rPr lang="en-US" sz="1100" smtClean="0">
                  <a:solidFill>
                    <a:schemeClr val="bg1"/>
                  </a:solidFill>
                </a:rPr>
                <a:t>5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2" name="Rectangle 21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684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1815882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dirty="0"/>
              <a:t>AND/OR</a:t>
            </a:r>
          </a:p>
          <a:p>
            <a:r>
              <a:rPr lang="en-US" sz="2800" b="1" dirty="0"/>
              <a:t>Option 2. Pilot (1 point)</a:t>
            </a:r>
          </a:p>
          <a:p>
            <a:r>
              <a:rPr lang="en-US" sz="2800" dirty="0"/>
              <a:t>Achieve one pilot credit from USGBC’s LEED Pilot </a:t>
            </a:r>
            <a:r>
              <a:rPr lang="en-US" sz="2800" dirty="0" smtClean="0"/>
              <a:t>Credit Library</a:t>
            </a:r>
            <a:r>
              <a:rPr lang="en-US" sz="2800" dirty="0"/>
              <a:t>.</a:t>
            </a:r>
            <a:endParaRPr lang="en-US" sz="2400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3" name="Rectangle 12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5F35B5FC-193D-47CF-9349-BA9E61678490}" type="slidenum">
                <a:rPr lang="en-US" sz="1100" smtClean="0">
                  <a:solidFill>
                    <a:schemeClr val="bg1"/>
                  </a:solidFill>
                </a:rPr>
                <a:t>6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0" name="Rectangle 19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50339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5016758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dirty="0"/>
              <a:t>AND/OR</a:t>
            </a:r>
          </a:p>
          <a:p>
            <a:r>
              <a:rPr lang="en-US" sz="2400" b="1" dirty="0"/>
              <a:t>Option 3. Additional Strategies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/>
              <a:t>Innovation </a:t>
            </a:r>
            <a:r>
              <a:rPr lang="en-US" sz="2400" b="1" dirty="0"/>
              <a:t>(1-3 points)</a:t>
            </a:r>
          </a:p>
          <a:p>
            <a:r>
              <a:rPr lang="en-US" sz="2400" dirty="0"/>
              <a:t>Defined in Option 1 above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/>
              <a:t>Pilot </a:t>
            </a:r>
            <a:r>
              <a:rPr lang="en-US" sz="2400" b="1" dirty="0"/>
              <a:t>(1-3 points)</a:t>
            </a:r>
          </a:p>
          <a:p>
            <a:r>
              <a:rPr lang="en-US" sz="2400" dirty="0"/>
              <a:t>Meet the requirements of Option 2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b="1" dirty="0" smtClean="0"/>
              <a:t>Exemplary </a:t>
            </a:r>
            <a:r>
              <a:rPr lang="en-US" sz="2400" b="1" dirty="0"/>
              <a:t>Performance (1–2 points)</a:t>
            </a:r>
          </a:p>
          <a:p>
            <a:r>
              <a:rPr lang="en-US" sz="2000" dirty="0"/>
              <a:t>Achieve exemplary performance in an existing LEED v4 prerequisite or credit that </a:t>
            </a:r>
            <a:r>
              <a:rPr lang="en-US" sz="2000" dirty="0" smtClean="0"/>
              <a:t>allows exemplary </a:t>
            </a:r>
            <a:r>
              <a:rPr lang="en-US" sz="2000" dirty="0"/>
              <a:t>performance, as specified in the LEED Reference Guide, v4 edition.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An exemplary performance </a:t>
            </a:r>
            <a:r>
              <a:rPr lang="en-US" sz="2000" dirty="0"/>
              <a:t>point is typically earned for achieving double the credit requirements or the </a:t>
            </a:r>
            <a:r>
              <a:rPr lang="en-US" sz="2000" dirty="0" smtClean="0"/>
              <a:t>next incremental </a:t>
            </a:r>
            <a:r>
              <a:rPr lang="en-US" sz="2000" dirty="0"/>
              <a:t>percentage threshold</a:t>
            </a:r>
            <a:r>
              <a:rPr lang="en-US" sz="2000" dirty="0" smtClean="0"/>
              <a:t>.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A4114247-D08F-4DD6-A1C0-5C003D65D807}" type="slidenum">
                <a:rPr lang="en-US" sz="1100" smtClean="0">
                  <a:solidFill>
                    <a:schemeClr val="bg1"/>
                  </a:solidFill>
                </a:rPr>
                <a:t>7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8" name="Rectangle 17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21635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1261884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Innovation (1 to 3 points)</a:t>
            </a:r>
          </a:p>
          <a:p>
            <a:r>
              <a:rPr lang="en-US" sz="2400" dirty="0" smtClean="0"/>
              <a:t>Points </a:t>
            </a:r>
            <a:r>
              <a:rPr lang="en-US" sz="2400" dirty="0"/>
              <a:t>can also be earned by achieving selected credits from other LEED rating systems.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230880"/>
            <a:ext cx="1264547" cy="1645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30880"/>
            <a:ext cx="1274584" cy="1645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855" y="3198438"/>
            <a:ext cx="1274584" cy="1645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709" y="3198438"/>
            <a:ext cx="1274584" cy="16459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198438"/>
            <a:ext cx="1274584" cy="164592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6" name="Rectangle 15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6BD42B02-A40B-41E1-9726-519262F973D2}" type="slidenum">
                <a:rPr lang="en-US" sz="1100" smtClean="0">
                  <a:solidFill>
                    <a:schemeClr val="bg1"/>
                  </a:solidFill>
                </a:rPr>
                <a:t>8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22" name="Rectangle 21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2485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97280"/>
            <a:ext cx="9144000" cy="3924151"/>
          </a:xfrm>
          <a:prstGeom prst="rect">
            <a:avLst/>
          </a:prstGeom>
          <a:noFill/>
        </p:spPr>
        <p:txBody>
          <a:bodyPr wrap="square" lIns="182880" rIns="182880" rtlCol="0">
            <a:spAutoFit/>
          </a:bodyPr>
          <a:lstStyle/>
          <a:p>
            <a:r>
              <a:rPr lang="en-US" sz="2800" b="1" dirty="0" smtClean="0"/>
              <a:t>Innovation (1 to 3 points)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IN </a:t>
            </a:r>
            <a:r>
              <a:rPr lang="en-US" sz="2400" dirty="0"/>
              <a:t>Credits awarded to one project does not automatically constitute approval for a similar strategy in a future project.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400" dirty="0"/>
          </a:p>
          <a:p>
            <a:r>
              <a:rPr lang="en-US" sz="2400" dirty="0" smtClean="0"/>
              <a:t>IN </a:t>
            </a:r>
            <a:r>
              <a:rPr lang="en-US" sz="2400" dirty="0"/>
              <a:t>Credits are not awarded for the use of a particular product or design strategy if the technology aids in the achievement of an existing LEED credit.</a:t>
            </a:r>
          </a:p>
          <a:p>
            <a:endParaRPr lang="en-US" sz="2400" dirty="0"/>
          </a:p>
          <a:p>
            <a:r>
              <a:rPr lang="en-US" sz="2400" dirty="0"/>
              <a:t>Project team must sufficiently document the achievement using the LEED credit equivalence process.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596390"/>
            <a:ext cx="9144000" cy="261610"/>
            <a:chOff x="0" y="6596390"/>
            <a:chExt cx="9144000" cy="261610"/>
          </a:xfrm>
        </p:grpSpPr>
        <p:sp>
          <p:nvSpPr>
            <p:cNvPr id="11" name="Rectangle 10"/>
            <p:cNvSpPr/>
            <p:nvPr/>
          </p:nvSpPr>
          <p:spPr>
            <a:xfrm>
              <a:off x="0" y="6596390"/>
              <a:ext cx="8229600" cy="26161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b="1" dirty="0" smtClean="0"/>
                <a:t>Lori A. Brown, LEED AP BD+C – Power Jam Study!		Lorisweb.com</a:t>
              </a:r>
              <a:endParaRPr lang="en-US" sz="1100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229600" y="6596390"/>
              <a:ext cx="914400" cy="26161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fld id="{A7641D46-4255-440A-A5BB-DC27E4081264}" type="slidenum">
                <a:rPr lang="en-US" sz="1100" smtClean="0">
                  <a:solidFill>
                    <a:schemeClr val="bg1"/>
                  </a:solidFill>
                </a:rPr>
                <a:t>9</a:t>
              </a:fld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0" y="-2264"/>
            <a:ext cx="9144000" cy="916664"/>
            <a:chOff x="0" y="-2264"/>
            <a:chExt cx="9144000" cy="916664"/>
          </a:xfrm>
        </p:grpSpPr>
        <p:sp>
          <p:nvSpPr>
            <p:cNvPr id="18" name="Rectangle 17"/>
            <p:cNvSpPr/>
            <p:nvPr/>
          </p:nvSpPr>
          <p:spPr>
            <a:xfrm>
              <a:off x="0" y="-2264"/>
              <a:ext cx="9144000" cy="914400"/>
            </a:xfrm>
            <a:prstGeom prst="rect">
              <a:avLst/>
            </a:prstGeom>
            <a:solidFill>
              <a:srgbClr val="983D2C"/>
            </a:solidFill>
            <a:ln>
              <a:solidFill>
                <a:schemeClr val="tx1"/>
              </a:solidFill>
            </a:ln>
          </p:spPr>
          <p:txBody>
            <a:bodyPr wrap="square">
              <a:no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Credit Innovation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8229600" y="0"/>
              <a:ext cx="914400" cy="914400"/>
              <a:chOff x="9334500" y="1409700"/>
              <a:chExt cx="914400" cy="9144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9334500" y="1409700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34500" y="1409700"/>
                <a:ext cx="914400" cy="9144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93997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2115</TotalTime>
  <Words>1593</Words>
  <Application>Microsoft Office PowerPoint</Application>
  <PresentationFormat>On-screen Show (4:3)</PresentationFormat>
  <Paragraphs>294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Arial Narrow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Lori</dc:creator>
  <cp:lastModifiedBy>Lori Brown</cp:lastModifiedBy>
  <cp:revision>185</cp:revision>
  <dcterms:created xsi:type="dcterms:W3CDTF">2015-03-21T19:21:35Z</dcterms:created>
  <dcterms:modified xsi:type="dcterms:W3CDTF">2016-02-15T21:58:05Z</dcterms:modified>
</cp:coreProperties>
</file>