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tif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7"/>
  </p:notesMasterIdLst>
  <p:handoutMasterIdLst>
    <p:handoutMasterId r:id="rId98"/>
  </p:handoutMasterIdLst>
  <p:sldIdLst>
    <p:sldId id="257" r:id="rId2"/>
    <p:sldId id="417" r:id="rId3"/>
    <p:sldId id="267" r:id="rId4"/>
    <p:sldId id="258" r:id="rId5"/>
    <p:sldId id="260" r:id="rId6"/>
    <p:sldId id="423" r:id="rId7"/>
    <p:sldId id="268" r:id="rId8"/>
    <p:sldId id="418" r:id="rId9"/>
    <p:sldId id="261" r:id="rId10"/>
    <p:sldId id="269" r:id="rId11"/>
    <p:sldId id="419" r:id="rId12"/>
    <p:sldId id="262" r:id="rId13"/>
    <p:sldId id="265" r:id="rId14"/>
    <p:sldId id="263" r:id="rId15"/>
    <p:sldId id="266" r:id="rId16"/>
    <p:sldId id="270" r:id="rId17"/>
    <p:sldId id="420" r:id="rId18"/>
    <p:sldId id="421" r:id="rId19"/>
    <p:sldId id="271" r:id="rId20"/>
    <p:sldId id="272" r:id="rId21"/>
    <p:sldId id="273" r:id="rId22"/>
    <p:sldId id="274" r:id="rId23"/>
    <p:sldId id="275" r:id="rId24"/>
    <p:sldId id="279" r:id="rId25"/>
    <p:sldId id="276" r:id="rId26"/>
    <p:sldId id="280" r:id="rId27"/>
    <p:sldId id="277" r:id="rId28"/>
    <p:sldId id="278" r:id="rId29"/>
    <p:sldId id="281" r:id="rId30"/>
    <p:sldId id="282" r:id="rId31"/>
    <p:sldId id="287" r:id="rId32"/>
    <p:sldId id="288" r:id="rId33"/>
    <p:sldId id="283" r:id="rId34"/>
    <p:sldId id="284" r:id="rId35"/>
    <p:sldId id="293" r:id="rId36"/>
    <p:sldId id="294" r:id="rId37"/>
    <p:sldId id="290" r:id="rId38"/>
    <p:sldId id="403" r:id="rId39"/>
    <p:sldId id="297" r:id="rId40"/>
    <p:sldId id="296" r:id="rId41"/>
    <p:sldId id="300" r:id="rId42"/>
    <p:sldId id="299" r:id="rId43"/>
    <p:sldId id="301" r:id="rId44"/>
    <p:sldId id="298" r:id="rId45"/>
    <p:sldId id="295" r:id="rId46"/>
    <p:sldId id="292" r:id="rId47"/>
    <p:sldId id="289" r:id="rId48"/>
    <p:sldId id="302" r:id="rId49"/>
    <p:sldId id="303" r:id="rId50"/>
    <p:sldId id="304" r:id="rId51"/>
    <p:sldId id="305" r:id="rId52"/>
    <p:sldId id="306" r:id="rId53"/>
    <p:sldId id="316" r:id="rId54"/>
    <p:sldId id="307" r:id="rId55"/>
    <p:sldId id="309" r:id="rId56"/>
    <p:sldId id="310" r:id="rId57"/>
    <p:sldId id="308" r:id="rId58"/>
    <p:sldId id="311" r:id="rId59"/>
    <p:sldId id="317" r:id="rId60"/>
    <p:sldId id="312" r:id="rId61"/>
    <p:sldId id="371" r:id="rId62"/>
    <p:sldId id="372" r:id="rId63"/>
    <p:sldId id="373" r:id="rId64"/>
    <p:sldId id="374" r:id="rId65"/>
    <p:sldId id="375" r:id="rId66"/>
    <p:sldId id="435" r:id="rId67"/>
    <p:sldId id="376" r:id="rId68"/>
    <p:sldId id="377" r:id="rId69"/>
    <p:sldId id="379" r:id="rId70"/>
    <p:sldId id="378" r:id="rId71"/>
    <p:sldId id="380" r:id="rId72"/>
    <p:sldId id="381" r:id="rId73"/>
    <p:sldId id="382" r:id="rId74"/>
    <p:sldId id="383" r:id="rId75"/>
    <p:sldId id="384" r:id="rId76"/>
    <p:sldId id="386" r:id="rId77"/>
    <p:sldId id="385" r:id="rId78"/>
    <p:sldId id="404" r:id="rId79"/>
    <p:sldId id="387" r:id="rId80"/>
    <p:sldId id="388" r:id="rId81"/>
    <p:sldId id="389" r:id="rId82"/>
    <p:sldId id="390" r:id="rId83"/>
    <p:sldId id="391" r:id="rId84"/>
    <p:sldId id="393" r:id="rId85"/>
    <p:sldId id="392" r:id="rId86"/>
    <p:sldId id="400" r:id="rId87"/>
    <p:sldId id="394" r:id="rId88"/>
    <p:sldId id="395" r:id="rId89"/>
    <p:sldId id="396" r:id="rId90"/>
    <p:sldId id="397" r:id="rId91"/>
    <p:sldId id="398" r:id="rId92"/>
    <p:sldId id="399" r:id="rId93"/>
    <p:sldId id="401" r:id="rId94"/>
    <p:sldId id="402" r:id="rId95"/>
    <p:sldId id="429" r:id="rId96"/>
  </p:sldIdLst>
  <p:sldSz cx="9144000" cy="6858000" type="screen4x3"/>
  <p:notesSz cx="7016750" cy="9309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32" userDrawn="1">
          <p15:clr>
            <a:srgbClr val="A4A3A4"/>
          </p15:clr>
        </p15:guide>
        <p15:guide id="2" pos="2210"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4DCC6"/>
    <a:srgbClr val="00CC99"/>
    <a:srgbClr val="AFD49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2" autoAdjust="0"/>
    <p:restoredTop sz="94707" autoAdjust="0"/>
  </p:normalViewPr>
  <p:slideViewPr>
    <p:cSldViewPr>
      <p:cViewPr varScale="1">
        <p:scale>
          <a:sx n="67" d="100"/>
          <a:sy n="67" d="100"/>
        </p:scale>
        <p:origin x="528" y="60"/>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75" d="100"/>
        <a:sy n="75" d="100"/>
      </p:scale>
      <p:origin x="0" y="-2424"/>
    </p:cViewPr>
  </p:sorterViewPr>
  <p:notesViewPr>
    <p:cSldViewPr>
      <p:cViewPr varScale="1">
        <p:scale>
          <a:sx n="53" d="100"/>
          <a:sy n="53" d="100"/>
        </p:scale>
        <p:origin x="-2820" y="-90"/>
      </p:cViewPr>
      <p:guideLst>
        <p:guide orient="horz" pos="2932"/>
        <p:guide pos="2210"/>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slide" Target="slides/slide88.xml"/><Relationship Id="rId97" Type="http://schemas.openxmlformats.org/officeDocument/2006/relationships/notesMaster" Target="notesMasters/notesMaster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102"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handoutMaster" Target="handoutMasters/handout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presProps" Target="presProps.xml"/><Relationship Id="rId10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0592" cy="467072"/>
          </a:xfrm>
          <a:prstGeom prst="rect">
            <a:avLst/>
          </a:prstGeom>
        </p:spPr>
        <p:txBody>
          <a:bodyPr vert="horz" lIns="93287" tIns="46644" rIns="93287" bIns="46644" rtlCol="0"/>
          <a:lstStyle>
            <a:lvl1pPr algn="l">
              <a:defRPr sz="1200"/>
            </a:lvl1pPr>
          </a:lstStyle>
          <a:p>
            <a:endParaRPr lang="en-US"/>
          </a:p>
        </p:txBody>
      </p:sp>
      <p:sp>
        <p:nvSpPr>
          <p:cNvPr id="3" name="Date Placeholder 2"/>
          <p:cNvSpPr>
            <a:spLocks noGrp="1"/>
          </p:cNvSpPr>
          <p:nvPr>
            <p:ph type="dt" sz="quarter" idx="1"/>
          </p:nvPr>
        </p:nvSpPr>
        <p:spPr>
          <a:xfrm>
            <a:off x="3974534" y="0"/>
            <a:ext cx="3040592" cy="467072"/>
          </a:xfrm>
          <a:prstGeom prst="rect">
            <a:avLst/>
          </a:prstGeom>
        </p:spPr>
        <p:txBody>
          <a:bodyPr vert="horz" lIns="93287" tIns="46644" rIns="93287" bIns="46644" rtlCol="0"/>
          <a:lstStyle>
            <a:lvl1pPr algn="r">
              <a:defRPr sz="1200"/>
            </a:lvl1pPr>
          </a:lstStyle>
          <a:p>
            <a:r>
              <a:rPr lang="en-US" smtClean="0"/>
              <a:t>LEED v4 Power Jam Study - lorisweb.com</a:t>
            </a:r>
            <a:endParaRPr lang="en-US"/>
          </a:p>
        </p:txBody>
      </p:sp>
      <p:sp>
        <p:nvSpPr>
          <p:cNvPr id="4" name="Footer Placeholder 3"/>
          <p:cNvSpPr>
            <a:spLocks noGrp="1"/>
          </p:cNvSpPr>
          <p:nvPr>
            <p:ph type="ftr" sz="quarter" idx="2"/>
          </p:nvPr>
        </p:nvSpPr>
        <p:spPr>
          <a:xfrm>
            <a:off x="0" y="8842030"/>
            <a:ext cx="3040592" cy="467071"/>
          </a:xfrm>
          <a:prstGeom prst="rect">
            <a:avLst/>
          </a:prstGeom>
        </p:spPr>
        <p:txBody>
          <a:bodyPr vert="horz" lIns="93287" tIns="46644" rIns="93287" bIns="46644" rtlCol="0" anchor="b"/>
          <a:lstStyle>
            <a:lvl1pPr algn="l">
              <a:defRPr sz="1200"/>
            </a:lvl1pPr>
          </a:lstStyle>
          <a:p>
            <a:endParaRPr lang="en-US"/>
          </a:p>
        </p:txBody>
      </p:sp>
      <p:sp>
        <p:nvSpPr>
          <p:cNvPr id="5" name="Slide Number Placeholder 4"/>
          <p:cNvSpPr>
            <a:spLocks noGrp="1"/>
          </p:cNvSpPr>
          <p:nvPr>
            <p:ph type="sldNum" sz="quarter" idx="3"/>
          </p:nvPr>
        </p:nvSpPr>
        <p:spPr>
          <a:xfrm>
            <a:off x="3974534" y="8842030"/>
            <a:ext cx="3040592" cy="467071"/>
          </a:xfrm>
          <a:prstGeom prst="rect">
            <a:avLst/>
          </a:prstGeom>
        </p:spPr>
        <p:txBody>
          <a:bodyPr vert="horz" lIns="93287" tIns="46644" rIns="93287" bIns="46644" rtlCol="0" anchor="b"/>
          <a:lstStyle>
            <a:lvl1pPr algn="r">
              <a:defRPr sz="1200"/>
            </a:lvl1pPr>
          </a:lstStyle>
          <a:p>
            <a:fld id="{D598136B-9B54-49EE-9750-476EC27CE04E}" type="slidenum">
              <a:rPr lang="en-US" smtClean="0"/>
              <a:t>‹#›</a:t>
            </a:fld>
            <a:endParaRPr lang="en-US"/>
          </a:p>
        </p:txBody>
      </p:sp>
    </p:spTree>
    <p:extLst>
      <p:ext uri="{BB962C8B-B14F-4D97-AF65-F5344CB8AC3E}">
        <p14:creationId xmlns:p14="http://schemas.microsoft.com/office/powerpoint/2010/main" val="3549513374"/>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0592" cy="465455"/>
          </a:xfrm>
          <a:prstGeom prst="rect">
            <a:avLst/>
          </a:prstGeom>
        </p:spPr>
        <p:txBody>
          <a:bodyPr vert="horz" lIns="93287" tIns="46644" rIns="93287" bIns="46644" rtlCol="0"/>
          <a:lstStyle>
            <a:lvl1pPr algn="l">
              <a:defRPr sz="1200"/>
            </a:lvl1pPr>
          </a:lstStyle>
          <a:p>
            <a:endParaRPr lang="en-US"/>
          </a:p>
        </p:txBody>
      </p:sp>
      <p:sp>
        <p:nvSpPr>
          <p:cNvPr id="3" name="Date Placeholder 2"/>
          <p:cNvSpPr>
            <a:spLocks noGrp="1"/>
          </p:cNvSpPr>
          <p:nvPr>
            <p:ph type="dt" idx="1"/>
          </p:nvPr>
        </p:nvSpPr>
        <p:spPr>
          <a:xfrm>
            <a:off x="3974534" y="0"/>
            <a:ext cx="3040592" cy="465455"/>
          </a:xfrm>
          <a:prstGeom prst="rect">
            <a:avLst/>
          </a:prstGeom>
        </p:spPr>
        <p:txBody>
          <a:bodyPr vert="horz" lIns="93287" tIns="46644" rIns="93287" bIns="46644" rtlCol="0"/>
          <a:lstStyle>
            <a:lvl1pPr algn="r">
              <a:defRPr sz="1200"/>
            </a:lvl1pPr>
          </a:lstStyle>
          <a:p>
            <a:r>
              <a:rPr lang="en-US" smtClean="0"/>
              <a:t>LEED v4 Power Jam Study - lorisweb.com</a:t>
            </a:r>
            <a:endParaRPr lang="en-US"/>
          </a:p>
        </p:txBody>
      </p:sp>
      <p:sp>
        <p:nvSpPr>
          <p:cNvPr id="4" name="Slide Image Placeholder 3"/>
          <p:cNvSpPr>
            <a:spLocks noGrp="1" noRot="1" noChangeAspect="1"/>
          </p:cNvSpPr>
          <p:nvPr>
            <p:ph type="sldImg" idx="2"/>
          </p:nvPr>
        </p:nvSpPr>
        <p:spPr>
          <a:xfrm>
            <a:off x="1181100" y="698500"/>
            <a:ext cx="4654550" cy="3490913"/>
          </a:xfrm>
          <a:prstGeom prst="rect">
            <a:avLst/>
          </a:prstGeom>
          <a:noFill/>
          <a:ln w="12700">
            <a:solidFill>
              <a:prstClr val="black"/>
            </a:solidFill>
          </a:ln>
        </p:spPr>
        <p:txBody>
          <a:bodyPr vert="horz" lIns="93287" tIns="46644" rIns="93287" bIns="46644" rtlCol="0" anchor="ctr"/>
          <a:lstStyle/>
          <a:p>
            <a:endParaRPr lang="en-US"/>
          </a:p>
        </p:txBody>
      </p:sp>
      <p:sp>
        <p:nvSpPr>
          <p:cNvPr id="5" name="Notes Placeholder 4"/>
          <p:cNvSpPr>
            <a:spLocks noGrp="1"/>
          </p:cNvSpPr>
          <p:nvPr>
            <p:ph type="body" sz="quarter" idx="3"/>
          </p:nvPr>
        </p:nvSpPr>
        <p:spPr>
          <a:xfrm>
            <a:off x="701675" y="4421823"/>
            <a:ext cx="5613400" cy="4189095"/>
          </a:xfrm>
          <a:prstGeom prst="rect">
            <a:avLst/>
          </a:prstGeom>
        </p:spPr>
        <p:txBody>
          <a:bodyPr vert="horz" lIns="93287" tIns="46644" rIns="93287" bIns="46644"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42029"/>
            <a:ext cx="3040592" cy="465455"/>
          </a:xfrm>
          <a:prstGeom prst="rect">
            <a:avLst/>
          </a:prstGeom>
        </p:spPr>
        <p:txBody>
          <a:bodyPr vert="horz" lIns="93287" tIns="46644" rIns="93287" bIns="46644" rtlCol="0" anchor="b"/>
          <a:lstStyle>
            <a:lvl1pPr algn="l">
              <a:defRPr sz="1200"/>
            </a:lvl1pPr>
          </a:lstStyle>
          <a:p>
            <a:endParaRPr lang="en-US"/>
          </a:p>
        </p:txBody>
      </p:sp>
      <p:sp>
        <p:nvSpPr>
          <p:cNvPr id="7" name="Slide Number Placeholder 6"/>
          <p:cNvSpPr>
            <a:spLocks noGrp="1"/>
          </p:cNvSpPr>
          <p:nvPr>
            <p:ph type="sldNum" sz="quarter" idx="5"/>
          </p:nvPr>
        </p:nvSpPr>
        <p:spPr>
          <a:xfrm>
            <a:off x="3974534" y="8842029"/>
            <a:ext cx="3040592" cy="465455"/>
          </a:xfrm>
          <a:prstGeom prst="rect">
            <a:avLst/>
          </a:prstGeom>
        </p:spPr>
        <p:txBody>
          <a:bodyPr vert="horz" lIns="93287" tIns="46644" rIns="93287" bIns="46644" rtlCol="0" anchor="b"/>
          <a:lstStyle>
            <a:lvl1pPr algn="r">
              <a:defRPr sz="1200"/>
            </a:lvl1pPr>
          </a:lstStyle>
          <a:p>
            <a:fld id="{2AAE6CC9-5D90-4A38-BFF2-1232EDBDD043}" type="slidenum">
              <a:rPr lang="en-US" smtClean="0"/>
              <a:t>‹#›</a:t>
            </a:fld>
            <a:endParaRPr lang="en-US"/>
          </a:p>
        </p:txBody>
      </p:sp>
    </p:spTree>
    <p:extLst>
      <p:ext uri="{BB962C8B-B14F-4D97-AF65-F5344CB8AC3E}">
        <p14:creationId xmlns:p14="http://schemas.microsoft.com/office/powerpoint/2010/main" val="3391118274"/>
      </p:ext>
    </p:extLst>
  </p:cSld>
  <p:clrMap bg1="lt1" tx1="dk1" bg2="lt2" tx2="dk2" accent1="accent1" accent2="accent2" accent3="accent3" accent4="accent4" accent5="accent5" accent6="accent6" hlink="hlink" folHlink="folHlink"/>
  <p:hf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AAE6CC9-5D90-4A38-BFF2-1232EDBDD043}" type="slidenum">
              <a:rPr lang="en-US" smtClean="0"/>
              <a:t>1</a:t>
            </a:fld>
            <a:endParaRPr lang="en-US"/>
          </a:p>
        </p:txBody>
      </p:sp>
      <p:sp>
        <p:nvSpPr>
          <p:cNvPr id="5" name="Date Placeholder 4"/>
          <p:cNvSpPr>
            <a:spLocks noGrp="1"/>
          </p:cNvSpPr>
          <p:nvPr>
            <p:ph type="dt" idx="11"/>
          </p:nvPr>
        </p:nvSpPr>
        <p:spPr/>
        <p:txBody>
          <a:bodyPr/>
          <a:lstStyle/>
          <a:p>
            <a:r>
              <a:rPr lang="en-US" smtClean="0"/>
              <a:t>LEED v4 Power Jam Study - lorisweb.com</a:t>
            </a:r>
            <a:endParaRPr lang="en-US"/>
          </a:p>
        </p:txBody>
      </p:sp>
    </p:spTree>
    <p:extLst>
      <p:ext uri="{BB962C8B-B14F-4D97-AF65-F5344CB8AC3E}">
        <p14:creationId xmlns:p14="http://schemas.microsoft.com/office/powerpoint/2010/main" val="95709987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AAE6CC9-5D90-4A38-BFF2-1232EDBDD043}" type="slidenum">
              <a:rPr lang="en-US" smtClean="0"/>
              <a:t>10</a:t>
            </a:fld>
            <a:endParaRPr lang="en-US"/>
          </a:p>
        </p:txBody>
      </p:sp>
      <p:sp>
        <p:nvSpPr>
          <p:cNvPr id="5" name="Date Placeholder 4"/>
          <p:cNvSpPr>
            <a:spLocks noGrp="1"/>
          </p:cNvSpPr>
          <p:nvPr>
            <p:ph type="dt" idx="11"/>
          </p:nvPr>
        </p:nvSpPr>
        <p:spPr/>
        <p:txBody>
          <a:bodyPr/>
          <a:lstStyle/>
          <a:p>
            <a:r>
              <a:rPr lang="en-US" smtClean="0"/>
              <a:t>LEED v4 Power Jam Study - lorisweb.com</a:t>
            </a:r>
            <a:endParaRPr lang="en-US"/>
          </a:p>
        </p:txBody>
      </p:sp>
    </p:spTree>
    <p:extLst>
      <p:ext uri="{BB962C8B-B14F-4D97-AF65-F5344CB8AC3E}">
        <p14:creationId xmlns:p14="http://schemas.microsoft.com/office/powerpoint/2010/main" val="109705815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AAE6CC9-5D90-4A38-BFF2-1232EDBDD043}" type="slidenum">
              <a:rPr lang="en-US" smtClean="0"/>
              <a:t>11</a:t>
            </a:fld>
            <a:endParaRPr lang="en-US"/>
          </a:p>
        </p:txBody>
      </p:sp>
      <p:sp>
        <p:nvSpPr>
          <p:cNvPr id="5" name="Date Placeholder 4"/>
          <p:cNvSpPr>
            <a:spLocks noGrp="1"/>
          </p:cNvSpPr>
          <p:nvPr>
            <p:ph type="dt" idx="11"/>
          </p:nvPr>
        </p:nvSpPr>
        <p:spPr/>
        <p:txBody>
          <a:bodyPr/>
          <a:lstStyle/>
          <a:p>
            <a:r>
              <a:rPr lang="en-US" smtClean="0"/>
              <a:t>LEED v4 Power Jam Study - lorisweb.com</a:t>
            </a:r>
            <a:endParaRPr lang="en-US"/>
          </a:p>
        </p:txBody>
      </p:sp>
    </p:spTree>
    <p:extLst>
      <p:ext uri="{BB962C8B-B14F-4D97-AF65-F5344CB8AC3E}">
        <p14:creationId xmlns:p14="http://schemas.microsoft.com/office/powerpoint/2010/main" val="153748848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AAE6CC9-5D90-4A38-BFF2-1232EDBDD043}" type="slidenum">
              <a:rPr lang="en-US" smtClean="0"/>
              <a:t>12</a:t>
            </a:fld>
            <a:endParaRPr lang="en-US"/>
          </a:p>
        </p:txBody>
      </p:sp>
      <p:sp>
        <p:nvSpPr>
          <p:cNvPr id="5" name="Date Placeholder 4"/>
          <p:cNvSpPr>
            <a:spLocks noGrp="1"/>
          </p:cNvSpPr>
          <p:nvPr>
            <p:ph type="dt" idx="11"/>
          </p:nvPr>
        </p:nvSpPr>
        <p:spPr/>
        <p:txBody>
          <a:bodyPr/>
          <a:lstStyle/>
          <a:p>
            <a:r>
              <a:rPr lang="en-US" smtClean="0"/>
              <a:t>LEED v4 Power Jam Study - lorisweb.com</a:t>
            </a:r>
            <a:endParaRPr lang="en-US"/>
          </a:p>
        </p:txBody>
      </p:sp>
    </p:spTree>
    <p:extLst>
      <p:ext uri="{BB962C8B-B14F-4D97-AF65-F5344CB8AC3E}">
        <p14:creationId xmlns:p14="http://schemas.microsoft.com/office/powerpoint/2010/main" val="291130666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AAE6CC9-5D90-4A38-BFF2-1232EDBDD043}" type="slidenum">
              <a:rPr lang="en-US" smtClean="0"/>
              <a:t>13</a:t>
            </a:fld>
            <a:endParaRPr lang="en-US"/>
          </a:p>
        </p:txBody>
      </p:sp>
      <p:sp>
        <p:nvSpPr>
          <p:cNvPr id="5" name="Date Placeholder 4"/>
          <p:cNvSpPr>
            <a:spLocks noGrp="1"/>
          </p:cNvSpPr>
          <p:nvPr>
            <p:ph type="dt" idx="11"/>
          </p:nvPr>
        </p:nvSpPr>
        <p:spPr/>
        <p:txBody>
          <a:bodyPr/>
          <a:lstStyle/>
          <a:p>
            <a:r>
              <a:rPr lang="en-US" smtClean="0"/>
              <a:t>LEED v4 Power Jam Study - lorisweb.com</a:t>
            </a:r>
            <a:endParaRPr lang="en-US"/>
          </a:p>
        </p:txBody>
      </p:sp>
    </p:spTree>
    <p:extLst>
      <p:ext uri="{BB962C8B-B14F-4D97-AF65-F5344CB8AC3E}">
        <p14:creationId xmlns:p14="http://schemas.microsoft.com/office/powerpoint/2010/main" val="300269400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AAE6CC9-5D90-4A38-BFF2-1232EDBDD043}" type="slidenum">
              <a:rPr lang="en-US" smtClean="0"/>
              <a:t>14</a:t>
            </a:fld>
            <a:endParaRPr lang="en-US"/>
          </a:p>
        </p:txBody>
      </p:sp>
      <p:sp>
        <p:nvSpPr>
          <p:cNvPr id="5" name="Date Placeholder 4"/>
          <p:cNvSpPr>
            <a:spLocks noGrp="1"/>
          </p:cNvSpPr>
          <p:nvPr>
            <p:ph type="dt" idx="11"/>
          </p:nvPr>
        </p:nvSpPr>
        <p:spPr/>
        <p:txBody>
          <a:bodyPr/>
          <a:lstStyle/>
          <a:p>
            <a:r>
              <a:rPr lang="en-US" smtClean="0"/>
              <a:t>LEED v4 Power Jam Study - lorisweb.com</a:t>
            </a:r>
            <a:endParaRPr lang="en-US"/>
          </a:p>
        </p:txBody>
      </p:sp>
    </p:spTree>
    <p:extLst>
      <p:ext uri="{BB962C8B-B14F-4D97-AF65-F5344CB8AC3E}">
        <p14:creationId xmlns:p14="http://schemas.microsoft.com/office/powerpoint/2010/main" val="64466285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AAE6CC9-5D90-4A38-BFF2-1232EDBDD043}" type="slidenum">
              <a:rPr lang="en-US" smtClean="0"/>
              <a:t>15</a:t>
            </a:fld>
            <a:endParaRPr lang="en-US"/>
          </a:p>
        </p:txBody>
      </p:sp>
      <p:sp>
        <p:nvSpPr>
          <p:cNvPr id="5" name="Date Placeholder 4"/>
          <p:cNvSpPr>
            <a:spLocks noGrp="1"/>
          </p:cNvSpPr>
          <p:nvPr>
            <p:ph type="dt" idx="11"/>
          </p:nvPr>
        </p:nvSpPr>
        <p:spPr/>
        <p:txBody>
          <a:bodyPr/>
          <a:lstStyle/>
          <a:p>
            <a:r>
              <a:rPr lang="en-US" smtClean="0"/>
              <a:t>LEED v4 Power Jam Study - lorisweb.com</a:t>
            </a:r>
            <a:endParaRPr lang="en-US"/>
          </a:p>
        </p:txBody>
      </p:sp>
    </p:spTree>
    <p:extLst>
      <p:ext uri="{BB962C8B-B14F-4D97-AF65-F5344CB8AC3E}">
        <p14:creationId xmlns:p14="http://schemas.microsoft.com/office/powerpoint/2010/main" val="209177360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AAE6CC9-5D90-4A38-BFF2-1232EDBDD043}" type="slidenum">
              <a:rPr lang="en-US" smtClean="0"/>
              <a:t>16</a:t>
            </a:fld>
            <a:endParaRPr lang="en-US"/>
          </a:p>
        </p:txBody>
      </p:sp>
      <p:sp>
        <p:nvSpPr>
          <p:cNvPr id="5" name="Date Placeholder 4"/>
          <p:cNvSpPr>
            <a:spLocks noGrp="1"/>
          </p:cNvSpPr>
          <p:nvPr>
            <p:ph type="dt" idx="11"/>
          </p:nvPr>
        </p:nvSpPr>
        <p:spPr/>
        <p:txBody>
          <a:bodyPr/>
          <a:lstStyle/>
          <a:p>
            <a:r>
              <a:rPr lang="en-US" smtClean="0"/>
              <a:t>LEED v4 Power Jam Study - lorisweb.com</a:t>
            </a:r>
            <a:endParaRPr lang="en-US"/>
          </a:p>
        </p:txBody>
      </p:sp>
    </p:spTree>
    <p:extLst>
      <p:ext uri="{BB962C8B-B14F-4D97-AF65-F5344CB8AC3E}">
        <p14:creationId xmlns:p14="http://schemas.microsoft.com/office/powerpoint/2010/main" val="210608404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AAE6CC9-5D90-4A38-BFF2-1232EDBDD043}" type="slidenum">
              <a:rPr lang="en-US" smtClean="0"/>
              <a:t>17</a:t>
            </a:fld>
            <a:endParaRPr lang="en-US"/>
          </a:p>
        </p:txBody>
      </p:sp>
      <p:sp>
        <p:nvSpPr>
          <p:cNvPr id="5" name="Date Placeholder 4"/>
          <p:cNvSpPr>
            <a:spLocks noGrp="1"/>
          </p:cNvSpPr>
          <p:nvPr>
            <p:ph type="dt" idx="11"/>
          </p:nvPr>
        </p:nvSpPr>
        <p:spPr/>
        <p:txBody>
          <a:bodyPr/>
          <a:lstStyle/>
          <a:p>
            <a:r>
              <a:rPr lang="en-US" smtClean="0"/>
              <a:t>LEED v4 Power Jam Study - lorisweb.com</a:t>
            </a:r>
            <a:endParaRPr lang="en-US"/>
          </a:p>
        </p:txBody>
      </p:sp>
    </p:spTree>
    <p:extLst>
      <p:ext uri="{BB962C8B-B14F-4D97-AF65-F5344CB8AC3E}">
        <p14:creationId xmlns:p14="http://schemas.microsoft.com/office/powerpoint/2010/main" val="314642064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AAE6CC9-5D90-4A38-BFF2-1232EDBDD043}" type="slidenum">
              <a:rPr lang="en-US" smtClean="0"/>
              <a:t>18</a:t>
            </a:fld>
            <a:endParaRPr lang="en-US"/>
          </a:p>
        </p:txBody>
      </p:sp>
      <p:sp>
        <p:nvSpPr>
          <p:cNvPr id="5" name="Date Placeholder 4"/>
          <p:cNvSpPr>
            <a:spLocks noGrp="1"/>
          </p:cNvSpPr>
          <p:nvPr>
            <p:ph type="dt" idx="11"/>
          </p:nvPr>
        </p:nvSpPr>
        <p:spPr/>
        <p:txBody>
          <a:bodyPr/>
          <a:lstStyle/>
          <a:p>
            <a:r>
              <a:rPr lang="en-US" smtClean="0"/>
              <a:t>LEED v4 Power Jam Study - lorisweb.com</a:t>
            </a:r>
            <a:endParaRPr lang="en-US"/>
          </a:p>
        </p:txBody>
      </p:sp>
    </p:spTree>
    <p:extLst>
      <p:ext uri="{BB962C8B-B14F-4D97-AF65-F5344CB8AC3E}">
        <p14:creationId xmlns:p14="http://schemas.microsoft.com/office/powerpoint/2010/main" val="69449794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AAE6CC9-5D90-4A38-BFF2-1232EDBDD043}" type="slidenum">
              <a:rPr lang="en-US" smtClean="0"/>
              <a:t>19</a:t>
            </a:fld>
            <a:endParaRPr lang="en-US"/>
          </a:p>
        </p:txBody>
      </p:sp>
      <p:sp>
        <p:nvSpPr>
          <p:cNvPr id="5" name="Date Placeholder 4"/>
          <p:cNvSpPr>
            <a:spLocks noGrp="1"/>
          </p:cNvSpPr>
          <p:nvPr>
            <p:ph type="dt" idx="11"/>
          </p:nvPr>
        </p:nvSpPr>
        <p:spPr/>
        <p:txBody>
          <a:bodyPr/>
          <a:lstStyle/>
          <a:p>
            <a:r>
              <a:rPr lang="en-US" smtClean="0"/>
              <a:t>LEED v4 Power Jam Study - lorisweb.com</a:t>
            </a:r>
            <a:endParaRPr lang="en-US"/>
          </a:p>
        </p:txBody>
      </p:sp>
    </p:spTree>
    <p:extLst>
      <p:ext uri="{BB962C8B-B14F-4D97-AF65-F5344CB8AC3E}">
        <p14:creationId xmlns:p14="http://schemas.microsoft.com/office/powerpoint/2010/main" val="41387652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AAE6CC9-5D90-4A38-BFF2-1232EDBDD043}" type="slidenum">
              <a:rPr lang="en-US" smtClean="0"/>
              <a:t>2</a:t>
            </a:fld>
            <a:endParaRPr lang="en-US"/>
          </a:p>
        </p:txBody>
      </p:sp>
      <p:sp>
        <p:nvSpPr>
          <p:cNvPr id="5" name="Date Placeholder 4"/>
          <p:cNvSpPr>
            <a:spLocks noGrp="1"/>
          </p:cNvSpPr>
          <p:nvPr>
            <p:ph type="dt" idx="11"/>
          </p:nvPr>
        </p:nvSpPr>
        <p:spPr/>
        <p:txBody>
          <a:bodyPr/>
          <a:lstStyle/>
          <a:p>
            <a:r>
              <a:rPr lang="en-US" smtClean="0"/>
              <a:t>LEED v4 Power Jam Study - lorisweb.com</a:t>
            </a:r>
            <a:endParaRPr lang="en-US"/>
          </a:p>
        </p:txBody>
      </p:sp>
    </p:spTree>
    <p:extLst>
      <p:ext uri="{BB962C8B-B14F-4D97-AF65-F5344CB8AC3E}">
        <p14:creationId xmlns:p14="http://schemas.microsoft.com/office/powerpoint/2010/main" val="337882676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AAE6CC9-5D90-4A38-BFF2-1232EDBDD043}" type="slidenum">
              <a:rPr lang="en-US" smtClean="0"/>
              <a:t>20</a:t>
            </a:fld>
            <a:endParaRPr lang="en-US"/>
          </a:p>
        </p:txBody>
      </p:sp>
      <p:sp>
        <p:nvSpPr>
          <p:cNvPr id="5" name="Date Placeholder 4"/>
          <p:cNvSpPr>
            <a:spLocks noGrp="1"/>
          </p:cNvSpPr>
          <p:nvPr>
            <p:ph type="dt" idx="11"/>
          </p:nvPr>
        </p:nvSpPr>
        <p:spPr/>
        <p:txBody>
          <a:bodyPr/>
          <a:lstStyle/>
          <a:p>
            <a:r>
              <a:rPr lang="en-US" smtClean="0"/>
              <a:t>LEED v4 Power Jam Study - lorisweb.com</a:t>
            </a:r>
            <a:endParaRPr lang="en-US"/>
          </a:p>
        </p:txBody>
      </p:sp>
    </p:spTree>
    <p:extLst>
      <p:ext uri="{BB962C8B-B14F-4D97-AF65-F5344CB8AC3E}">
        <p14:creationId xmlns:p14="http://schemas.microsoft.com/office/powerpoint/2010/main" val="216844089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AAE6CC9-5D90-4A38-BFF2-1232EDBDD043}" type="slidenum">
              <a:rPr lang="en-US" smtClean="0"/>
              <a:t>21</a:t>
            </a:fld>
            <a:endParaRPr lang="en-US"/>
          </a:p>
        </p:txBody>
      </p:sp>
      <p:sp>
        <p:nvSpPr>
          <p:cNvPr id="5" name="Date Placeholder 4"/>
          <p:cNvSpPr>
            <a:spLocks noGrp="1"/>
          </p:cNvSpPr>
          <p:nvPr>
            <p:ph type="dt" idx="11"/>
          </p:nvPr>
        </p:nvSpPr>
        <p:spPr/>
        <p:txBody>
          <a:bodyPr/>
          <a:lstStyle/>
          <a:p>
            <a:r>
              <a:rPr lang="en-US" smtClean="0"/>
              <a:t>LEED v4 Power Jam Study - lorisweb.com</a:t>
            </a:r>
            <a:endParaRPr lang="en-US"/>
          </a:p>
        </p:txBody>
      </p:sp>
    </p:spTree>
    <p:extLst>
      <p:ext uri="{BB962C8B-B14F-4D97-AF65-F5344CB8AC3E}">
        <p14:creationId xmlns:p14="http://schemas.microsoft.com/office/powerpoint/2010/main" val="5882557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AAE6CC9-5D90-4A38-BFF2-1232EDBDD043}" type="slidenum">
              <a:rPr lang="en-US" smtClean="0"/>
              <a:t>22</a:t>
            </a:fld>
            <a:endParaRPr lang="en-US"/>
          </a:p>
        </p:txBody>
      </p:sp>
      <p:sp>
        <p:nvSpPr>
          <p:cNvPr id="5" name="Date Placeholder 4"/>
          <p:cNvSpPr>
            <a:spLocks noGrp="1"/>
          </p:cNvSpPr>
          <p:nvPr>
            <p:ph type="dt" idx="11"/>
          </p:nvPr>
        </p:nvSpPr>
        <p:spPr/>
        <p:txBody>
          <a:bodyPr/>
          <a:lstStyle/>
          <a:p>
            <a:r>
              <a:rPr lang="en-US" smtClean="0"/>
              <a:t>LEED v4 Power Jam Study - lorisweb.com</a:t>
            </a:r>
            <a:endParaRPr lang="en-US"/>
          </a:p>
        </p:txBody>
      </p:sp>
    </p:spTree>
    <p:extLst>
      <p:ext uri="{BB962C8B-B14F-4D97-AF65-F5344CB8AC3E}">
        <p14:creationId xmlns:p14="http://schemas.microsoft.com/office/powerpoint/2010/main" val="200650613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AAE6CC9-5D90-4A38-BFF2-1232EDBDD043}" type="slidenum">
              <a:rPr lang="en-US" smtClean="0"/>
              <a:t>23</a:t>
            </a:fld>
            <a:endParaRPr lang="en-US"/>
          </a:p>
        </p:txBody>
      </p:sp>
      <p:sp>
        <p:nvSpPr>
          <p:cNvPr id="5" name="Date Placeholder 4"/>
          <p:cNvSpPr>
            <a:spLocks noGrp="1"/>
          </p:cNvSpPr>
          <p:nvPr>
            <p:ph type="dt" idx="11"/>
          </p:nvPr>
        </p:nvSpPr>
        <p:spPr/>
        <p:txBody>
          <a:bodyPr/>
          <a:lstStyle/>
          <a:p>
            <a:r>
              <a:rPr lang="en-US" smtClean="0"/>
              <a:t>LEED v4 Power Jam Study - lorisweb.com</a:t>
            </a:r>
            <a:endParaRPr lang="en-US"/>
          </a:p>
        </p:txBody>
      </p:sp>
    </p:spTree>
    <p:extLst>
      <p:ext uri="{BB962C8B-B14F-4D97-AF65-F5344CB8AC3E}">
        <p14:creationId xmlns:p14="http://schemas.microsoft.com/office/powerpoint/2010/main" val="333026679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AAE6CC9-5D90-4A38-BFF2-1232EDBDD043}" type="slidenum">
              <a:rPr lang="en-US" smtClean="0"/>
              <a:t>24</a:t>
            </a:fld>
            <a:endParaRPr lang="en-US"/>
          </a:p>
        </p:txBody>
      </p:sp>
      <p:sp>
        <p:nvSpPr>
          <p:cNvPr id="5" name="Date Placeholder 4"/>
          <p:cNvSpPr>
            <a:spLocks noGrp="1"/>
          </p:cNvSpPr>
          <p:nvPr>
            <p:ph type="dt" idx="11"/>
          </p:nvPr>
        </p:nvSpPr>
        <p:spPr/>
        <p:txBody>
          <a:bodyPr/>
          <a:lstStyle/>
          <a:p>
            <a:r>
              <a:rPr lang="en-US" smtClean="0"/>
              <a:t>LEED v4 Power Jam Study - lorisweb.com</a:t>
            </a:r>
            <a:endParaRPr lang="en-US"/>
          </a:p>
        </p:txBody>
      </p:sp>
    </p:spTree>
    <p:extLst>
      <p:ext uri="{BB962C8B-B14F-4D97-AF65-F5344CB8AC3E}">
        <p14:creationId xmlns:p14="http://schemas.microsoft.com/office/powerpoint/2010/main" val="254861871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AAE6CC9-5D90-4A38-BFF2-1232EDBDD043}" type="slidenum">
              <a:rPr lang="en-US" smtClean="0"/>
              <a:t>25</a:t>
            </a:fld>
            <a:endParaRPr lang="en-US"/>
          </a:p>
        </p:txBody>
      </p:sp>
      <p:sp>
        <p:nvSpPr>
          <p:cNvPr id="5" name="Date Placeholder 4"/>
          <p:cNvSpPr>
            <a:spLocks noGrp="1"/>
          </p:cNvSpPr>
          <p:nvPr>
            <p:ph type="dt" idx="11"/>
          </p:nvPr>
        </p:nvSpPr>
        <p:spPr/>
        <p:txBody>
          <a:bodyPr/>
          <a:lstStyle/>
          <a:p>
            <a:r>
              <a:rPr lang="en-US" smtClean="0"/>
              <a:t>LEED v4 Power Jam Study - lorisweb.com</a:t>
            </a:r>
            <a:endParaRPr lang="en-US"/>
          </a:p>
        </p:txBody>
      </p:sp>
    </p:spTree>
    <p:extLst>
      <p:ext uri="{BB962C8B-B14F-4D97-AF65-F5344CB8AC3E}">
        <p14:creationId xmlns:p14="http://schemas.microsoft.com/office/powerpoint/2010/main" val="287459948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AAE6CC9-5D90-4A38-BFF2-1232EDBDD043}" type="slidenum">
              <a:rPr lang="en-US" smtClean="0"/>
              <a:t>26</a:t>
            </a:fld>
            <a:endParaRPr lang="en-US"/>
          </a:p>
        </p:txBody>
      </p:sp>
      <p:sp>
        <p:nvSpPr>
          <p:cNvPr id="5" name="Date Placeholder 4"/>
          <p:cNvSpPr>
            <a:spLocks noGrp="1"/>
          </p:cNvSpPr>
          <p:nvPr>
            <p:ph type="dt" idx="11"/>
          </p:nvPr>
        </p:nvSpPr>
        <p:spPr/>
        <p:txBody>
          <a:bodyPr/>
          <a:lstStyle/>
          <a:p>
            <a:r>
              <a:rPr lang="en-US" smtClean="0"/>
              <a:t>LEED v4 Power Jam Study - lorisweb.com</a:t>
            </a:r>
            <a:endParaRPr lang="en-US"/>
          </a:p>
        </p:txBody>
      </p:sp>
    </p:spTree>
    <p:extLst>
      <p:ext uri="{BB962C8B-B14F-4D97-AF65-F5344CB8AC3E}">
        <p14:creationId xmlns:p14="http://schemas.microsoft.com/office/powerpoint/2010/main" val="113633897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AAE6CC9-5D90-4A38-BFF2-1232EDBDD043}" type="slidenum">
              <a:rPr lang="en-US" smtClean="0"/>
              <a:t>27</a:t>
            </a:fld>
            <a:endParaRPr lang="en-US"/>
          </a:p>
        </p:txBody>
      </p:sp>
      <p:sp>
        <p:nvSpPr>
          <p:cNvPr id="5" name="Date Placeholder 4"/>
          <p:cNvSpPr>
            <a:spLocks noGrp="1"/>
          </p:cNvSpPr>
          <p:nvPr>
            <p:ph type="dt" idx="11"/>
          </p:nvPr>
        </p:nvSpPr>
        <p:spPr/>
        <p:txBody>
          <a:bodyPr/>
          <a:lstStyle/>
          <a:p>
            <a:r>
              <a:rPr lang="en-US" smtClean="0"/>
              <a:t>LEED v4 Power Jam Study - lorisweb.com</a:t>
            </a:r>
            <a:endParaRPr lang="en-US"/>
          </a:p>
        </p:txBody>
      </p:sp>
    </p:spTree>
    <p:extLst>
      <p:ext uri="{BB962C8B-B14F-4D97-AF65-F5344CB8AC3E}">
        <p14:creationId xmlns:p14="http://schemas.microsoft.com/office/powerpoint/2010/main" val="100426013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AAE6CC9-5D90-4A38-BFF2-1232EDBDD043}" type="slidenum">
              <a:rPr lang="en-US" smtClean="0"/>
              <a:t>28</a:t>
            </a:fld>
            <a:endParaRPr lang="en-US"/>
          </a:p>
        </p:txBody>
      </p:sp>
      <p:sp>
        <p:nvSpPr>
          <p:cNvPr id="5" name="Date Placeholder 4"/>
          <p:cNvSpPr>
            <a:spLocks noGrp="1"/>
          </p:cNvSpPr>
          <p:nvPr>
            <p:ph type="dt" idx="11"/>
          </p:nvPr>
        </p:nvSpPr>
        <p:spPr/>
        <p:txBody>
          <a:bodyPr/>
          <a:lstStyle/>
          <a:p>
            <a:r>
              <a:rPr lang="en-US" smtClean="0"/>
              <a:t>LEED v4 Power Jam Study - lorisweb.com</a:t>
            </a:r>
            <a:endParaRPr lang="en-US"/>
          </a:p>
        </p:txBody>
      </p:sp>
    </p:spTree>
    <p:extLst>
      <p:ext uri="{BB962C8B-B14F-4D97-AF65-F5344CB8AC3E}">
        <p14:creationId xmlns:p14="http://schemas.microsoft.com/office/powerpoint/2010/main" val="171708488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AAE6CC9-5D90-4A38-BFF2-1232EDBDD043}" type="slidenum">
              <a:rPr lang="en-US" smtClean="0"/>
              <a:t>29</a:t>
            </a:fld>
            <a:endParaRPr lang="en-US"/>
          </a:p>
        </p:txBody>
      </p:sp>
      <p:sp>
        <p:nvSpPr>
          <p:cNvPr id="5" name="Date Placeholder 4"/>
          <p:cNvSpPr>
            <a:spLocks noGrp="1"/>
          </p:cNvSpPr>
          <p:nvPr>
            <p:ph type="dt" idx="11"/>
          </p:nvPr>
        </p:nvSpPr>
        <p:spPr/>
        <p:txBody>
          <a:bodyPr/>
          <a:lstStyle/>
          <a:p>
            <a:r>
              <a:rPr lang="en-US" smtClean="0"/>
              <a:t>LEED v4 Power Jam Study - lorisweb.com</a:t>
            </a:r>
            <a:endParaRPr lang="en-US"/>
          </a:p>
        </p:txBody>
      </p:sp>
    </p:spTree>
    <p:extLst>
      <p:ext uri="{BB962C8B-B14F-4D97-AF65-F5344CB8AC3E}">
        <p14:creationId xmlns:p14="http://schemas.microsoft.com/office/powerpoint/2010/main" val="17170848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AAE6CC9-5D90-4A38-BFF2-1232EDBDD043}" type="slidenum">
              <a:rPr lang="en-US" smtClean="0"/>
              <a:t>3</a:t>
            </a:fld>
            <a:endParaRPr lang="en-US"/>
          </a:p>
        </p:txBody>
      </p:sp>
      <p:sp>
        <p:nvSpPr>
          <p:cNvPr id="5" name="Date Placeholder 4"/>
          <p:cNvSpPr>
            <a:spLocks noGrp="1"/>
          </p:cNvSpPr>
          <p:nvPr>
            <p:ph type="dt" idx="11"/>
          </p:nvPr>
        </p:nvSpPr>
        <p:spPr/>
        <p:txBody>
          <a:bodyPr/>
          <a:lstStyle/>
          <a:p>
            <a:r>
              <a:rPr lang="en-US" smtClean="0"/>
              <a:t>LEED v4 Power Jam Study - lorisweb.com</a:t>
            </a:r>
            <a:endParaRPr lang="en-US"/>
          </a:p>
        </p:txBody>
      </p:sp>
    </p:spTree>
    <p:extLst>
      <p:ext uri="{BB962C8B-B14F-4D97-AF65-F5344CB8AC3E}">
        <p14:creationId xmlns:p14="http://schemas.microsoft.com/office/powerpoint/2010/main" val="335994406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AAE6CC9-5D90-4A38-BFF2-1232EDBDD043}" type="slidenum">
              <a:rPr lang="en-US" smtClean="0"/>
              <a:t>30</a:t>
            </a:fld>
            <a:endParaRPr lang="en-US"/>
          </a:p>
        </p:txBody>
      </p:sp>
      <p:sp>
        <p:nvSpPr>
          <p:cNvPr id="5" name="Date Placeholder 4"/>
          <p:cNvSpPr>
            <a:spLocks noGrp="1"/>
          </p:cNvSpPr>
          <p:nvPr>
            <p:ph type="dt" idx="11"/>
          </p:nvPr>
        </p:nvSpPr>
        <p:spPr/>
        <p:txBody>
          <a:bodyPr/>
          <a:lstStyle/>
          <a:p>
            <a:r>
              <a:rPr lang="en-US" smtClean="0"/>
              <a:t>LEED v4 Power Jam Study - lorisweb.com</a:t>
            </a:r>
            <a:endParaRPr lang="en-US"/>
          </a:p>
        </p:txBody>
      </p:sp>
    </p:spTree>
    <p:extLst>
      <p:ext uri="{BB962C8B-B14F-4D97-AF65-F5344CB8AC3E}">
        <p14:creationId xmlns:p14="http://schemas.microsoft.com/office/powerpoint/2010/main" val="171708488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AAE6CC9-5D90-4A38-BFF2-1232EDBDD043}" type="slidenum">
              <a:rPr lang="en-US" smtClean="0"/>
              <a:t>31</a:t>
            </a:fld>
            <a:endParaRPr lang="en-US"/>
          </a:p>
        </p:txBody>
      </p:sp>
      <p:sp>
        <p:nvSpPr>
          <p:cNvPr id="5" name="Date Placeholder 4"/>
          <p:cNvSpPr>
            <a:spLocks noGrp="1"/>
          </p:cNvSpPr>
          <p:nvPr>
            <p:ph type="dt" idx="11"/>
          </p:nvPr>
        </p:nvSpPr>
        <p:spPr/>
        <p:txBody>
          <a:bodyPr/>
          <a:lstStyle/>
          <a:p>
            <a:r>
              <a:rPr lang="en-US" smtClean="0"/>
              <a:t>LEED v4 Power Jam Study - lorisweb.com</a:t>
            </a:r>
            <a:endParaRPr lang="en-US"/>
          </a:p>
        </p:txBody>
      </p:sp>
    </p:spTree>
    <p:extLst>
      <p:ext uri="{BB962C8B-B14F-4D97-AF65-F5344CB8AC3E}">
        <p14:creationId xmlns:p14="http://schemas.microsoft.com/office/powerpoint/2010/main" val="171708488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AAE6CC9-5D90-4A38-BFF2-1232EDBDD043}" type="slidenum">
              <a:rPr lang="en-US" smtClean="0"/>
              <a:t>32</a:t>
            </a:fld>
            <a:endParaRPr lang="en-US"/>
          </a:p>
        </p:txBody>
      </p:sp>
      <p:sp>
        <p:nvSpPr>
          <p:cNvPr id="5" name="Date Placeholder 4"/>
          <p:cNvSpPr>
            <a:spLocks noGrp="1"/>
          </p:cNvSpPr>
          <p:nvPr>
            <p:ph type="dt" idx="11"/>
          </p:nvPr>
        </p:nvSpPr>
        <p:spPr/>
        <p:txBody>
          <a:bodyPr/>
          <a:lstStyle/>
          <a:p>
            <a:r>
              <a:rPr lang="en-US" smtClean="0"/>
              <a:t>LEED v4 Power Jam Study - lorisweb.com</a:t>
            </a:r>
            <a:endParaRPr lang="en-US"/>
          </a:p>
        </p:txBody>
      </p:sp>
    </p:spTree>
    <p:extLst>
      <p:ext uri="{BB962C8B-B14F-4D97-AF65-F5344CB8AC3E}">
        <p14:creationId xmlns:p14="http://schemas.microsoft.com/office/powerpoint/2010/main" val="171708488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AAE6CC9-5D90-4A38-BFF2-1232EDBDD043}" type="slidenum">
              <a:rPr lang="en-US" smtClean="0"/>
              <a:t>33</a:t>
            </a:fld>
            <a:endParaRPr lang="en-US"/>
          </a:p>
        </p:txBody>
      </p:sp>
      <p:sp>
        <p:nvSpPr>
          <p:cNvPr id="5" name="Date Placeholder 4"/>
          <p:cNvSpPr>
            <a:spLocks noGrp="1"/>
          </p:cNvSpPr>
          <p:nvPr>
            <p:ph type="dt" idx="11"/>
          </p:nvPr>
        </p:nvSpPr>
        <p:spPr/>
        <p:txBody>
          <a:bodyPr/>
          <a:lstStyle/>
          <a:p>
            <a:r>
              <a:rPr lang="en-US" smtClean="0"/>
              <a:t>LEED v4 Power Jam Study - lorisweb.com</a:t>
            </a:r>
            <a:endParaRPr lang="en-US"/>
          </a:p>
        </p:txBody>
      </p:sp>
    </p:spTree>
    <p:extLst>
      <p:ext uri="{BB962C8B-B14F-4D97-AF65-F5344CB8AC3E}">
        <p14:creationId xmlns:p14="http://schemas.microsoft.com/office/powerpoint/2010/main" val="171708488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AAE6CC9-5D90-4A38-BFF2-1232EDBDD043}" type="slidenum">
              <a:rPr lang="en-US" smtClean="0"/>
              <a:t>34</a:t>
            </a:fld>
            <a:endParaRPr lang="en-US"/>
          </a:p>
        </p:txBody>
      </p:sp>
      <p:sp>
        <p:nvSpPr>
          <p:cNvPr id="5" name="Date Placeholder 4"/>
          <p:cNvSpPr>
            <a:spLocks noGrp="1"/>
          </p:cNvSpPr>
          <p:nvPr>
            <p:ph type="dt" idx="11"/>
          </p:nvPr>
        </p:nvSpPr>
        <p:spPr/>
        <p:txBody>
          <a:bodyPr/>
          <a:lstStyle/>
          <a:p>
            <a:r>
              <a:rPr lang="en-US" smtClean="0"/>
              <a:t>LEED v4 Power Jam Study - lorisweb.com</a:t>
            </a:r>
            <a:endParaRPr lang="en-US"/>
          </a:p>
        </p:txBody>
      </p:sp>
    </p:spTree>
    <p:extLst>
      <p:ext uri="{BB962C8B-B14F-4D97-AF65-F5344CB8AC3E}">
        <p14:creationId xmlns:p14="http://schemas.microsoft.com/office/powerpoint/2010/main" val="171708488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AAE6CC9-5D90-4A38-BFF2-1232EDBDD043}" type="slidenum">
              <a:rPr lang="en-US" smtClean="0"/>
              <a:t>35</a:t>
            </a:fld>
            <a:endParaRPr lang="en-US"/>
          </a:p>
        </p:txBody>
      </p:sp>
      <p:sp>
        <p:nvSpPr>
          <p:cNvPr id="5" name="Date Placeholder 4"/>
          <p:cNvSpPr>
            <a:spLocks noGrp="1"/>
          </p:cNvSpPr>
          <p:nvPr>
            <p:ph type="dt" idx="11"/>
          </p:nvPr>
        </p:nvSpPr>
        <p:spPr/>
        <p:txBody>
          <a:bodyPr/>
          <a:lstStyle/>
          <a:p>
            <a:r>
              <a:rPr lang="en-US" smtClean="0"/>
              <a:t>LEED v4 Power Jam Study - lorisweb.com</a:t>
            </a:r>
            <a:endParaRPr lang="en-US"/>
          </a:p>
        </p:txBody>
      </p:sp>
    </p:spTree>
    <p:extLst>
      <p:ext uri="{BB962C8B-B14F-4D97-AF65-F5344CB8AC3E}">
        <p14:creationId xmlns:p14="http://schemas.microsoft.com/office/powerpoint/2010/main" val="171708488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AAE6CC9-5D90-4A38-BFF2-1232EDBDD043}" type="slidenum">
              <a:rPr lang="en-US" smtClean="0"/>
              <a:t>36</a:t>
            </a:fld>
            <a:endParaRPr lang="en-US"/>
          </a:p>
        </p:txBody>
      </p:sp>
      <p:sp>
        <p:nvSpPr>
          <p:cNvPr id="5" name="Date Placeholder 4"/>
          <p:cNvSpPr>
            <a:spLocks noGrp="1"/>
          </p:cNvSpPr>
          <p:nvPr>
            <p:ph type="dt" idx="11"/>
          </p:nvPr>
        </p:nvSpPr>
        <p:spPr/>
        <p:txBody>
          <a:bodyPr/>
          <a:lstStyle/>
          <a:p>
            <a:r>
              <a:rPr lang="en-US" smtClean="0"/>
              <a:t>LEED v4 Power Jam Study - lorisweb.com</a:t>
            </a:r>
            <a:endParaRPr lang="en-US"/>
          </a:p>
        </p:txBody>
      </p:sp>
    </p:spTree>
    <p:extLst>
      <p:ext uri="{BB962C8B-B14F-4D97-AF65-F5344CB8AC3E}">
        <p14:creationId xmlns:p14="http://schemas.microsoft.com/office/powerpoint/2010/main" val="171708488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AAE6CC9-5D90-4A38-BFF2-1232EDBDD043}" type="slidenum">
              <a:rPr lang="en-US" smtClean="0"/>
              <a:t>37</a:t>
            </a:fld>
            <a:endParaRPr lang="en-US"/>
          </a:p>
        </p:txBody>
      </p:sp>
      <p:sp>
        <p:nvSpPr>
          <p:cNvPr id="5" name="Date Placeholder 4"/>
          <p:cNvSpPr>
            <a:spLocks noGrp="1"/>
          </p:cNvSpPr>
          <p:nvPr>
            <p:ph type="dt" idx="11"/>
          </p:nvPr>
        </p:nvSpPr>
        <p:spPr/>
        <p:txBody>
          <a:bodyPr/>
          <a:lstStyle/>
          <a:p>
            <a:r>
              <a:rPr lang="en-US" smtClean="0"/>
              <a:t>LEED v4 Power Jam Study - lorisweb.com</a:t>
            </a:r>
            <a:endParaRPr lang="en-US"/>
          </a:p>
        </p:txBody>
      </p:sp>
    </p:spTree>
    <p:extLst>
      <p:ext uri="{BB962C8B-B14F-4D97-AF65-F5344CB8AC3E}">
        <p14:creationId xmlns:p14="http://schemas.microsoft.com/office/powerpoint/2010/main" val="171708488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AAE6CC9-5D90-4A38-BFF2-1232EDBDD043}" type="slidenum">
              <a:rPr lang="en-US" smtClean="0"/>
              <a:t>38</a:t>
            </a:fld>
            <a:endParaRPr lang="en-US"/>
          </a:p>
        </p:txBody>
      </p:sp>
      <p:sp>
        <p:nvSpPr>
          <p:cNvPr id="5" name="Date Placeholder 4"/>
          <p:cNvSpPr>
            <a:spLocks noGrp="1"/>
          </p:cNvSpPr>
          <p:nvPr>
            <p:ph type="dt" idx="11"/>
          </p:nvPr>
        </p:nvSpPr>
        <p:spPr/>
        <p:txBody>
          <a:bodyPr/>
          <a:lstStyle/>
          <a:p>
            <a:r>
              <a:rPr lang="en-US" smtClean="0"/>
              <a:t>LEED v4 Power Jam Study - lorisweb.com</a:t>
            </a:r>
            <a:endParaRPr lang="en-US"/>
          </a:p>
        </p:txBody>
      </p:sp>
    </p:spTree>
    <p:extLst>
      <p:ext uri="{BB962C8B-B14F-4D97-AF65-F5344CB8AC3E}">
        <p14:creationId xmlns:p14="http://schemas.microsoft.com/office/powerpoint/2010/main" val="171708488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AAE6CC9-5D90-4A38-BFF2-1232EDBDD043}" type="slidenum">
              <a:rPr lang="en-US" smtClean="0"/>
              <a:t>39</a:t>
            </a:fld>
            <a:endParaRPr lang="en-US"/>
          </a:p>
        </p:txBody>
      </p:sp>
      <p:sp>
        <p:nvSpPr>
          <p:cNvPr id="5" name="Date Placeholder 4"/>
          <p:cNvSpPr>
            <a:spLocks noGrp="1"/>
          </p:cNvSpPr>
          <p:nvPr>
            <p:ph type="dt" idx="11"/>
          </p:nvPr>
        </p:nvSpPr>
        <p:spPr/>
        <p:txBody>
          <a:bodyPr/>
          <a:lstStyle/>
          <a:p>
            <a:r>
              <a:rPr lang="en-US" smtClean="0"/>
              <a:t>LEED v4 Power Jam Study - lorisweb.com</a:t>
            </a:r>
            <a:endParaRPr lang="en-US"/>
          </a:p>
        </p:txBody>
      </p:sp>
    </p:spTree>
    <p:extLst>
      <p:ext uri="{BB962C8B-B14F-4D97-AF65-F5344CB8AC3E}">
        <p14:creationId xmlns:p14="http://schemas.microsoft.com/office/powerpoint/2010/main" val="17170848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AAE6CC9-5D90-4A38-BFF2-1232EDBDD043}" type="slidenum">
              <a:rPr lang="en-US" smtClean="0"/>
              <a:t>4</a:t>
            </a:fld>
            <a:endParaRPr lang="en-US"/>
          </a:p>
        </p:txBody>
      </p:sp>
      <p:sp>
        <p:nvSpPr>
          <p:cNvPr id="5" name="Date Placeholder 4"/>
          <p:cNvSpPr>
            <a:spLocks noGrp="1"/>
          </p:cNvSpPr>
          <p:nvPr>
            <p:ph type="dt" idx="11"/>
          </p:nvPr>
        </p:nvSpPr>
        <p:spPr/>
        <p:txBody>
          <a:bodyPr/>
          <a:lstStyle/>
          <a:p>
            <a:r>
              <a:rPr lang="en-US" smtClean="0"/>
              <a:t>LEED v4 Power Jam Study - lorisweb.com</a:t>
            </a:r>
            <a:endParaRPr lang="en-US"/>
          </a:p>
        </p:txBody>
      </p:sp>
    </p:spTree>
    <p:extLst>
      <p:ext uri="{BB962C8B-B14F-4D97-AF65-F5344CB8AC3E}">
        <p14:creationId xmlns:p14="http://schemas.microsoft.com/office/powerpoint/2010/main" val="127519607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AAE6CC9-5D90-4A38-BFF2-1232EDBDD043}" type="slidenum">
              <a:rPr lang="en-US" smtClean="0"/>
              <a:t>40</a:t>
            </a:fld>
            <a:endParaRPr lang="en-US"/>
          </a:p>
        </p:txBody>
      </p:sp>
      <p:sp>
        <p:nvSpPr>
          <p:cNvPr id="5" name="Date Placeholder 4"/>
          <p:cNvSpPr>
            <a:spLocks noGrp="1"/>
          </p:cNvSpPr>
          <p:nvPr>
            <p:ph type="dt" idx="11"/>
          </p:nvPr>
        </p:nvSpPr>
        <p:spPr/>
        <p:txBody>
          <a:bodyPr/>
          <a:lstStyle/>
          <a:p>
            <a:r>
              <a:rPr lang="en-US" smtClean="0"/>
              <a:t>LEED v4 Power Jam Study - lorisweb.com</a:t>
            </a:r>
            <a:endParaRPr lang="en-US"/>
          </a:p>
        </p:txBody>
      </p:sp>
    </p:spTree>
    <p:extLst>
      <p:ext uri="{BB962C8B-B14F-4D97-AF65-F5344CB8AC3E}">
        <p14:creationId xmlns:p14="http://schemas.microsoft.com/office/powerpoint/2010/main" val="171708488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AAE6CC9-5D90-4A38-BFF2-1232EDBDD043}" type="slidenum">
              <a:rPr lang="en-US" smtClean="0"/>
              <a:t>41</a:t>
            </a:fld>
            <a:endParaRPr lang="en-US"/>
          </a:p>
        </p:txBody>
      </p:sp>
      <p:sp>
        <p:nvSpPr>
          <p:cNvPr id="5" name="Date Placeholder 4"/>
          <p:cNvSpPr>
            <a:spLocks noGrp="1"/>
          </p:cNvSpPr>
          <p:nvPr>
            <p:ph type="dt" idx="11"/>
          </p:nvPr>
        </p:nvSpPr>
        <p:spPr/>
        <p:txBody>
          <a:bodyPr/>
          <a:lstStyle/>
          <a:p>
            <a:r>
              <a:rPr lang="en-US" smtClean="0"/>
              <a:t>LEED v4 Power Jam Study - lorisweb.com</a:t>
            </a:r>
            <a:endParaRPr lang="en-US"/>
          </a:p>
        </p:txBody>
      </p:sp>
    </p:spTree>
    <p:extLst>
      <p:ext uri="{BB962C8B-B14F-4D97-AF65-F5344CB8AC3E}">
        <p14:creationId xmlns:p14="http://schemas.microsoft.com/office/powerpoint/2010/main" val="171708488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AAE6CC9-5D90-4A38-BFF2-1232EDBDD043}" type="slidenum">
              <a:rPr lang="en-US" smtClean="0"/>
              <a:t>42</a:t>
            </a:fld>
            <a:endParaRPr lang="en-US"/>
          </a:p>
        </p:txBody>
      </p:sp>
      <p:sp>
        <p:nvSpPr>
          <p:cNvPr id="5" name="Date Placeholder 4"/>
          <p:cNvSpPr>
            <a:spLocks noGrp="1"/>
          </p:cNvSpPr>
          <p:nvPr>
            <p:ph type="dt" idx="11"/>
          </p:nvPr>
        </p:nvSpPr>
        <p:spPr/>
        <p:txBody>
          <a:bodyPr/>
          <a:lstStyle/>
          <a:p>
            <a:r>
              <a:rPr lang="en-US" smtClean="0"/>
              <a:t>LEED v4 Power Jam Study - lorisweb.com</a:t>
            </a:r>
            <a:endParaRPr lang="en-US"/>
          </a:p>
        </p:txBody>
      </p:sp>
    </p:spTree>
    <p:extLst>
      <p:ext uri="{BB962C8B-B14F-4D97-AF65-F5344CB8AC3E}">
        <p14:creationId xmlns:p14="http://schemas.microsoft.com/office/powerpoint/2010/main" val="171708488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AAE6CC9-5D90-4A38-BFF2-1232EDBDD043}" type="slidenum">
              <a:rPr lang="en-US" smtClean="0"/>
              <a:t>43</a:t>
            </a:fld>
            <a:endParaRPr lang="en-US"/>
          </a:p>
        </p:txBody>
      </p:sp>
      <p:sp>
        <p:nvSpPr>
          <p:cNvPr id="5" name="Date Placeholder 4"/>
          <p:cNvSpPr>
            <a:spLocks noGrp="1"/>
          </p:cNvSpPr>
          <p:nvPr>
            <p:ph type="dt" idx="11"/>
          </p:nvPr>
        </p:nvSpPr>
        <p:spPr/>
        <p:txBody>
          <a:bodyPr/>
          <a:lstStyle/>
          <a:p>
            <a:r>
              <a:rPr lang="en-US" smtClean="0"/>
              <a:t>LEED v4 Power Jam Study - lorisweb.com</a:t>
            </a:r>
            <a:endParaRPr lang="en-US"/>
          </a:p>
        </p:txBody>
      </p:sp>
    </p:spTree>
    <p:extLst>
      <p:ext uri="{BB962C8B-B14F-4D97-AF65-F5344CB8AC3E}">
        <p14:creationId xmlns:p14="http://schemas.microsoft.com/office/powerpoint/2010/main" val="171708488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AAE6CC9-5D90-4A38-BFF2-1232EDBDD043}" type="slidenum">
              <a:rPr lang="en-US" smtClean="0"/>
              <a:t>44</a:t>
            </a:fld>
            <a:endParaRPr lang="en-US"/>
          </a:p>
        </p:txBody>
      </p:sp>
      <p:sp>
        <p:nvSpPr>
          <p:cNvPr id="5" name="Date Placeholder 4"/>
          <p:cNvSpPr>
            <a:spLocks noGrp="1"/>
          </p:cNvSpPr>
          <p:nvPr>
            <p:ph type="dt" idx="11"/>
          </p:nvPr>
        </p:nvSpPr>
        <p:spPr/>
        <p:txBody>
          <a:bodyPr/>
          <a:lstStyle/>
          <a:p>
            <a:r>
              <a:rPr lang="en-US" smtClean="0"/>
              <a:t>LEED v4 Power Jam Study - lorisweb.com</a:t>
            </a:r>
            <a:endParaRPr lang="en-US"/>
          </a:p>
        </p:txBody>
      </p:sp>
    </p:spTree>
    <p:extLst>
      <p:ext uri="{BB962C8B-B14F-4D97-AF65-F5344CB8AC3E}">
        <p14:creationId xmlns:p14="http://schemas.microsoft.com/office/powerpoint/2010/main" val="1717084883"/>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AAE6CC9-5D90-4A38-BFF2-1232EDBDD043}" type="slidenum">
              <a:rPr lang="en-US" smtClean="0"/>
              <a:t>45</a:t>
            </a:fld>
            <a:endParaRPr lang="en-US"/>
          </a:p>
        </p:txBody>
      </p:sp>
      <p:sp>
        <p:nvSpPr>
          <p:cNvPr id="5" name="Date Placeholder 4"/>
          <p:cNvSpPr>
            <a:spLocks noGrp="1"/>
          </p:cNvSpPr>
          <p:nvPr>
            <p:ph type="dt" idx="11"/>
          </p:nvPr>
        </p:nvSpPr>
        <p:spPr/>
        <p:txBody>
          <a:bodyPr/>
          <a:lstStyle/>
          <a:p>
            <a:r>
              <a:rPr lang="en-US" smtClean="0"/>
              <a:t>LEED v4 Power Jam Study - lorisweb.com</a:t>
            </a:r>
            <a:endParaRPr lang="en-US"/>
          </a:p>
        </p:txBody>
      </p:sp>
    </p:spTree>
    <p:extLst>
      <p:ext uri="{BB962C8B-B14F-4D97-AF65-F5344CB8AC3E}">
        <p14:creationId xmlns:p14="http://schemas.microsoft.com/office/powerpoint/2010/main" val="1717084883"/>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AAE6CC9-5D90-4A38-BFF2-1232EDBDD043}" type="slidenum">
              <a:rPr lang="en-US" smtClean="0"/>
              <a:t>46</a:t>
            </a:fld>
            <a:endParaRPr lang="en-US"/>
          </a:p>
        </p:txBody>
      </p:sp>
      <p:sp>
        <p:nvSpPr>
          <p:cNvPr id="5" name="Date Placeholder 4"/>
          <p:cNvSpPr>
            <a:spLocks noGrp="1"/>
          </p:cNvSpPr>
          <p:nvPr>
            <p:ph type="dt" idx="11"/>
          </p:nvPr>
        </p:nvSpPr>
        <p:spPr/>
        <p:txBody>
          <a:bodyPr/>
          <a:lstStyle/>
          <a:p>
            <a:r>
              <a:rPr lang="en-US" smtClean="0"/>
              <a:t>LEED v4 Power Jam Study - lorisweb.com</a:t>
            </a:r>
            <a:endParaRPr lang="en-US"/>
          </a:p>
        </p:txBody>
      </p:sp>
    </p:spTree>
    <p:extLst>
      <p:ext uri="{BB962C8B-B14F-4D97-AF65-F5344CB8AC3E}">
        <p14:creationId xmlns:p14="http://schemas.microsoft.com/office/powerpoint/2010/main" val="1717084883"/>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AAE6CC9-5D90-4A38-BFF2-1232EDBDD043}" type="slidenum">
              <a:rPr lang="en-US" smtClean="0"/>
              <a:t>47</a:t>
            </a:fld>
            <a:endParaRPr lang="en-US"/>
          </a:p>
        </p:txBody>
      </p:sp>
      <p:sp>
        <p:nvSpPr>
          <p:cNvPr id="5" name="Date Placeholder 4"/>
          <p:cNvSpPr>
            <a:spLocks noGrp="1"/>
          </p:cNvSpPr>
          <p:nvPr>
            <p:ph type="dt" idx="11"/>
          </p:nvPr>
        </p:nvSpPr>
        <p:spPr/>
        <p:txBody>
          <a:bodyPr/>
          <a:lstStyle/>
          <a:p>
            <a:r>
              <a:rPr lang="en-US" smtClean="0"/>
              <a:t>LEED v4 Power Jam Study - lorisweb.com</a:t>
            </a:r>
            <a:endParaRPr lang="en-US"/>
          </a:p>
        </p:txBody>
      </p:sp>
    </p:spTree>
    <p:extLst>
      <p:ext uri="{BB962C8B-B14F-4D97-AF65-F5344CB8AC3E}">
        <p14:creationId xmlns:p14="http://schemas.microsoft.com/office/powerpoint/2010/main" val="1717084883"/>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AAE6CC9-5D90-4A38-BFF2-1232EDBDD043}" type="slidenum">
              <a:rPr lang="en-US" smtClean="0"/>
              <a:t>48</a:t>
            </a:fld>
            <a:endParaRPr lang="en-US"/>
          </a:p>
        </p:txBody>
      </p:sp>
      <p:sp>
        <p:nvSpPr>
          <p:cNvPr id="5" name="Date Placeholder 4"/>
          <p:cNvSpPr>
            <a:spLocks noGrp="1"/>
          </p:cNvSpPr>
          <p:nvPr>
            <p:ph type="dt" idx="11"/>
          </p:nvPr>
        </p:nvSpPr>
        <p:spPr/>
        <p:txBody>
          <a:bodyPr/>
          <a:lstStyle/>
          <a:p>
            <a:r>
              <a:rPr lang="en-US" smtClean="0"/>
              <a:t>LEED v4 Power Jam Study - lorisweb.com</a:t>
            </a:r>
            <a:endParaRPr lang="en-US"/>
          </a:p>
        </p:txBody>
      </p:sp>
    </p:spTree>
    <p:extLst>
      <p:ext uri="{BB962C8B-B14F-4D97-AF65-F5344CB8AC3E}">
        <p14:creationId xmlns:p14="http://schemas.microsoft.com/office/powerpoint/2010/main" val="1717084883"/>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AAE6CC9-5D90-4A38-BFF2-1232EDBDD043}" type="slidenum">
              <a:rPr lang="en-US" smtClean="0"/>
              <a:t>49</a:t>
            </a:fld>
            <a:endParaRPr lang="en-US"/>
          </a:p>
        </p:txBody>
      </p:sp>
      <p:sp>
        <p:nvSpPr>
          <p:cNvPr id="5" name="Date Placeholder 4"/>
          <p:cNvSpPr>
            <a:spLocks noGrp="1"/>
          </p:cNvSpPr>
          <p:nvPr>
            <p:ph type="dt" idx="11"/>
          </p:nvPr>
        </p:nvSpPr>
        <p:spPr/>
        <p:txBody>
          <a:bodyPr/>
          <a:lstStyle/>
          <a:p>
            <a:r>
              <a:rPr lang="en-US" smtClean="0"/>
              <a:t>LEED v4 Power Jam Study - lorisweb.com</a:t>
            </a:r>
            <a:endParaRPr lang="en-US"/>
          </a:p>
        </p:txBody>
      </p:sp>
    </p:spTree>
    <p:extLst>
      <p:ext uri="{BB962C8B-B14F-4D97-AF65-F5344CB8AC3E}">
        <p14:creationId xmlns:p14="http://schemas.microsoft.com/office/powerpoint/2010/main" val="17170848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AAE6CC9-5D90-4A38-BFF2-1232EDBDD043}" type="slidenum">
              <a:rPr lang="en-US" smtClean="0"/>
              <a:t>5</a:t>
            </a:fld>
            <a:endParaRPr lang="en-US"/>
          </a:p>
        </p:txBody>
      </p:sp>
      <p:sp>
        <p:nvSpPr>
          <p:cNvPr id="5" name="Date Placeholder 4"/>
          <p:cNvSpPr>
            <a:spLocks noGrp="1"/>
          </p:cNvSpPr>
          <p:nvPr>
            <p:ph type="dt" idx="11"/>
          </p:nvPr>
        </p:nvSpPr>
        <p:spPr/>
        <p:txBody>
          <a:bodyPr/>
          <a:lstStyle/>
          <a:p>
            <a:r>
              <a:rPr lang="en-US" smtClean="0"/>
              <a:t>LEED v4 Power Jam Study - lorisweb.com</a:t>
            </a:r>
            <a:endParaRPr lang="en-US"/>
          </a:p>
        </p:txBody>
      </p:sp>
    </p:spTree>
    <p:extLst>
      <p:ext uri="{BB962C8B-B14F-4D97-AF65-F5344CB8AC3E}">
        <p14:creationId xmlns:p14="http://schemas.microsoft.com/office/powerpoint/2010/main" val="1960729644"/>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AAE6CC9-5D90-4A38-BFF2-1232EDBDD043}" type="slidenum">
              <a:rPr lang="en-US" smtClean="0"/>
              <a:t>50</a:t>
            </a:fld>
            <a:endParaRPr lang="en-US"/>
          </a:p>
        </p:txBody>
      </p:sp>
      <p:sp>
        <p:nvSpPr>
          <p:cNvPr id="5" name="Date Placeholder 4"/>
          <p:cNvSpPr>
            <a:spLocks noGrp="1"/>
          </p:cNvSpPr>
          <p:nvPr>
            <p:ph type="dt" idx="11"/>
          </p:nvPr>
        </p:nvSpPr>
        <p:spPr/>
        <p:txBody>
          <a:bodyPr/>
          <a:lstStyle/>
          <a:p>
            <a:r>
              <a:rPr lang="en-US" smtClean="0"/>
              <a:t>LEED v4 Power Jam Study - lorisweb.com</a:t>
            </a:r>
            <a:endParaRPr lang="en-US"/>
          </a:p>
        </p:txBody>
      </p:sp>
    </p:spTree>
    <p:extLst>
      <p:ext uri="{BB962C8B-B14F-4D97-AF65-F5344CB8AC3E}">
        <p14:creationId xmlns:p14="http://schemas.microsoft.com/office/powerpoint/2010/main" val="1717084883"/>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AAE6CC9-5D90-4A38-BFF2-1232EDBDD043}" type="slidenum">
              <a:rPr lang="en-US" smtClean="0"/>
              <a:t>51</a:t>
            </a:fld>
            <a:endParaRPr lang="en-US"/>
          </a:p>
        </p:txBody>
      </p:sp>
      <p:sp>
        <p:nvSpPr>
          <p:cNvPr id="5" name="Date Placeholder 4"/>
          <p:cNvSpPr>
            <a:spLocks noGrp="1"/>
          </p:cNvSpPr>
          <p:nvPr>
            <p:ph type="dt" idx="11"/>
          </p:nvPr>
        </p:nvSpPr>
        <p:spPr/>
        <p:txBody>
          <a:bodyPr/>
          <a:lstStyle/>
          <a:p>
            <a:r>
              <a:rPr lang="en-US" smtClean="0"/>
              <a:t>LEED v4 Power Jam Study - lorisweb.com</a:t>
            </a:r>
            <a:endParaRPr lang="en-US"/>
          </a:p>
        </p:txBody>
      </p:sp>
    </p:spTree>
    <p:extLst>
      <p:ext uri="{BB962C8B-B14F-4D97-AF65-F5344CB8AC3E}">
        <p14:creationId xmlns:p14="http://schemas.microsoft.com/office/powerpoint/2010/main" val="1717084883"/>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AAE6CC9-5D90-4A38-BFF2-1232EDBDD043}" type="slidenum">
              <a:rPr lang="en-US" smtClean="0"/>
              <a:t>52</a:t>
            </a:fld>
            <a:endParaRPr lang="en-US"/>
          </a:p>
        </p:txBody>
      </p:sp>
      <p:sp>
        <p:nvSpPr>
          <p:cNvPr id="5" name="Date Placeholder 4"/>
          <p:cNvSpPr>
            <a:spLocks noGrp="1"/>
          </p:cNvSpPr>
          <p:nvPr>
            <p:ph type="dt" idx="11"/>
          </p:nvPr>
        </p:nvSpPr>
        <p:spPr/>
        <p:txBody>
          <a:bodyPr/>
          <a:lstStyle/>
          <a:p>
            <a:r>
              <a:rPr lang="en-US" smtClean="0"/>
              <a:t>LEED v4 Power Jam Study - lorisweb.com</a:t>
            </a:r>
            <a:endParaRPr lang="en-US"/>
          </a:p>
        </p:txBody>
      </p:sp>
    </p:spTree>
    <p:extLst>
      <p:ext uri="{BB962C8B-B14F-4D97-AF65-F5344CB8AC3E}">
        <p14:creationId xmlns:p14="http://schemas.microsoft.com/office/powerpoint/2010/main" val="1717084883"/>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AAE6CC9-5D90-4A38-BFF2-1232EDBDD043}" type="slidenum">
              <a:rPr lang="en-US" smtClean="0"/>
              <a:t>53</a:t>
            </a:fld>
            <a:endParaRPr lang="en-US"/>
          </a:p>
        </p:txBody>
      </p:sp>
      <p:sp>
        <p:nvSpPr>
          <p:cNvPr id="5" name="Date Placeholder 4"/>
          <p:cNvSpPr>
            <a:spLocks noGrp="1"/>
          </p:cNvSpPr>
          <p:nvPr>
            <p:ph type="dt" idx="11"/>
          </p:nvPr>
        </p:nvSpPr>
        <p:spPr/>
        <p:txBody>
          <a:bodyPr/>
          <a:lstStyle/>
          <a:p>
            <a:r>
              <a:rPr lang="en-US" smtClean="0"/>
              <a:t>LEED v4 Power Jam Study - lorisweb.com</a:t>
            </a:r>
            <a:endParaRPr lang="en-US"/>
          </a:p>
        </p:txBody>
      </p:sp>
    </p:spTree>
    <p:extLst>
      <p:ext uri="{BB962C8B-B14F-4D97-AF65-F5344CB8AC3E}">
        <p14:creationId xmlns:p14="http://schemas.microsoft.com/office/powerpoint/2010/main" val="1717084883"/>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AAE6CC9-5D90-4A38-BFF2-1232EDBDD043}" type="slidenum">
              <a:rPr lang="en-US" smtClean="0"/>
              <a:t>54</a:t>
            </a:fld>
            <a:endParaRPr lang="en-US"/>
          </a:p>
        </p:txBody>
      </p:sp>
      <p:sp>
        <p:nvSpPr>
          <p:cNvPr id="5" name="Date Placeholder 4"/>
          <p:cNvSpPr>
            <a:spLocks noGrp="1"/>
          </p:cNvSpPr>
          <p:nvPr>
            <p:ph type="dt" idx="11"/>
          </p:nvPr>
        </p:nvSpPr>
        <p:spPr/>
        <p:txBody>
          <a:bodyPr/>
          <a:lstStyle/>
          <a:p>
            <a:r>
              <a:rPr lang="en-US" smtClean="0"/>
              <a:t>LEED v4 Power Jam Study - lorisweb.com</a:t>
            </a:r>
            <a:endParaRPr lang="en-US"/>
          </a:p>
        </p:txBody>
      </p:sp>
    </p:spTree>
    <p:extLst>
      <p:ext uri="{BB962C8B-B14F-4D97-AF65-F5344CB8AC3E}">
        <p14:creationId xmlns:p14="http://schemas.microsoft.com/office/powerpoint/2010/main" val="1717084883"/>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AAE6CC9-5D90-4A38-BFF2-1232EDBDD043}" type="slidenum">
              <a:rPr lang="en-US" smtClean="0"/>
              <a:t>55</a:t>
            </a:fld>
            <a:endParaRPr lang="en-US"/>
          </a:p>
        </p:txBody>
      </p:sp>
      <p:sp>
        <p:nvSpPr>
          <p:cNvPr id="5" name="Date Placeholder 4"/>
          <p:cNvSpPr>
            <a:spLocks noGrp="1"/>
          </p:cNvSpPr>
          <p:nvPr>
            <p:ph type="dt" idx="11"/>
          </p:nvPr>
        </p:nvSpPr>
        <p:spPr/>
        <p:txBody>
          <a:bodyPr/>
          <a:lstStyle/>
          <a:p>
            <a:r>
              <a:rPr lang="en-US" smtClean="0"/>
              <a:t>LEED v4 Power Jam Study - lorisweb.com</a:t>
            </a:r>
            <a:endParaRPr lang="en-US"/>
          </a:p>
        </p:txBody>
      </p:sp>
    </p:spTree>
    <p:extLst>
      <p:ext uri="{BB962C8B-B14F-4D97-AF65-F5344CB8AC3E}">
        <p14:creationId xmlns:p14="http://schemas.microsoft.com/office/powerpoint/2010/main" val="1717084883"/>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AAE6CC9-5D90-4A38-BFF2-1232EDBDD043}" type="slidenum">
              <a:rPr lang="en-US" smtClean="0"/>
              <a:t>56</a:t>
            </a:fld>
            <a:endParaRPr lang="en-US"/>
          </a:p>
        </p:txBody>
      </p:sp>
      <p:sp>
        <p:nvSpPr>
          <p:cNvPr id="5" name="Date Placeholder 4"/>
          <p:cNvSpPr>
            <a:spLocks noGrp="1"/>
          </p:cNvSpPr>
          <p:nvPr>
            <p:ph type="dt" idx="11"/>
          </p:nvPr>
        </p:nvSpPr>
        <p:spPr/>
        <p:txBody>
          <a:bodyPr/>
          <a:lstStyle/>
          <a:p>
            <a:r>
              <a:rPr lang="en-US" smtClean="0"/>
              <a:t>LEED v4 Power Jam Study - lorisweb.com</a:t>
            </a:r>
            <a:endParaRPr lang="en-US"/>
          </a:p>
        </p:txBody>
      </p:sp>
    </p:spTree>
    <p:extLst>
      <p:ext uri="{BB962C8B-B14F-4D97-AF65-F5344CB8AC3E}">
        <p14:creationId xmlns:p14="http://schemas.microsoft.com/office/powerpoint/2010/main" val="1717084883"/>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AAE6CC9-5D90-4A38-BFF2-1232EDBDD043}" type="slidenum">
              <a:rPr lang="en-US" smtClean="0"/>
              <a:t>57</a:t>
            </a:fld>
            <a:endParaRPr lang="en-US"/>
          </a:p>
        </p:txBody>
      </p:sp>
      <p:sp>
        <p:nvSpPr>
          <p:cNvPr id="5" name="Date Placeholder 4"/>
          <p:cNvSpPr>
            <a:spLocks noGrp="1"/>
          </p:cNvSpPr>
          <p:nvPr>
            <p:ph type="dt" idx="11"/>
          </p:nvPr>
        </p:nvSpPr>
        <p:spPr/>
        <p:txBody>
          <a:bodyPr/>
          <a:lstStyle/>
          <a:p>
            <a:r>
              <a:rPr lang="en-US" smtClean="0"/>
              <a:t>LEED v4 Power Jam Study - lorisweb.com</a:t>
            </a:r>
            <a:endParaRPr lang="en-US"/>
          </a:p>
        </p:txBody>
      </p:sp>
    </p:spTree>
    <p:extLst>
      <p:ext uri="{BB962C8B-B14F-4D97-AF65-F5344CB8AC3E}">
        <p14:creationId xmlns:p14="http://schemas.microsoft.com/office/powerpoint/2010/main" val="1717084883"/>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AAE6CC9-5D90-4A38-BFF2-1232EDBDD043}" type="slidenum">
              <a:rPr lang="en-US" smtClean="0"/>
              <a:t>58</a:t>
            </a:fld>
            <a:endParaRPr lang="en-US"/>
          </a:p>
        </p:txBody>
      </p:sp>
      <p:sp>
        <p:nvSpPr>
          <p:cNvPr id="5" name="Date Placeholder 4"/>
          <p:cNvSpPr>
            <a:spLocks noGrp="1"/>
          </p:cNvSpPr>
          <p:nvPr>
            <p:ph type="dt" idx="11"/>
          </p:nvPr>
        </p:nvSpPr>
        <p:spPr/>
        <p:txBody>
          <a:bodyPr/>
          <a:lstStyle/>
          <a:p>
            <a:r>
              <a:rPr lang="en-US" smtClean="0"/>
              <a:t>LEED v4 Power Jam Study - lorisweb.com</a:t>
            </a:r>
            <a:endParaRPr lang="en-US"/>
          </a:p>
        </p:txBody>
      </p:sp>
    </p:spTree>
    <p:extLst>
      <p:ext uri="{BB962C8B-B14F-4D97-AF65-F5344CB8AC3E}">
        <p14:creationId xmlns:p14="http://schemas.microsoft.com/office/powerpoint/2010/main" val="1717084883"/>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AAE6CC9-5D90-4A38-BFF2-1232EDBDD043}" type="slidenum">
              <a:rPr lang="en-US" smtClean="0"/>
              <a:t>59</a:t>
            </a:fld>
            <a:endParaRPr lang="en-US"/>
          </a:p>
        </p:txBody>
      </p:sp>
      <p:sp>
        <p:nvSpPr>
          <p:cNvPr id="5" name="Date Placeholder 4"/>
          <p:cNvSpPr>
            <a:spLocks noGrp="1"/>
          </p:cNvSpPr>
          <p:nvPr>
            <p:ph type="dt" idx="11"/>
          </p:nvPr>
        </p:nvSpPr>
        <p:spPr/>
        <p:txBody>
          <a:bodyPr/>
          <a:lstStyle/>
          <a:p>
            <a:r>
              <a:rPr lang="en-US" smtClean="0"/>
              <a:t>LEED v4 Power Jam Study - lorisweb.com</a:t>
            </a:r>
            <a:endParaRPr lang="en-US"/>
          </a:p>
        </p:txBody>
      </p:sp>
    </p:spTree>
    <p:extLst>
      <p:ext uri="{BB962C8B-B14F-4D97-AF65-F5344CB8AC3E}">
        <p14:creationId xmlns:p14="http://schemas.microsoft.com/office/powerpoint/2010/main" val="171708488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AAE6CC9-5D90-4A38-BFF2-1232EDBDD043}" type="slidenum">
              <a:rPr lang="en-US" smtClean="0"/>
              <a:t>6</a:t>
            </a:fld>
            <a:endParaRPr lang="en-US"/>
          </a:p>
        </p:txBody>
      </p:sp>
      <p:sp>
        <p:nvSpPr>
          <p:cNvPr id="5" name="Date Placeholder 4"/>
          <p:cNvSpPr>
            <a:spLocks noGrp="1"/>
          </p:cNvSpPr>
          <p:nvPr>
            <p:ph type="dt" idx="11"/>
          </p:nvPr>
        </p:nvSpPr>
        <p:spPr/>
        <p:txBody>
          <a:bodyPr/>
          <a:lstStyle/>
          <a:p>
            <a:r>
              <a:rPr lang="en-US" smtClean="0"/>
              <a:t>LEED v4 Power Jam Study - lorisweb.com</a:t>
            </a:r>
            <a:endParaRPr lang="en-US"/>
          </a:p>
        </p:txBody>
      </p:sp>
    </p:spTree>
    <p:extLst>
      <p:ext uri="{BB962C8B-B14F-4D97-AF65-F5344CB8AC3E}">
        <p14:creationId xmlns:p14="http://schemas.microsoft.com/office/powerpoint/2010/main" val="2328620205"/>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AAE6CC9-5D90-4A38-BFF2-1232EDBDD043}" type="slidenum">
              <a:rPr lang="en-US" smtClean="0"/>
              <a:t>60</a:t>
            </a:fld>
            <a:endParaRPr lang="en-US"/>
          </a:p>
        </p:txBody>
      </p:sp>
      <p:sp>
        <p:nvSpPr>
          <p:cNvPr id="5" name="Date Placeholder 4"/>
          <p:cNvSpPr>
            <a:spLocks noGrp="1"/>
          </p:cNvSpPr>
          <p:nvPr>
            <p:ph type="dt" idx="11"/>
          </p:nvPr>
        </p:nvSpPr>
        <p:spPr/>
        <p:txBody>
          <a:bodyPr/>
          <a:lstStyle/>
          <a:p>
            <a:r>
              <a:rPr lang="en-US" smtClean="0"/>
              <a:t>LEED v4 Power Jam Study - lorisweb.com</a:t>
            </a:r>
            <a:endParaRPr lang="en-US"/>
          </a:p>
        </p:txBody>
      </p:sp>
    </p:spTree>
    <p:extLst>
      <p:ext uri="{BB962C8B-B14F-4D97-AF65-F5344CB8AC3E}">
        <p14:creationId xmlns:p14="http://schemas.microsoft.com/office/powerpoint/2010/main" val="1717084883"/>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AAE6CC9-5D90-4A38-BFF2-1232EDBDD043}" type="slidenum">
              <a:rPr lang="en-US" smtClean="0"/>
              <a:t>61</a:t>
            </a:fld>
            <a:endParaRPr lang="en-US"/>
          </a:p>
        </p:txBody>
      </p:sp>
      <p:sp>
        <p:nvSpPr>
          <p:cNvPr id="5" name="Date Placeholder 4"/>
          <p:cNvSpPr>
            <a:spLocks noGrp="1"/>
          </p:cNvSpPr>
          <p:nvPr>
            <p:ph type="dt" idx="11"/>
          </p:nvPr>
        </p:nvSpPr>
        <p:spPr/>
        <p:txBody>
          <a:bodyPr/>
          <a:lstStyle/>
          <a:p>
            <a:r>
              <a:rPr lang="en-US" smtClean="0"/>
              <a:t>LEED v4 Power Jam Study - lorisweb.com</a:t>
            </a:r>
            <a:endParaRPr lang="en-US"/>
          </a:p>
        </p:txBody>
      </p:sp>
    </p:spTree>
    <p:extLst>
      <p:ext uri="{BB962C8B-B14F-4D97-AF65-F5344CB8AC3E}">
        <p14:creationId xmlns:p14="http://schemas.microsoft.com/office/powerpoint/2010/main" val="1717084883"/>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AAE6CC9-5D90-4A38-BFF2-1232EDBDD043}" type="slidenum">
              <a:rPr lang="en-US" smtClean="0"/>
              <a:t>62</a:t>
            </a:fld>
            <a:endParaRPr lang="en-US"/>
          </a:p>
        </p:txBody>
      </p:sp>
      <p:sp>
        <p:nvSpPr>
          <p:cNvPr id="5" name="Date Placeholder 4"/>
          <p:cNvSpPr>
            <a:spLocks noGrp="1"/>
          </p:cNvSpPr>
          <p:nvPr>
            <p:ph type="dt" idx="11"/>
          </p:nvPr>
        </p:nvSpPr>
        <p:spPr/>
        <p:txBody>
          <a:bodyPr/>
          <a:lstStyle/>
          <a:p>
            <a:r>
              <a:rPr lang="en-US" smtClean="0"/>
              <a:t>LEED v4 Power Jam Study - lorisweb.com</a:t>
            </a:r>
            <a:endParaRPr lang="en-US"/>
          </a:p>
        </p:txBody>
      </p:sp>
    </p:spTree>
    <p:extLst>
      <p:ext uri="{BB962C8B-B14F-4D97-AF65-F5344CB8AC3E}">
        <p14:creationId xmlns:p14="http://schemas.microsoft.com/office/powerpoint/2010/main" val="1717084883"/>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AAE6CC9-5D90-4A38-BFF2-1232EDBDD043}" type="slidenum">
              <a:rPr lang="en-US" smtClean="0"/>
              <a:t>63</a:t>
            </a:fld>
            <a:endParaRPr lang="en-US"/>
          </a:p>
        </p:txBody>
      </p:sp>
      <p:sp>
        <p:nvSpPr>
          <p:cNvPr id="5" name="Date Placeholder 4"/>
          <p:cNvSpPr>
            <a:spLocks noGrp="1"/>
          </p:cNvSpPr>
          <p:nvPr>
            <p:ph type="dt" idx="11"/>
          </p:nvPr>
        </p:nvSpPr>
        <p:spPr/>
        <p:txBody>
          <a:bodyPr/>
          <a:lstStyle/>
          <a:p>
            <a:r>
              <a:rPr lang="en-US" smtClean="0"/>
              <a:t>LEED v4 Power Jam Study - lorisweb.com</a:t>
            </a:r>
            <a:endParaRPr lang="en-US"/>
          </a:p>
        </p:txBody>
      </p:sp>
    </p:spTree>
    <p:extLst>
      <p:ext uri="{BB962C8B-B14F-4D97-AF65-F5344CB8AC3E}">
        <p14:creationId xmlns:p14="http://schemas.microsoft.com/office/powerpoint/2010/main" val="1717084883"/>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AAE6CC9-5D90-4A38-BFF2-1232EDBDD043}" type="slidenum">
              <a:rPr lang="en-US" smtClean="0"/>
              <a:t>64</a:t>
            </a:fld>
            <a:endParaRPr lang="en-US"/>
          </a:p>
        </p:txBody>
      </p:sp>
      <p:sp>
        <p:nvSpPr>
          <p:cNvPr id="5" name="Date Placeholder 4"/>
          <p:cNvSpPr>
            <a:spLocks noGrp="1"/>
          </p:cNvSpPr>
          <p:nvPr>
            <p:ph type="dt" idx="11"/>
          </p:nvPr>
        </p:nvSpPr>
        <p:spPr/>
        <p:txBody>
          <a:bodyPr/>
          <a:lstStyle/>
          <a:p>
            <a:r>
              <a:rPr lang="en-US" smtClean="0"/>
              <a:t>LEED v4 Power Jam Study - lorisweb.com</a:t>
            </a:r>
            <a:endParaRPr lang="en-US"/>
          </a:p>
        </p:txBody>
      </p:sp>
    </p:spTree>
    <p:extLst>
      <p:ext uri="{BB962C8B-B14F-4D97-AF65-F5344CB8AC3E}">
        <p14:creationId xmlns:p14="http://schemas.microsoft.com/office/powerpoint/2010/main" val="1717084883"/>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AAE6CC9-5D90-4A38-BFF2-1232EDBDD043}" type="slidenum">
              <a:rPr lang="en-US" smtClean="0"/>
              <a:t>65</a:t>
            </a:fld>
            <a:endParaRPr lang="en-US"/>
          </a:p>
        </p:txBody>
      </p:sp>
      <p:sp>
        <p:nvSpPr>
          <p:cNvPr id="5" name="Date Placeholder 4"/>
          <p:cNvSpPr>
            <a:spLocks noGrp="1"/>
          </p:cNvSpPr>
          <p:nvPr>
            <p:ph type="dt" idx="11"/>
          </p:nvPr>
        </p:nvSpPr>
        <p:spPr/>
        <p:txBody>
          <a:bodyPr/>
          <a:lstStyle/>
          <a:p>
            <a:r>
              <a:rPr lang="en-US" smtClean="0"/>
              <a:t>LEED v4 Power Jam Study - lorisweb.com</a:t>
            </a:r>
            <a:endParaRPr lang="en-US"/>
          </a:p>
        </p:txBody>
      </p:sp>
    </p:spTree>
    <p:extLst>
      <p:ext uri="{BB962C8B-B14F-4D97-AF65-F5344CB8AC3E}">
        <p14:creationId xmlns:p14="http://schemas.microsoft.com/office/powerpoint/2010/main" val="1717084883"/>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AAE6CC9-5D90-4A38-BFF2-1232EDBDD043}" type="slidenum">
              <a:rPr lang="en-US" smtClean="0"/>
              <a:t>66</a:t>
            </a:fld>
            <a:endParaRPr lang="en-US"/>
          </a:p>
        </p:txBody>
      </p:sp>
      <p:sp>
        <p:nvSpPr>
          <p:cNvPr id="5" name="Date Placeholder 4"/>
          <p:cNvSpPr>
            <a:spLocks noGrp="1"/>
          </p:cNvSpPr>
          <p:nvPr>
            <p:ph type="dt" idx="11"/>
          </p:nvPr>
        </p:nvSpPr>
        <p:spPr/>
        <p:txBody>
          <a:bodyPr/>
          <a:lstStyle/>
          <a:p>
            <a:r>
              <a:rPr lang="en-US" smtClean="0"/>
              <a:t>LEED v4 Power Jam Study - lorisweb.com</a:t>
            </a:r>
            <a:endParaRPr lang="en-US"/>
          </a:p>
        </p:txBody>
      </p:sp>
    </p:spTree>
    <p:extLst>
      <p:ext uri="{BB962C8B-B14F-4D97-AF65-F5344CB8AC3E}">
        <p14:creationId xmlns:p14="http://schemas.microsoft.com/office/powerpoint/2010/main" val="2468310260"/>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AAE6CC9-5D90-4A38-BFF2-1232EDBDD043}" type="slidenum">
              <a:rPr lang="en-US" smtClean="0"/>
              <a:t>67</a:t>
            </a:fld>
            <a:endParaRPr lang="en-US"/>
          </a:p>
        </p:txBody>
      </p:sp>
      <p:sp>
        <p:nvSpPr>
          <p:cNvPr id="5" name="Date Placeholder 4"/>
          <p:cNvSpPr>
            <a:spLocks noGrp="1"/>
          </p:cNvSpPr>
          <p:nvPr>
            <p:ph type="dt" idx="11"/>
          </p:nvPr>
        </p:nvSpPr>
        <p:spPr/>
        <p:txBody>
          <a:bodyPr/>
          <a:lstStyle/>
          <a:p>
            <a:r>
              <a:rPr lang="en-US" smtClean="0"/>
              <a:t>LEED v4 Power Jam Study - lorisweb.com</a:t>
            </a:r>
            <a:endParaRPr lang="en-US"/>
          </a:p>
        </p:txBody>
      </p:sp>
    </p:spTree>
    <p:extLst>
      <p:ext uri="{BB962C8B-B14F-4D97-AF65-F5344CB8AC3E}">
        <p14:creationId xmlns:p14="http://schemas.microsoft.com/office/powerpoint/2010/main" val="1717084883"/>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AAE6CC9-5D90-4A38-BFF2-1232EDBDD043}" type="slidenum">
              <a:rPr lang="en-US" smtClean="0"/>
              <a:t>68</a:t>
            </a:fld>
            <a:endParaRPr lang="en-US"/>
          </a:p>
        </p:txBody>
      </p:sp>
      <p:sp>
        <p:nvSpPr>
          <p:cNvPr id="5" name="Date Placeholder 4"/>
          <p:cNvSpPr>
            <a:spLocks noGrp="1"/>
          </p:cNvSpPr>
          <p:nvPr>
            <p:ph type="dt" idx="11"/>
          </p:nvPr>
        </p:nvSpPr>
        <p:spPr/>
        <p:txBody>
          <a:bodyPr/>
          <a:lstStyle/>
          <a:p>
            <a:r>
              <a:rPr lang="en-US" smtClean="0"/>
              <a:t>LEED v4 Power Jam Study - lorisweb.com</a:t>
            </a:r>
            <a:endParaRPr lang="en-US"/>
          </a:p>
        </p:txBody>
      </p:sp>
    </p:spTree>
    <p:extLst>
      <p:ext uri="{BB962C8B-B14F-4D97-AF65-F5344CB8AC3E}">
        <p14:creationId xmlns:p14="http://schemas.microsoft.com/office/powerpoint/2010/main" val="1717084883"/>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AAE6CC9-5D90-4A38-BFF2-1232EDBDD043}" type="slidenum">
              <a:rPr lang="en-US" smtClean="0"/>
              <a:t>69</a:t>
            </a:fld>
            <a:endParaRPr lang="en-US"/>
          </a:p>
        </p:txBody>
      </p:sp>
      <p:sp>
        <p:nvSpPr>
          <p:cNvPr id="5" name="Date Placeholder 4"/>
          <p:cNvSpPr>
            <a:spLocks noGrp="1"/>
          </p:cNvSpPr>
          <p:nvPr>
            <p:ph type="dt" idx="11"/>
          </p:nvPr>
        </p:nvSpPr>
        <p:spPr/>
        <p:txBody>
          <a:bodyPr/>
          <a:lstStyle/>
          <a:p>
            <a:r>
              <a:rPr lang="en-US" smtClean="0"/>
              <a:t>LEED v4 Power Jam Study - lorisweb.com</a:t>
            </a:r>
            <a:endParaRPr lang="en-US"/>
          </a:p>
        </p:txBody>
      </p:sp>
    </p:spTree>
    <p:extLst>
      <p:ext uri="{BB962C8B-B14F-4D97-AF65-F5344CB8AC3E}">
        <p14:creationId xmlns:p14="http://schemas.microsoft.com/office/powerpoint/2010/main" val="171708488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AAE6CC9-5D90-4A38-BFF2-1232EDBDD043}" type="slidenum">
              <a:rPr lang="en-US" smtClean="0"/>
              <a:t>7</a:t>
            </a:fld>
            <a:endParaRPr lang="en-US"/>
          </a:p>
        </p:txBody>
      </p:sp>
      <p:sp>
        <p:nvSpPr>
          <p:cNvPr id="5" name="Date Placeholder 4"/>
          <p:cNvSpPr>
            <a:spLocks noGrp="1"/>
          </p:cNvSpPr>
          <p:nvPr>
            <p:ph type="dt" idx="11"/>
          </p:nvPr>
        </p:nvSpPr>
        <p:spPr/>
        <p:txBody>
          <a:bodyPr/>
          <a:lstStyle/>
          <a:p>
            <a:r>
              <a:rPr lang="en-US" smtClean="0"/>
              <a:t>LEED v4 Power Jam Study - lorisweb.com</a:t>
            </a:r>
            <a:endParaRPr lang="en-US"/>
          </a:p>
        </p:txBody>
      </p:sp>
    </p:spTree>
    <p:extLst>
      <p:ext uri="{BB962C8B-B14F-4D97-AF65-F5344CB8AC3E}">
        <p14:creationId xmlns:p14="http://schemas.microsoft.com/office/powerpoint/2010/main" val="1164125991"/>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AAE6CC9-5D90-4A38-BFF2-1232EDBDD043}" type="slidenum">
              <a:rPr lang="en-US" smtClean="0"/>
              <a:t>70</a:t>
            </a:fld>
            <a:endParaRPr lang="en-US"/>
          </a:p>
        </p:txBody>
      </p:sp>
      <p:sp>
        <p:nvSpPr>
          <p:cNvPr id="5" name="Date Placeholder 4"/>
          <p:cNvSpPr>
            <a:spLocks noGrp="1"/>
          </p:cNvSpPr>
          <p:nvPr>
            <p:ph type="dt" idx="11"/>
          </p:nvPr>
        </p:nvSpPr>
        <p:spPr/>
        <p:txBody>
          <a:bodyPr/>
          <a:lstStyle/>
          <a:p>
            <a:r>
              <a:rPr lang="en-US" smtClean="0"/>
              <a:t>LEED v4 Power Jam Study - lorisweb.com</a:t>
            </a:r>
            <a:endParaRPr lang="en-US"/>
          </a:p>
        </p:txBody>
      </p:sp>
    </p:spTree>
    <p:extLst>
      <p:ext uri="{BB962C8B-B14F-4D97-AF65-F5344CB8AC3E}">
        <p14:creationId xmlns:p14="http://schemas.microsoft.com/office/powerpoint/2010/main" val="1717084883"/>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AAE6CC9-5D90-4A38-BFF2-1232EDBDD043}" type="slidenum">
              <a:rPr lang="en-US" smtClean="0"/>
              <a:t>71</a:t>
            </a:fld>
            <a:endParaRPr lang="en-US"/>
          </a:p>
        </p:txBody>
      </p:sp>
      <p:sp>
        <p:nvSpPr>
          <p:cNvPr id="5" name="Date Placeholder 4"/>
          <p:cNvSpPr>
            <a:spLocks noGrp="1"/>
          </p:cNvSpPr>
          <p:nvPr>
            <p:ph type="dt" idx="11"/>
          </p:nvPr>
        </p:nvSpPr>
        <p:spPr/>
        <p:txBody>
          <a:bodyPr/>
          <a:lstStyle/>
          <a:p>
            <a:r>
              <a:rPr lang="en-US" smtClean="0"/>
              <a:t>LEED v4 Power Jam Study - lorisweb.com</a:t>
            </a:r>
            <a:endParaRPr lang="en-US"/>
          </a:p>
        </p:txBody>
      </p:sp>
    </p:spTree>
    <p:extLst>
      <p:ext uri="{BB962C8B-B14F-4D97-AF65-F5344CB8AC3E}">
        <p14:creationId xmlns:p14="http://schemas.microsoft.com/office/powerpoint/2010/main" val="1717084883"/>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AAE6CC9-5D90-4A38-BFF2-1232EDBDD043}" type="slidenum">
              <a:rPr lang="en-US" smtClean="0"/>
              <a:t>72</a:t>
            </a:fld>
            <a:endParaRPr lang="en-US"/>
          </a:p>
        </p:txBody>
      </p:sp>
      <p:sp>
        <p:nvSpPr>
          <p:cNvPr id="5" name="Date Placeholder 4"/>
          <p:cNvSpPr>
            <a:spLocks noGrp="1"/>
          </p:cNvSpPr>
          <p:nvPr>
            <p:ph type="dt" idx="11"/>
          </p:nvPr>
        </p:nvSpPr>
        <p:spPr/>
        <p:txBody>
          <a:bodyPr/>
          <a:lstStyle/>
          <a:p>
            <a:r>
              <a:rPr lang="en-US" smtClean="0"/>
              <a:t>LEED v4 Power Jam Study - lorisweb.com</a:t>
            </a:r>
            <a:endParaRPr lang="en-US"/>
          </a:p>
        </p:txBody>
      </p:sp>
    </p:spTree>
    <p:extLst>
      <p:ext uri="{BB962C8B-B14F-4D97-AF65-F5344CB8AC3E}">
        <p14:creationId xmlns:p14="http://schemas.microsoft.com/office/powerpoint/2010/main" val="1717084883"/>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AAE6CC9-5D90-4A38-BFF2-1232EDBDD043}" type="slidenum">
              <a:rPr lang="en-US" smtClean="0"/>
              <a:t>73</a:t>
            </a:fld>
            <a:endParaRPr lang="en-US"/>
          </a:p>
        </p:txBody>
      </p:sp>
      <p:sp>
        <p:nvSpPr>
          <p:cNvPr id="5" name="Date Placeholder 4"/>
          <p:cNvSpPr>
            <a:spLocks noGrp="1"/>
          </p:cNvSpPr>
          <p:nvPr>
            <p:ph type="dt" idx="11"/>
          </p:nvPr>
        </p:nvSpPr>
        <p:spPr/>
        <p:txBody>
          <a:bodyPr/>
          <a:lstStyle/>
          <a:p>
            <a:r>
              <a:rPr lang="en-US" smtClean="0"/>
              <a:t>LEED v4 Power Jam Study - lorisweb.com</a:t>
            </a:r>
            <a:endParaRPr lang="en-US"/>
          </a:p>
        </p:txBody>
      </p:sp>
    </p:spTree>
    <p:extLst>
      <p:ext uri="{BB962C8B-B14F-4D97-AF65-F5344CB8AC3E}">
        <p14:creationId xmlns:p14="http://schemas.microsoft.com/office/powerpoint/2010/main" val="1717084883"/>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AAE6CC9-5D90-4A38-BFF2-1232EDBDD043}" type="slidenum">
              <a:rPr lang="en-US" smtClean="0"/>
              <a:t>74</a:t>
            </a:fld>
            <a:endParaRPr lang="en-US"/>
          </a:p>
        </p:txBody>
      </p:sp>
      <p:sp>
        <p:nvSpPr>
          <p:cNvPr id="5" name="Date Placeholder 4"/>
          <p:cNvSpPr>
            <a:spLocks noGrp="1"/>
          </p:cNvSpPr>
          <p:nvPr>
            <p:ph type="dt" idx="11"/>
          </p:nvPr>
        </p:nvSpPr>
        <p:spPr/>
        <p:txBody>
          <a:bodyPr/>
          <a:lstStyle/>
          <a:p>
            <a:r>
              <a:rPr lang="en-US" smtClean="0"/>
              <a:t>LEED v4 Power Jam Study - lorisweb.com</a:t>
            </a:r>
            <a:endParaRPr lang="en-US"/>
          </a:p>
        </p:txBody>
      </p:sp>
    </p:spTree>
    <p:extLst>
      <p:ext uri="{BB962C8B-B14F-4D97-AF65-F5344CB8AC3E}">
        <p14:creationId xmlns:p14="http://schemas.microsoft.com/office/powerpoint/2010/main" val="1717084883"/>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AAE6CC9-5D90-4A38-BFF2-1232EDBDD043}" type="slidenum">
              <a:rPr lang="en-US" smtClean="0"/>
              <a:t>75</a:t>
            </a:fld>
            <a:endParaRPr lang="en-US"/>
          </a:p>
        </p:txBody>
      </p:sp>
      <p:sp>
        <p:nvSpPr>
          <p:cNvPr id="5" name="Date Placeholder 4"/>
          <p:cNvSpPr>
            <a:spLocks noGrp="1"/>
          </p:cNvSpPr>
          <p:nvPr>
            <p:ph type="dt" idx="11"/>
          </p:nvPr>
        </p:nvSpPr>
        <p:spPr/>
        <p:txBody>
          <a:bodyPr/>
          <a:lstStyle/>
          <a:p>
            <a:r>
              <a:rPr lang="en-US" smtClean="0"/>
              <a:t>LEED v4 Power Jam Study - lorisweb.com</a:t>
            </a:r>
            <a:endParaRPr lang="en-US"/>
          </a:p>
        </p:txBody>
      </p:sp>
    </p:spTree>
    <p:extLst>
      <p:ext uri="{BB962C8B-B14F-4D97-AF65-F5344CB8AC3E}">
        <p14:creationId xmlns:p14="http://schemas.microsoft.com/office/powerpoint/2010/main" val="1717084883"/>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AAE6CC9-5D90-4A38-BFF2-1232EDBDD043}" type="slidenum">
              <a:rPr lang="en-US" smtClean="0"/>
              <a:t>76</a:t>
            </a:fld>
            <a:endParaRPr lang="en-US"/>
          </a:p>
        </p:txBody>
      </p:sp>
      <p:sp>
        <p:nvSpPr>
          <p:cNvPr id="5" name="Date Placeholder 4"/>
          <p:cNvSpPr>
            <a:spLocks noGrp="1"/>
          </p:cNvSpPr>
          <p:nvPr>
            <p:ph type="dt" idx="11"/>
          </p:nvPr>
        </p:nvSpPr>
        <p:spPr/>
        <p:txBody>
          <a:bodyPr/>
          <a:lstStyle/>
          <a:p>
            <a:r>
              <a:rPr lang="en-US" smtClean="0"/>
              <a:t>LEED v4 Power Jam Study - lorisweb.com</a:t>
            </a:r>
            <a:endParaRPr lang="en-US"/>
          </a:p>
        </p:txBody>
      </p:sp>
    </p:spTree>
    <p:extLst>
      <p:ext uri="{BB962C8B-B14F-4D97-AF65-F5344CB8AC3E}">
        <p14:creationId xmlns:p14="http://schemas.microsoft.com/office/powerpoint/2010/main" val="1717084883"/>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AAE6CC9-5D90-4A38-BFF2-1232EDBDD043}" type="slidenum">
              <a:rPr lang="en-US" smtClean="0"/>
              <a:t>77</a:t>
            </a:fld>
            <a:endParaRPr lang="en-US"/>
          </a:p>
        </p:txBody>
      </p:sp>
      <p:sp>
        <p:nvSpPr>
          <p:cNvPr id="5" name="Date Placeholder 4"/>
          <p:cNvSpPr>
            <a:spLocks noGrp="1"/>
          </p:cNvSpPr>
          <p:nvPr>
            <p:ph type="dt" idx="11"/>
          </p:nvPr>
        </p:nvSpPr>
        <p:spPr/>
        <p:txBody>
          <a:bodyPr/>
          <a:lstStyle/>
          <a:p>
            <a:r>
              <a:rPr lang="en-US" smtClean="0"/>
              <a:t>LEED v4 Power Jam Study - lorisweb.com</a:t>
            </a:r>
            <a:endParaRPr lang="en-US"/>
          </a:p>
        </p:txBody>
      </p:sp>
    </p:spTree>
    <p:extLst>
      <p:ext uri="{BB962C8B-B14F-4D97-AF65-F5344CB8AC3E}">
        <p14:creationId xmlns:p14="http://schemas.microsoft.com/office/powerpoint/2010/main" val="1717084883"/>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AAE6CC9-5D90-4A38-BFF2-1232EDBDD043}" type="slidenum">
              <a:rPr lang="en-US" smtClean="0"/>
              <a:t>78</a:t>
            </a:fld>
            <a:endParaRPr lang="en-US"/>
          </a:p>
        </p:txBody>
      </p:sp>
      <p:sp>
        <p:nvSpPr>
          <p:cNvPr id="5" name="Date Placeholder 4"/>
          <p:cNvSpPr>
            <a:spLocks noGrp="1"/>
          </p:cNvSpPr>
          <p:nvPr>
            <p:ph type="dt" idx="11"/>
          </p:nvPr>
        </p:nvSpPr>
        <p:spPr/>
        <p:txBody>
          <a:bodyPr/>
          <a:lstStyle/>
          <a:p>
            <a:r>
              <a:rPr lang="en-US" smtClean="0"/>
              <a:t>LEED v4 Power Jam Study - lorisweb.com</a:t>
            </a:r>
            <a:endParaRPr lang="en-US"/>
          </a:p>
        </p:txBody>
      </p:sp>
    </p:spTree>
    <p:extLst>
      <p:ext uri="{BB962C8B-B14F-4D97-AF65-F5344CB8AC3E}">
        <p14:creationId xmlns:p14="http://schemas.microsoft.com/office/powerpoint/2010/main" val="1717084883"/>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AAE6CC9-5D90-4A38-BFF2-1232EDBDD043}" type="slidenum">
              <a:rPr lang="en-US" smtClean="0"/>
              <a:t>79</a:t>
            </a:fld>
            <a:endParaRPr lang="en-US"/>
          </a:p>
        </p:txBody>
      </p:sp>
      <p:sp>
        <p:nvSpPr>
          <p:cNvPr id="5" name="Date Placeholder 4"/>
          <p:cNvSpPr>
            <a:spLocks noGrp="1"/>
          </p:cNvSpPr>
          <p:nvPr>
            <p:ph type="dt" idx="11"/>
          </p:nvPr>
        </p:nvSpPr>
        <p:spPr/>
        <p:txBody>
          <a:bodyPr/>
          <a:lstStyle/>
          <a:p>
            <a:r>
              <a:rPr lang="en-US" smtClean="0"/>
              <a:t>LEED v4 Power Jam Study - lorisweb.com</a:t>
            </a:r>
            <a:endParaRPr lang="en-US"/>
          </a:p>
        </p:txBody>
      </p:sp>
    </p:spTree>
    <p:extLst>
      <p:ext uri="{BB962C8B-B14F-4D97-AF65-F5344CB8AC3E}">
        <p14:creationId xmlns:p14="http://schemas.microsoft.com/office/powerpoint/2010/main" val="171708488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AAE6CC9-5D90-4A38-BFF2-1232EDBDD043}" type="slidenum">
              <a:rPr lang="en-US" smtClean="0"/>
              <a:t>8</a:t>
            </a:fld>
            <a:endParaRPr lang="en-US"/>
          </a:p>
        </p:txBody>
      </p:sp>
      <p:sp>
        <p:nvSpPr>
          <p:cNvPr id="5" name="Date Placeholder 4"/>
          <p:cNvSpPr>
            <a:spLocks noGrp="1"/>
          </p:cNvSpPr>
          <p:nvPr>
            <p:ph type="dt" idx="11"/>
          </p:nvPr>
        </p:nvSpPr>
        <p:spPr/>
        <p:txBody>
          <a:bodyPr/>
          <a:lstStyle/>
          <a:p>
            <a:r>
              <a:rPr lang="en-US" smtClean="0"/>
              <a:t>LEED v4 Power Jam Study - lorisweb.com</a:t>
            </a:r>
            <a:endParaRPr lang="en-US"/>
          </a:p>
        </p:txBody>
      </p:sp>
    </p:spTree>
    <p:extLst>
      <p:ext uri="{BB962C8B-B14F-4D97-AF65-F5344CB8AC3E}">
        <p14:creationId xmlns:p14="http://schemas.microsoft.com/office/powerpoint/2010/main" val="1030343999"/>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AAE6CC9-5D90-4A38-BFF2-1232EDBDD043}" type="slidenum">
              <a:rPr lang="en-US" smtClean="0"/>
              <a:t>80</a:t>
            </a:fld>
            <a:endParaRPr lang="en-US"/>
          </a:p>
        </p:txBody>
      </p:sp>
      <p:sp>
        <p:nvSpPr>
          <p:cNvPr id="5" name="Date Placeholder 4"/>
          <p:cNvSpPr>
            <a:spLocks noGrp="1"/>
          </p:cNvSpPr>
          <p:nvPr>
            <p:ph type="dt" idx="11"/>
          </p:nvPr>
        </p:nvSpPr>
        <p:spPr/>
        <p:txBody>
          <a:bodyPr/>
          <a:lstStyle/>
          <a:p>
            <a:r>
              <a:rPr lang="en-US" smtClean="0"/>
              <a:t>LEED v4 Power Jam Study - lorisweb.com</a:t>
            </a:r>
            <a:endParaRPr lang="en-US"/>
          </a:p>
        </p:txBody>
      </p:sp>
    </p:spTree>
    <p:extLst>
      <p:ext uri="{BB962C8B-B14F-4D97-AF65-F5344CB8AC3E}">
        <p14:creationId xmlns:p14="http://schemas.microsoft.com/office/powerpoint/2010/main" val="1717084883"/>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AAE6CC9-5D90-4A38-BFF2-1232EDBDD043}" type="slidenum">
              <a:rPr lang="en-US" smtClean="0"/>
              <a:t>81</a:t>
            </a:fld>
            <a:endParaRPr lang="en-US"/>
          </a:p>
        </p:txBody>
      </p:sp>
      <p:sp>
        <p:nvSpPr>
          <p:cNvPr id="5" name="Date Placeholder 4"/>
          <p:cNvSpPr>
            <a:spLocks noGrp="1"/>
          </p:cNvSpPr>
          <p:nvPr>
            <p:ph type="dt" idx="11"/>
          </p:nvPr>
        </p:nvSpPr>
        <p:spPr/>
        <p:txBody>
          <a:bodyPr/>
          <a:lstStyle/>
          <a:p>
            <a:r>
              <a:rPr lang="en-US" smtClean="0"/>
              <a:t>LEED v4 Power Jam Study - lorisweb.com</a:t>
            </a:r>
            <a:endParaRPr lang="en-US"/>
          </a:p>
        </p:txBody>
      </p:sp>
    </p:spTree>
    <p:extLst>
      <p:ext uri="{BB962C8B-B14F-4D97-AF65-F5344CB8AC3E}">
        <p14:creationId xmlns:p14="http://schemas.microsoft.com/office/powerpoint/2010/main" val="1717084883"/>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AAE6CC9-5D90-4A38-BFF2-1232EDBDD043}" type="slidenum">
              <a:rPr lang="en-US" smtClean="0"/>
              <a:t>82</a:t>
            </a:fld>
            <a:endParaRPr lang="en-US"/>
          </a:p>
        </p:txBody>
      </p:sp>
      <p:sp>
        <p:nvSpPr>
          <p:cNvPr id="5" name="Date Placeholder 4"/>
          <p:cNvSpPr>
            <a:spLocks noGrp="1"/>
          </p:cNvSpPr>
          <p:nvPr>
            <p:ph type="dt" idx="11"/>
          </p:nvPr>
        </p:nvSpPr>
        <p:spPr/>
        <p:txBody>
          <a:bodyPr/>
          <a:lstStyle/>
          <a:p>
            <a:r>
              <a:rPr lang="en-US" smtClean="0"/>
              <a:t>LEED v4 Power Jam Study - lorisweb.com</a:t>
            </a:r>
            <a:endParaRPr lang="en-US"/>
          </a:p>
        </p:txBody>
      </p:sp>
    </p:spTree>
    <p:extLst>
      <p:ext uri="{BB962C8B-B14F-4D97-AF65-F5344CB8AC3E}">
        <p14:creationId xmlns:p14="http://schemas.microsoft.com/office/powerpoint/2010/main" val="1717084883"/>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AAE6CC9-5D90-4A38-BFF2-1232EDBDD043}" type="slidenum">
              <a:rPr lang="en-US" smtClean="0"/>
              <a:t>83</a:t>
            </a:fld>
            <a:endParaRPr lang="en-US"/>
          </a:p>
        </p:txBody>
      </p:sp>
      <p:sp>
        <p:nvSpPr>
          <p:cNvPr id="5" name="Date Placeholder 4"/>
          <p:cNvSpPr>
            <a:spLocks noGrp="1"/>
          </p:cNvSpPr>
          <p:nvPr>
            <p:ph type="dt" idx="11"/>
          </p:nvPr>
        </p:nvSpPr>
        <p:spPr/>
        <p:txBody>
          <a:bodyPr/>
          <a:lstStyle/>
          <a:p>
            <a:r>
              <a:rPr lang="en-US" smtClean="0"/>
              <a:t>LEED v4 Power Jam Study - lorisweb.com</a:t>
            </a:r>
            <a:endParaRPr lang="en-US"/>
          </a:p>
        </p:txBody>
      </p:sp>
    </p:spTree>
    <p:extLst>
      <p:ext uri="{BB962C8B-B14F-4D97-AF65-F5344CB8AC3E}">
        <p14:creationId xmlns:p14="http://schemas.microsoft.com/office/powerpoint/2010/main" val="1717084883"/>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AAE6CC9-5D90-4A38-BFF2-1232EDBDD043}" type="slidenum">
              <a:rPr lang="en-US" smtClean="0"/>
              <a:t>84</a:t>
            </a:fld>
            <a:endParaRPr lang="en-US"/>
          </a:p>
        </p:txBody>
      </p:sp>
      <p:sp>
        <p:nvSpPr>
          <p:cNvPr id="5" name="Date Placeholder 4"/>
          <p:cNvSpPr>
            <a:spLocks noGrp="1"/>
          </p:cNvSpPr>
          <p:nvPr>
            <p:ph type="dt" idx="11"/>
          </p:nvPr>
        </p:nvSpPr>
        <p:spPr/>
        <p:txBody>
          <a:bodyPr/>
          <a:lstStyle/>
          <a:p>
            <a:r>
              <a:rPr lang="en-US" smtClean="0"/>
              <a:t>LEED v4 Power Jam Study - lorisweb.com</a:t>
            </a:r>
            <a:endParaRPr lang="en-US"/>
          </a:p>
        </p:txBody>
      </p:sp>
    </p:spTree>
    <p:extLst>
      <p:ext uri="{BB962C8B-B14F-4D97-AF65-F5344CB8AC3E}">
        <p14:creationId xmlns:p14="http://schemas.microsoft.com/office/powerpoint/2010/main" val="1717084883"/>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AAE6CC9-5D90-4A38-BFF2-1232EDBDD043}" type="slidenum">
              <a:rPr lang="en-US" smtClean="0"/>
              <a:t>85</a:t>
            </a:fld>
            <a:endParaRPr lang="en-US"/>
          </a:p>
        </p:txBody>
      </p:sp>
      <p:sp>
        <p:nvSpPr>
          <p:cNvPr id="5" name="Date Placeholder 4"/>
          <p:cNvSpPr>
            <a:spLocks noGrp="1"/>
          </p:cNvSpPr>
          <p:nvPr>
            <p:ph type="dt" idx="11"/>
          </p:nvPr>
        </p:nvSpPr>
        <p:spPr/>
        <p:txBody>
          <a:bodyPr/>
          <a:lstStyle/>
          <a:p>
            <a:r>
              <a:rPr lang="en-US" smtClean="0"/>
              <a:t>LEED v4 Power Jam Study - lorisweb.com</a:t>
            </a:r>
            <a:endParaRPr lang="en-US"/>
          </a:p>
        </p:txBody>
      </p:sp>
    </p:spTree>
    <p:extLst>
      <p:ext uri="{BB962C8B-B14F-4D97-AF65-F5344CB8AC3E}">
        <p14:creationId xmlns:p14="http://schemas.microsoft.com/office/powerpoint/2010/main" val="1717084883"/>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AAE6CC9-5D90-4A38-BFF2-1232EDBDD043}" type="slidenum">
              <a:rPr lang="en-US" smtClean="0"/>
              <a:t>86</a:t>
            </a:fld>
            <a:endParaRPr lang="en-US"/>
          </a:p>
        </p:txBody>
      </p:sp>
      <p:sp>
        <p:nvSpPr>
          <p:cNvPr id="5" name="Date Placeholder 4"/>
          <p:cNvSpPr>
            <a:spLocks noGrp="1"/>
          </p:cNvSpPr>
          <p:nvPr>
            <p:ph type="dt" idx="11"/>
          </p:nvPr>
        </p:nvSpPr>
        <p:spPr/>
        <p:txBody>
          <a:bodyPr/>
          <a:lstStyle/>
          <a:p>
            <a:r>
              <a:rPr lang="en-US" smtClean="0"/>
              <a:t>LEED v4 Power Jam Study - lorisweb.com</a:t>
            </a:r>
            <a:endParaRPr lang="en-US"/>
          </a:p>
        </p:txBody>
      </p:sp>
    </p:spTree>
    <p:extLst>
      <p:ext uri="{BB962C8B-B14F-4D97-AF65-F5344CB8AC3E}">
        <p14:creationId xmlns:p14="http://schemas.microsoft.com/office/powerpoint/2010/main" val="1717084883"/>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AAE6CC9-5D90-4A38-BFF2-1232EDBDD043}" type="slidenum">
              <a:rPr lang="en-US" smtClean="0"/>
              <a:t>87</a:t>
            </a:fld>
            <a:endParaRPr lang="en-US"/>
          </a:p>
        </p:txBody>
      </p:sp>
      <p:sp>
        <p:nvSpPr>
          <p:cNvPr id="5" name="Date Placeholder 4"/>
          <p:cNvSpPr>
            <a:spLocks noGrp="1"/>
          </p:cNvSpPr>
          <p:nvPr>
            <p:ph type="dt" idx="11"/>
          </p:nvPr>
        </p:nvSpPr>
        <p:spPr/>
        <p:txBody>
          <a:bodyPr/>
          <a:lstStyle/>
          <a:p>
            <a:r>
              <a:rPr lang="en-US" smtClean="0"/>
              <a:t>LEED v4 Power Jam Study - lorisweb.com</a:t>
            </a:r>
            <a:endParaRPr lang="en-US"/>
          </a:p>
        </p:txBody>
      </p:sp>
    </p:spTree>
    <p:extLst>
      <p:ext uri="{BB962C8B-B14F-4D97-AF65-F5344CB8AC3E}">
        <p14:creationId xmlns:p14="http://schemas.microsoft.com/office/powerpoint/2010/main" val="1717084883"/>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AAE6CC9-5D90-4A38-BFF2-1232EDBDD043}" type="slidenum">
              <a:rPr lang="en-US" smtClean="0"/>
              <a:t>88</a:t>
            </a:fld>
            <a:endParaRPr lang="en-US"/>
          </a:p>
        </p:txBody>
      </p:sp>
      <p:sp>
        <p:nvSpPr>
          <p:cNvPr id="5" name="Date Placeholder 4"/>
          <p:cNvSpPr>
            <a:spLocks noGrp="1"/>
          </p:cNvSpPr>
          <p:nvPr>
            <p:ph type="dt" idx="11"/>
          </p:nvPr>
        </p:nvSpPr>
        <p:spPr/>
        <p:txBody>
          <a:bodyPr/>
          <a:lstStyle/>
          <a:p>
            <a:r>
              <a:rPr lang="en-US" smtClean="0"/>
              <a:t>LEED v4 Power Jam Study - lorisweb.com</a:t>
            </a:r>
            <a:endParaRPr lang="en-US"/>
          </a:p>
        </p:txBody>
      </p:sp>
    </p:spTree>
    <p:extLst>
      <p:ext uri="{BB962C8B-B14F-4D97-AF65-F5344CB8AC3E}">
        <p14:creationId xmlns:p14="http://schemas.microsoft.com/office/powerpoint/2010/main" val="1717084883"/>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AAE6CC9-5D90-4A38-BFF2-1232EDBDD043}" type="slidenum">
              <a:rPr lang="en-US" smtClean="0"/>
              <a:t>89</a:t>
            </a:fld>
            <a:endParaRPr lang="en-US"/>
          </a:p>
        </p:txBody>
      </p:sp>
      <p:sp>
        <p:nvSpPr>
          <p:cNvPr id="5" name="Date Placeholder 4"/>
          <p:cNvSpPr>
            <a:spLocks noGrp="1"/>
          </p:cNvSpPr>
          <p:nvPr>
            <p:ph type="dt" idx="11"/>
          </p:nvPr>
        </p:nvSpPr>
        <p:spPr/>
        <p:txBody>
          <a:bodyPr/>
          <a:lstStyle/>
          <a:p>
            <a:r>
              <a:rPr lang="en-US" smtClean="0"/>
              <a:t>LEED v4 Power Jam Study - lorisweb.com</a:t>
            </a:r>
            <a:endParaRPr lang="en-US"/>
          </a:p>
        </p:txBody>
      </p:sp>
    </p:spTree>
    <p:extLst>
      <p:ext uri="{BB962C8B-B14F-4D97-AF65-F5344CB8AC3E}">
        <p14:creationId xmlns:p14="http://schemas.microsoft.com/office/powerpoint/2010/main" val="171708488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AAE6CC9-5D90-4A38-BFF2-1232EDBDD043}" type="slidenum">
              <a:rPr lang="en-US" smtClean="0"/>
              <a:t>9</a:t>
            </a:fld>
            <a:endParaRPr lang="en-US"/>
          </a:p>
        </p:txBody>
      </p:sp>
      <p:sp>
        <p:nvSpPr>
          <p:cNvPr id="5" name="Date Placeholder 4"/>
          <p:cNvSpPr>
            <a:spLocks noGrp="1"/>
          </p:cNvSpPr>
          <p:nvPr>
            <p:ph type="dt" idx="11"/>
          </p:nvPr>
        </p:nvSpPr>
        <p:spPr/>
        <p:txBody>
          <a:bodyPr/>
          <a:lstStyle/>
          <a:p>
            <a:r>
              <a:rPr lang="en-US" smtClean="0"/>
              <a:t>LEED v4 Power Jam Study - lorisweb.com</a:t>
            </a:r>
            <a:endParaRPr lang="en-US"/>
          </a:p>
        </p:txBody>
      </p:sp>
    </p:spTree>
    <p:extLst>
      <p:ext uri="{BB962C8B-B14F-4D97-AF65-F5344CB8AC3E}">
        <p14:creationId xmlns:p14="http://schemas.microsoft.com/office/powerpoint/2010/main" val="1316693963"/>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AAE6CC9-5D90-4A38-BFF2-1232EDBDD043}" type="slidenum">
              <a:rPr lang="en-US" smtClean="0"/>
              <a:t>90</a:t>
            </a:fld>
            <a:endParaRPr lang="en-US"/>
          </a:p>
        </p:txBody>
      </p:sp>
      <p:sp>
        <p:nvSpPr>
          <p:cNvPr id="5" name="Date Placeholder 4"/>
          <p:cNvSpPr>
            <a:spLocks noGrp="1"/>
          </p:cNvSpPr>
          <p:nvPr>
            <p:ph type="dt" idx="11"/>
          </p:nvPr>
        </p:nvSpPr>
        <p:spPr/>
        <p:txBody>
          <a:bodyPr/>
          <a:lstStyle/>
          <a:p>
            <a:r>
              <a:rPr lang="en-US" smtClean="0"/>
              <a:t>LEED v4 Power Jam Study - lorisweb.com</a:t>
            </a:r>
            <a:endParaRPr lang="en-US"/>
          </a:p>
        </p:txBody>
      </p:sp>
    </p:spTree>
    <p:extLst>
      <p:ext uri="{BB962C8B-B14F-4D97-AF65-F5344CB8AC3E}">
        <p14:creationId xmlns:p14="http://schemas.microsoft.com/office/powerpoint/2010/main" val="1717084883"/>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AAE6CC9-5D90-4A38-BFF2-1232EDBDD043}" type="slidenum">
              <a:rPr lang="en-US" smtClean="0"/>
              <a:t>91</a:t>
            </a:fld>
            <a:endParaRPr lang="en-US"/>
          </a:p>
        </p:txBody>
      </p:sp>
      <p:sp>
        <p:nvSpPr>
          <p:cNvPr id="5" name="Date Placeholder 4"/>
          <p:cNvSpPr>
            <a:spLocks noGrp="1"/>
          </p:cNvSpPr>
          <p:nvPr>
            <p:ph type="dt" idx="11"/>
          </p:nvPr>
        </p:nvSpPr>
        <p:spPr/>
        <p:txBody>
          <a:bodyPr/>
          <a:lstStyle/>
          <a:p>
            <a:r>
              <a:rPr lang="en-US" smtClean="0"/>
              <a:t>LEED v4 Power Jam Study - lorisweb.com</a:t>
            </a:r>
            <a:endParaRPr lang="en-US"/>
          </a:p>
        </p:txBody>
      </p:sp>
    </p:spTree>
    <p:extLst>
      <p:ext uri="{BB962C8B-B14F-4D97-AF65-F5344CB8AC3E}">
        <p14:creationId xmlns:p14="http://schemas.microsoft.com/office/powerpoint/2010/main" val="1717084883"/>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AAE6CC9-5D90-4A38-BFF2-1232EDBDD043}" type="slidenum">
              <a:rPr lang="en-US" smtClean="0"/>
              <a:t>92</a:t>
            </a:fld>
            <a:endParaRPr lang="en-US"/>
          </a:p>
        </p:txBody>
      </p:sp>
      <p:sp>
        <p:nvSpPr>
          <p:cNvPr id="5" name="Date Placeholder 4"/>
          <p:cNvSpPr>
            <a:spLocks noGrp="1"/>
          </p:cNvSpPr>
          <p:nvPr>
            <p:ph type="dt" idx="11"/>
          </p:nvPr>
        </p:nvSpPr>
        <p:spPr/>
        <p:txBody>
          <a:bodyPr/>
          <a:lstStyle/>
          <a:p>
            <a:r>
              <a:rPr lang="en-US" smtClean="0"/>
              <a:t>LEED v4 Power Jam Study - lorisweb.com</a:t>
            </a:r>
            <a:endParaRPr lang="en-US"/>
          </a:p>
        </p:txBody>
      </p:sp>
    </p:spTree>
    <p:extLst>
      <p:ext uri="{BB962C8B-B14F-4D97-AF65-F5344CB8AC3E}">
        <p14:creationId xmlns:p14="http://schemas.microsoft.com/office/powerpoint/2010/main" val="1717084883"/>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AAE6CC9-5D90-4A38-BFF2-1232EDBDD043}" type="slidenum">
              <a:rPr lang="en-US" smtClean="0"/>
              <a:t>93</a:t>
            </a:fld>
            <a:endParaRPr lang="en-US"/>
          </a:p>
        </p:txBody>
      </p:sp>
      <p:sp>
        <p:nvSpPr>
          <p:cNvPr id="5" name="Date Placeholder 4"/>
          <p:cNvSpPr>
            <a:spLocks noGrp="1"/>
          </p:cNvSpPr>
          <p:nvPr>
            <p:ph type="dt" idx="11"/>
          </p:nvPr>
        </p:nvSpPr>
        <p:spPr/>
        <p:txBody>
          <a:bodyPr/>
          <a:lstStyle/>
          <a:p>
            <a:r>
              <a:rPr lang="en-US" smtClean="0"/>
              <a:t>LEED v4 Power Jam Study - lorisweb.com</a:t>
            </a:r>
            <a:endParaRPr lang="en-US"/>
          </a:p>
        </p:txBody>
      </p:sp>
    </p:spTree>
    <p:extLst>
      <p:ext uri="{BB962C8B-B14F-4D97-AF65-F5344CB8AC3E}">
        <p14:creationId xmlns:p14="http://schemas.microsoft.com/office/powerpoint/2010/main" val="1717084883"/>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AAE6CC9-5D90-4A38-BFF2-1232EDBDD043}" type="slidenum">
              <a:rPr lang="en-US" smtClean="0"/>
              <a:t>94</a:t>
            </a:fld>
            <a:endParaRPr lang="en-US"/>
          </a:p>
        </p:txBody>
      </p:sp>
      <p:sp>
        <p:nvSpPr>
          <p:cNvPr id="5" name="Date Placeholder 4"/>
          <p:cNvSpPr>
            <a:spLocks noGrp="1"/>
          </p:cNvSpPr>
          <p:nvPr>
            <p:ph type="dt" idx="11"/>
          </p:nvPr>
        </p:nvSpPr>
        <p:spPr/>
        <p:txBody>
          <a:bodyPr/>
          <a:lstStyle/>
          <a:p>
            <a:r>
              <a:rPr lang="en-US" smtClean="0"/>
              <a:t>LEED v4 Power Jam Study - lorisweb.com</a:t>
            </a:r>
            <a:endParaRPr lang="en-US"/>
          </a:p>
        </p:txBody>
      </p:sp>
    </p:spTree>
    <p:extLst>
      <p:ext uri="{BB962C8B-B14F-4D97-AF65-F5344CB8AC3E}">
        <p14:creationId xmlns:p14="http://schemas.microsoft.com/office/powerpoint/2010/main" val="1717084883"/>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AAE6CC9-5D90-4A38-BFF2-1232EDBDD043}" type="slidenum">
              <a:rPr lang="en-US" smtClean="0"/>
              <a:t>95</a:t>
            </a:fld>
            <a:endParaRPr lang="en-US"/>
          </a:p>
        </p:txBody>
      </p:sp>
      <p:sp>
        <p:nvSpPr>
          <p:cNvPr id="5" name="Date Placeholder 4"/>
          <p:cNvSpPr>
            <a:spLocks noGrp="1"/>
          </p:cNvSpPr>
          <p:nvPr>
            <p:ph type="dt" idx="11"/>
          </p:nvPr>
        </p:nvSpPr>
        <p:spPr/>
        <p:txBody>
          <a:bodyPr/>
          <a:lstStyle/>
          <a:p>
            <a:r>
              <a:rPr lang="en-US" smtClean="0"/>
              <a:t>LEED v4 Power Jam Study - lorisweb.com</a:t>
            </a:r>
            <a:endParaRPr lang="en-US"/>
          </a:p>
        </p:txBody>
      </p:sp>
    </p:spTree>
    <p:extLst>
      <p:ext uri="{BB962C8B-B14F-4D97-AF65-F5344CB8AC3E}">
        <p14:creationId xmlns:p14="http://schemas.microsoft.com/office/powerpoint/2010/main" val="1021219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3F3BBF46-2313-4F30-8C59-3FA19D625846}" type="datetime1">
              <a:rPr lang="en-US" smtClean="0"/>
              <a:t>11/5/2015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9F5BBC3-DF97-4E73-A0AD-5C2E46C3CCDF}" type="slidenum">
              <a:rPr lang="en-US" smtClean="0"/>
              <a:t>‹#›</a:t>
            </a:fld>
            <a:endParaRPr lang="en-US"/>
          </a:p>
        </p:txBody>
      </p:sp>
    </p:spTree>
    <p:extLst>
      <p:ext uri="{BB962C8B-B14F-4D97-AF65-F5344CB8AC3E}">
        <p14:creationId xmlns:p14="http://schemas.microsoft.com/office/powerpoint/2010/main" val="32254669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AA1FCFC-CDEF-41EE-BF20-92295B5E1720}" type="datetime1">
              <a:rPr lang="en-US" smtClean="0"/>
              <a:t>11/5/2015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9F5BBC3-DF97-4E73-A0AD-5C2E46C3CCDF}" type="slidenum">
              <a:rPr lang="en-US" smtClean="0"/>
              <a:t>‹#›</a:t>
            </a:fld>
            <a:endParaRPr lang="en-US"/>
          </a:p>
        </p:txBody>
      </p:sp>
    </p:spTree>
    <p:extLst>
      <p:ext uri="{BB962C8B-B14F-4D97-AF65-F5344CB8AC3E}">
        <p14:creationId xmlns:p14="http://schemas.microsoft.com/office/powerpoint/2010/main" val="36478013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D75B567-3833-415A-8920-3FF1072C1770}" type="datetime1">
              <a:rPr lang="en-US" smtClean="0"/>
              <a:t>11/5/2015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9F5BBC3-DF97-4E73-A0AD-5C2E46C3CCDF}" type="slidenum">
              <a:rPr lang="en-US" smtClean="0"/>
              <a:t>‹#›</a:t>
            </a:fld>
            <a:endParaRPr lang="en-US"/>
          </a:p>
        </p:txBody>
      </p:sp>
    </p:spTree>
    <p:extLst>
      <p:ext uri="{BB962C8B-B14F-4D97-AF65-F5344CB8AC3E}">
        <p14:creationId xmlns:p14="http://schemas.microsoft.com/office/powerpoint/2010/main" val="2470737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9270C88-A8C6-4B16-9DFE-687131765FEE}" type="datetime1">
              <a:rPr lang="en-US" smtClean="0"/>
              <a:t>11/5/2015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9F5BBC3-DF97-4E73-A0AD-5C2E46C3CCDF}" type="slidenum">
              <a:rPr lang="en-US" smtClean="0"/>
              <a:t>‹#›</a:t>
            </a:fld>
            <a:endParaRPr lang="en-US"/>
          </a:p>
        </p:txBody>
      </p:sp>
    </p:spTree>
    <p:extLst>
      <p:ext uri="{BB962C8B-B14F-4D97-AF65-F5344CB8AC3E}">
        <p14:creationId xmlns:p14="http://schemas.microsoft.com/office/powerpoint/2010/main" val="41311152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3B789E0-8C8F-46CE-94D1-29202400A31C}" type="datetime1">
              <a:rPr lang="en-US" smtClean="0"/>
              <a:t>11/5/2015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9F5BBC3-DF97-4E73-A0AD-5C2E46C3CCDF}" type="slidenum">
              <a:rPr lang="en-US" smtClean="0"/>
              <a:t>‹#›</a:t>
            </a:fld>
            <a:endParaRPr lang="en-US"/>
          </a:p>
        </p:txBody>
      </p:sp>
    </p:spTree>
    <p:extLst>
      <p:ext uri="{BB962C8B-B14F-4D97-AF65-F5344CB8AC3E}">
        <p14:creationId xmlns:p14="http://schemas.microsoft.com/office/powerpoint/2010/main" val="35871734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C7C00240-7B31-46C9-8706-3D2DBC236372}" type="datetime1">
              <a:rPr lang="en-US" smtClean="0"/>
              <a:t>11/5/2015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9F5BBC3-DF97-4E73-A0AD-5C2E46C3CCDF}" type="slidenum">
              <a:rPr lang="en-US" smtClean="0"/>
              <a:t>‹#›</a:t>
            </a:fld>
            <a:endParaRPr lang="en-US"/>
          </a:p>
        </p:txBody>
      </p:sp>
    </p:spTree>
    <p:extLst>
      <p:ext uri="{BB962C8B-B14F-4D97-AF65-F5344CB8AC3E}">
        <p14:creationId xmlns:p14="http://schemas.microsoft.com/office/powerpoint/2010/main" val="34872912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4F67BF0E-3A49-434A-8A05-30402DFB50C5}" type="datetime1">
              <a:rPr lang="en-US" smtClean="0"/>
              <a:t>11/5/2015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9F5BBC3-DF97-4E73-A0AD-5C2E46C3CCDF}" type="slidenum">
              <a:rPr lang="en-US" smtClean="0"/>
              <a:t>‹#›</a:t>
            </a:fld>
            <a:endParaRPr lang="en-US"/>
          </a:p>
        </p:txBody>
      </p:sp>
    </p:spTree>
    <p:extLst>
      <p:ext uri="{BB962C8B-B14F-4D97-AF65-F5344CB8AC3E}">
        <p14:creationId xmlns:p14="http://schemas.microsoft.com/office/powerpoint/2010/main" val="38805011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3B26417-8981-4A3F-90A1-840F38CE7855}" type="datetime1">
              <a:rPr lang="en-US" smtClean="0"/>
              <a:t>11/5/2015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9F5BBC3-DF97-4E73-A0AD-5C2E46C3CCDF}" type="slidenum">
              <a:rPr lang="en-US" smtClean="0"/>
              <a:t>‹#›</a:t>
            </a:fld>
            <a:endParaRPr lang="en-US"/>
          </a:p>
        </p:txBody>
      </p:sp>
    </p:spTree>
    <p:extLst>
      <p:ext uri="{BB962C8B-B14F-4D97-AF65-F5344CB8AC3E}">
        <p14:creationId xmlns:p14="http://schemas.microsoft.com/office/powerpoint/2010/main" val="23240360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173D473-47FB-4C06-A749-01208DC82DB2}" type="datetime1">
              <a:rPr lang="en-US" smtClean="0"/>
              <a:t>11/5/2015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9F5BBC3-DF97-4E73-A0AD-5C2E46C3CCDF}" type="slidenum">
              <a:rPr lang="en-US" smtClean="0"/>
              <a:t>‹#›</a:t>
            </a:fld>
            <a:endParaRPr lang="en-US"/>
          </a:p>
        </p:txBody>
      </p:sp>
    </p:spTree>
    <p:extLst>
      <p:ext uri="{BB962C8B-B14F-4D97-AF65-F5344CB8AC3E}">
        <p14:creationId xmlns:p14="http://schemas.microsoft.com/office/powerpoint/2010/main" val="33042750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5879CD-D427-4514-BFEB-AD9A00C6E60F}" type="datetime1">
              <a:rPr lang="en-US" smtClean="0"/>
              <a:t>11/5/2015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9F5BBC3-DF97-4E73-A0AD-5C2E46C3CCDF}" type="slidenum">
              <a:rPr lang="en-US" smtClean="0"/>
              <a:t>‹#›</a:t>
            </a:fld>
            <a:endParaRPr lang="en-US"/>
          </a:p>
        </p:txBody>
      </p:sp>
    </p:spTree>
    <p:extLst>
      <p:ext uri="{BB962C8B-B14F-4D97-AF65-F5344CB8AC3E}">
        <p14:creationId xmlns:p14="http://schemas.microsoft.com/office/powerpoint/2010/main" val="25847198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5CE130E-9E90-4ED9-9A57-5588134A36FA}" type="datetime1">
              <a:rPr lang="en-US" smtClean="0"/>
              <a:t>11/5/2015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9F5BBC3-DF97-4E73-A0AD-5C2E46C3CCDF}" type="slidenum">
              <a:rPr lang="en-US" smtClean="0"/>
              <a:t>‹#›</a:t>
            </a:fld>
            <a:endParaRPr lang="en-US"/>
          </a:p>
        </p:txBody>
      </p:sp>
    </p:spTree>
    <p:extLst>
      <p:ext uri="{BB962C8B-B14F-4D97-AF65-F5344CB8AC3E}">
        <p14:creationId xmlns:p14="http://schemas.microsoft.com/office/powerpoint/2010/main" val="6809081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6C05387-9923-4052-AFB0-83096FEA1CDB}" type="datetime1">
              <a:rPr lang="en-US" smtClean="0"/>
              <a:t>11/5/2015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9F5BBC3-DF97-4E73-A0AD-5C2E46C3CCDF}" type="slidenum">
              <a:rPr lang="en-US" smtClean="0"/>
              <a:t>‹#›</a:t>
            </a:fld>
            <a:endParaRPr lang="en-US"/>
          </a:p>
        </p:txBody>
      </p:sp>
    </p:spTree>
    <p:extLst>
      <p:ext uri="{BB962C8B-B14F-4D97-AF65-F5344CB8AC3E}">
        <p14:creationId xmlns:p14="http://schemas.microsoft.com/office/powerpoint/2010/main" val="197515235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11.jpg"/><Relationship Id="rId5" Type="http://schemas.openxmlformats.org/officeDocument/2006/relationships/image" Target="../media/image19.png"/><Relationship Id="rId4" Type="http://schemas.openxmlformats.org/officeDocument/2006/relationships/hyperlink" Target="http://www.epa.gov/climatechange/ghgemissions/"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20.png"/></Relationships>
</file>

<file path=ppt/slides/_rels/slide1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18.png"/></Relationships>
</file>

<file path=ppt/slides/_rels/slide1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18.png"/></Relationships>
</file>

<file path=ppt/slides/_rels/slide15.xml.rels><?xml version="1.0" encoding="UTF-8" standalone="yes"?>
<Relationships xmlns="http://schemas.openxmlformats.org/package/2006/relationships"><Relationship Id="rId3" Type="http://schemas.openxmlformats.org/officeDocument/2006/relationships/hyperlink" Target="http://www.resilience.org/groups" TargetMode="External"/><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23.png"/></Relationships>
</file>

<file path=ppt/slides/_rels/slide1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image" Target="../media/image25.png"/></Relationships>
</file>

<file path=ppt/slides/_rels/slide1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7.xml"/><Relationship Id="rId1" Type="http://schemas.openxmlformats.org/officeDocument/2006/relationships/slideLayout" Target="../slideLayouts/slideLayout7.xml"/><Relationship Id="rId4" Type="http://schemas.openxmlformats.org/officeDocument/2006/relationships/image" Target="../media/image26.gif"/></Relationships>
</file>

<file path=ppt/slides/_rels/slide1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8.xml"/><Relationship Id="rId1" Type="http://schemas.openxmlformats.org/officeDocument/2006/relationships/slideLayout" Target="../slideLayouts/slideLayout7.xml"/><Relationship Id="rId5" Type="http://schemas.openxmlformats.org/officeDocument/2006/relationships/image" Target="../media/image28.jpeg"/><Relationship Id="rId4" Type="http://schemas.openxmlformats.org/officeDocument/2006/relationships/image" Target="../media/image27.jpeg"/></Relationships>
</file>

<file path=ppt/slides/_rels/slide1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9.xml"/><Relationship Id="rId1" Type="http://schemas.openxmlformats.org/officeDocument/2006/relationships/slideLayout" Target="../slideLayouts/slideLayout7.xml"/><Relationship Id="rId5" Type="http://schemas.openxmlformats.org/officeDocument/2006/relationships/image" Target="../media/image30.jpg"/><Relationship Id="rId4" Type="http://schemas.openxmlformats.org/officeDocument/2006/relationships/hyperlink" Target="http://www.greenbuildingsupply.com/Learning-Center/Six-Myths-about-Building-Green"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0.xml"/><Relationship Id="rId1" Type="http://schemas.openxmlformats.org/officeDocument/2006/relationships/slideLayout" Target="../slideLayouts/slideLayout7.xml"/><Relationship Id="rId4" Type="http://schemas.openxmlformats.org/officeDocument/2006/relationships/image" Target="../media/image32.png"/></Relationships>
</file>

<file path=ppt/slides/_rels/slide2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1.xml"/><Relationship Id="rId1" Type="http://schemas.openxmlformats.org/officeDocument/2006/relationships/slideLayout" Target="../slideLayouts/slideLayout7.xml"/><Relationship Id="rId4" Type="http://schemas.openxmlformats.org/officeDocument/2006/relationships/image" Target="../media/image34.png"/></Relationships>
</file>

<file path=ppt/slides/_rels/slide2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3.xml"/><Relationship Id="rId1" Type="http://schemas.openxmlformats.org/officeDocument/2006/relationships/slideLayout" Target="../slideLayouts/slideLayout7.xml"/><Relationship Id="rId4" Type="http://schemas.openxmlformats.org/officeDocument/2006/relationships/image" Target="../media/image37.jpeg"/></Relationships>
</file>

<file path=ppt/slides/_rels/slide2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4.xml"/><Relationship Id="rId1" Type="http://schemas.openxmlformats.org/officeDocument/2006/relationships/slideLayout" Target="../slideLayouts/slideLayout7.xml"/><Relationship Id="rId4" Type="http://schemas.openxmlformats.org/officeDocument/2006/relationships/image" Target="../media/image38.gif"/></Relationships>
</file>

<file path=ppt/slides/_rels/slide2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5.xml"/><Relationship Id="rId1" Type="http://schemas.openxmlformats.org/officeDocument/2006/relationships/slideLayout" Target="../slideLayouts/slideLayout7.xml"/><Relationship Id="rId4" Type="http://schemas.openxmlformats.org/officeDocument/2006/relationships/image" Target="../media/image39.png"/></Relationships>
</file>

<file path=ppt/slides/_rels/slide2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6.xml"/><Relationship Id="rId1" Type="http://schemas.openxmlformats.org/officeDocument/2006/relationships/slideLayout" Target="../slideLayouts/slideLayout7.xml"/><Relationship Id="rId5" Type="http://schemas.openxmlformats.org/officeDocument/2006/relationships/image" Target="../media/image40.jpeg"/><Relationship Id="rId4" Type="http://schemas.openxmlformats.org/officeDocument/2006/relationships/image" Target="../media/image39.png"/></Relationships>
</file>

<file path=ppt/slides/_rels/slide2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7.xml"/><Relationship Id="rId1" Type="http://schemas.openxmlformats.org/officeDocument/2006/relationships/slideLayout" Target="../slideLayouts/slideLayout7.xml"/><Relationship Id="rId4" Type="http://schemas.openxmlformats.org/officeDocument/2006/relationships/image" Target="../media/image41.jpeg"/></Relationships>
</file>

<file path=ppt/slides/_rels/slide2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8.xml"/><Relationship Id="rId1" Type="http://schemas.openxmlformats.org/officeDocument/2006/relationships/slideLayout" Target="../slideLayouts/slideLayout7.xml"/><Relationship Id="rId6" Type="http://schemas.openxmlformats.org/officeDocument/2006/relationships/image" Target="../media/image11.jpg"/><Relationship Id="rId5" Type="http://schemas.openxmlformats.org/officeDocument/2006/relationships/image" Target="../media/image42.png"/><Relationship Id="rId4" Type="http://schemas.openxmlformats.org/officeDocument/2006/relationships/hyperlink" Target="http://www.donellameadows.org/archives/leverage-points-places-to-intervene-in-a-system/" TargetMode="External"/></Relationships>
</file>

<file path=ppt/slides/_rels/slide2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9.xml"/><Relationship Id="rId1" Type="http://schemas.openxmlformats.org/officeDocument/2006/relationships/slideLayout" Target="../slideLayouts/slideLayout7.xml"/><Relationship Id="rId4" Type="http://schemas.openxmlformats.org/officeDocument/2006/relationships/image" Target="../media/image43.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30.xml"/><Relationship Id="rId1" Type="http://schemas.openxmlformats.org/officeDocument/2006/relationships/slideLayout" Target="../slideLayouts/slideLayout7.xml"/><Relationship Id="rId4" Type="http://schemas.openxmlformats.org/officeDocument/2006/relationships/image" Target="../media/image45.jpeg"/></Relationships>
</file>

<file path=ppt/slides/_rels/slide31.xml.rels><?xml version="1.0" encoding="UTF-8" standalone="yes"?>
<Relationships xmlns="http://schemas.openxmlformats.org/package/2006/relationships"><Relationship Id="rId3" Type="http://schemas.openxmlformats.org/officeDocument/2006/relationships/hyperlink" Target="http://www.fs.fed.us/t-d/pubs/htmlpubs/htm08732839/page02.htm" TargetMode="External"/><Relationship Id="rId2" Type="http://schemas.openxmlformats.org/officeDocument/2006/relationships/notesSlide" Target="../notesSlides/notesSlide31.xml"/><Relationship Id="rId1" Type="http://schemas.openxmlformats.org/officeDocument/2006/relationships/slideLayout" Target="../slideLayouts/slideLayout7.xml"/><Relationship Id="rId5" Type="http://schemas.openxmlformats.org/officeDocument/2006/relationships/image" Target="../media/image46.png"/><Relationship Id="rId4" Type="http://schemas.openxmlformats.org/officeDocument/2006/relationships/image" Target="../media/image44.png"/></Relationships>
</file>

<file path=ppt/slides/_rels/slide32.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32.xml"/><Relationship Id="rId1" Type="http://schemas.openxmlformats.org/officeDocument/2006/relationships/slideLayout" Target="../slideLayouts/slideLayout7.xml"/><Relationship Id="rId5" Type="http://schemas.openxmlformats.org/officeDocument/2006/relationships/hyperlink" Target="http://storyofstuff.org/" TargetMode="External"/><Relationship Id="rId4" Type="http://schemas.openxmlformats.org/officeDocument/2006/relationships/image" Target="../media/image47.jpg"/></Relationships>
</file>

<file path=ppt/slides/_rels/slide33.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35.xml"/><Relationship Id="rId1" Type="http://schemas.openxmlformats.org/officeDocument/2006/relationships/slideLayout" Target="../slideLayouts/slideLayout7.xml"/><Relationship Id="rId6" Type="http://schemas.openxmlformats.org/officeDocument/2006/relationships/image" Target="../media/image11.jpg"/><Relationship Id="rId5" Type="http://schemas.openxmlformats.org/officeDocument/2006/relationships/image" Target="../media/image51.jpeg"/><Relationship Id="rId4" Type="http://schemas.openxmlformats.org/officeDocument/2006/relationships/hyperlink" Target="http://www.youtube.com/watch?v=PDfXeNz-_Yo" TargetMode="External"/></Relationships>
</file>

<file path=ppt/slides/_rels/slide36.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36.xml"/><Relationship Id="rId1" Type="http://schemas.openxmlformats.org/officeDocument/2006/relationships/slideLayout" Target="../slideLayouts/slideLayout7.xml"/><Relationship Id="rId4" Type="http://schemas.openxmlformats.org/officeDocument/2006/relationships/image" Target="../media/image52.gif"/></Relationships>
</file>

<file path=ppt/slides/_rels/slide37.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37.xml"/><Relationship Id="rId1" Type="http://schemas.openxmlformats.org/officeDocument/2006/relationships/slideLayout" Target="../slideLayouts/slideLayout7.xml"/><Relationship Id="rId4" Type="http://schemas.openxmlformats.org/officeDocument/2006/relationships/image" Target="../media/image53.tiff"/></Relationships>
</file>

<file path=ppt/slides/_rels/slide38.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6.jpg"/><Relationship Id="rId5" Type="http://schemas.openxmlformats.org/officeDocument/2006/relationships/image" Target="../media/image5.jpg"/><Relationship Id="rId4" Type="http://schemas.openxmlformats.org/officeDocument/2006/relationships/image" Target="../media/image4.jpg"/></Relationships>
</file>

<file path=ppt/slides/_rels/slide40.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40.xml"/><Relationship Id="rId1" Type="http://schemas.openxmlformats.org/officeDocument/2006/relationships/slideLayout" Target="../slideLayouts/slideLayout7.xml"/><Relationship Id="rId4" Type="http://schemas.openxmlformats.org/officeDocument/2006/relationships/image" Target="../media/image54.jpeg"/></Relationships>
</file>

<file path=ppt/slides/_rels/slide41.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41.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42.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43.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44.xml"/><Relationship Id="rId1" Type="http://schemas.openxmlformats.org/officeDocument/2006/relationships/slideLayout" Target="../slideLayouts/slideLayout7.xml"/><Relationship Id="rId4" Type="http://schemas.openxmlformats.org/officeDocument/2006/relationships/image" Target="../media/image55.tiff"/></Relationships>
</file>

<file path=ppt/slides/_rels/slide45.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45.xml"/><Relationship Id="rId1" Type="http://schemas.openxmlformats.org/officeDocument/2006/relationships/slideLayout" Target="../slideLayouts/slideLayout7.xml"/><Relationship Id="rId4" Type="http://schemas.openxmlformats.org/officeDocument/2006/relationships/image" Target="../media/image56.jpeg"/></Relationships>
</file>

<file path=ppt/slides/_rels/slide46.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46.xml"/><Relationship Id="rId1" Type="http://schemas.openxmlformats.org/officeDocument/2006/relationships/slideLayout" Target="../slideLayouts/slideLayout7.xml"/><Relationship Id="rId5" Type="http://schemas.openxmlformats.org/officeDocument/2006/relationships/image" Target="../media/image58.gif"/><Relationship Id="rId4" Type="http://schemas.openxmlformats.org/officeDocument/2006/relationships/image" Target="../media/image57.gif"/></Relationships>
</file>

<file path=ppt/slides/_rels/slide47.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47.xml"/><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48.xml"/><Relationship Id="rId1" Type="http://schemas.openxmlformats.org/officeDocument/2006/relationships/slideLayout" Target="../slideLayouts/slideLayout7.xml"/><Relationship Id="rId4" Type="http://schemas.openxmlformats.org/officeDocument/2006/relationships/image" Target="../media/image60.png"/></Relationships>
</file>

<file path=ppt/slides/_rels/slide49.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49.xml"/><Relationship Id="rId1" Type="http://schemas.openxmlformats.org/officeDocument/2006/relationships/slideLayout" Target="../slideLayouts/slideLayout7.xml"/><Relationship Id="rId4" Type="http://schemas.openxmlformats.org/officeDocument/2006/relationships/image" Target="../media/image62.pn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8.gif"/></Relationships>
</file>

<file path=ppt/slides/_rels/slide50.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50.xml"/><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51.xml"/><Relationship Id="rId1" Type="http://schemas.openxmlformats.org/officeDocument/2006/relationships/slideLayout" Target="../slideLayouts/slideLayout7.xml"/><Relationship Id="rId4" Type="http://schemas.openxmlformats.org/officeDocument/2006/relationships/image" Target="../media/image65.png"/></Relationships>
</file>

<file path=ppt/slides/_rels/slide52.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52.xml"/><Relationship Id="rId1" Type="http://schemas.openxmlformats.org/officeDocument/2006/relationships/slideLayout" Target="../slideLayouts/slideLayout7.xml"/><Relationship Id="rId4" Type="http://schemas.openxmlformats.org/officeDocument/2006/relationships/image" Target="../media/image67.jpeg"/></Relationships>
</file>

<file path=ppt/slides/_rels/slide53.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53.xml"/><Relationship Id="rId1" Type="http://schemas.openxmlformats.org/officeDocument/2006/relationships/slideLayout" Target="../slideLayouts/slideLayout7.xml"/><Relationship Id="rId4" Type="http://schemas.openxmlformats.org/officeDocument/2006/relationships/image" Target="../media/image68.png"/></Relationships>
</file>

<file path=ppt/slides/_rels/slide54.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54.xml"/><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55.xml"/><Relationship Id="rId1" Type="http://schemas.openxmlformats.org/officeDocument/2006/relationships/slideLayout" Target="../slideLayouts/slideLayout7.xml"/><Relationship Id="rId4" Type="http://schemas.openxmlformats.org/officeDocument/2006/relationships/image" Target="../media/image70.png"/></Relationships>
</file>

<file path=ppt/slides/_rels/slide56.xml.rels><?xml version="1.0" encoding="UTF-8" standalone="yes"?>
<Relationships xmlns="http://schemas.openxmlformats.org/package/2006/relationships"><Relationship Id="rId8" Type="http://schemas.openxmlformats.org/officeDocument/2006/relationships/hyperlink" Target="https://www.smacna.org/store/browse/indoor-environmental-air-quality" TargetMode="External"/><Relationship Id="rId3" Type="http://schemas.openxmlformats.org/officeDocument/2006/relationships/image" Target="../media/image69.png"/><Relationship Id="rId7" Type="http://schemas.openxmlformats.org/officeDocument/2006/relationships/image" Target="../media/image73.jpeg"/><Relationship Id="rId2" Type="http://schemas.openxmlformats.org/officeDocument/2006/relationships/notesSlide" Target="../notesSlides/notesSlide56.xml"/><Relationship Id="rId1" Type="http://schemas.openxmlformats.org/officeDocument/2006/relationships/slideLayout" Target="../slideLayouts/slideLayout7.xml"/><Relationship Id="rId6" Type="http://schemas.openxmlformats.org/officeDocument/2006/relationships/hyperlink" Target="http://water.epa.gov/polwaste/npdes/" TargetMode="External"/><Relationship Id="rId5" Type="http://schemas.openxmlformats.org/officeDocument/2006/relationships/image" Target="../media/image72.jpeg"/><Relationship Id="rId10" Type="http://schemas.openxmlformats.org/officeDocument/2006/relationships/image" Target="../media/image75.png"/><Relationship Id="rId4" Type="http://schemas.openxmlformats.org/officeDocument/2006/relationships/image" Target="../media/image71.png"/><Relationship Id="rId9" Type="http://schemas.openxmlformats.org/officeDocument/2006/relationships/image" Target="../media/image74.png"/></Relationships>
</file>

<file path=ppt/slides/_rels/slide57.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57.xml"/><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58.xml"/><Relationship Id="rId1" Type="http://schemas.openxmlformats.org/officeDocument/2006/relationships/slideLayout" Target="../slideLayouts/slideLayout7.xml"/><Relationship Id="rId4" Type="http://schemas.openxmlformats.org/officeDocument/2006/relationships/image" Target="../media/image77.jpeg"/></Relationships>
</file>

<file path=ppt/slides/_rels/slide59.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59.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hyperlink" Target="http://www.youtube.com/watch?v=9wsBiOBdLD4" TargetMode="External"/><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11.jpg"/><Relationship Id="rId5" Type="http://schemas.openxmlformats.org/officeDocument/2006/relationships/image" Target="../media/image10.png"/><Relationship Id="rId4" Type="http://schemas.openxmlformats.org/officeDocument/2006/relationships/image" Target="../media/image9.jpeg"/></Relationships>
</file>

<file path=ppt/slides/_rels/slide60.xml.rels><?xml version="1.0" encoding="UTF-8" standalone="yes"?>
<Relationships xmlns="http://schemas.openxmlformats.org/package/2006/relationships"><Relationship Id="rId3" Type="http://schemas.openxmlformats.org/officeDocument/2006/relationships/image" Target="../media/image76.png"/><Relationship Id="rId7" Type="http://schemas.openxmlformats.org/officeDocument/2006/relationships/image" Target="../media/image81.jpeg"/><Relationship Id="rId2" Type="http://schemas.openxmlformats.org/officeDocument/2006/relationships/notesSlide" Target="../notesSlides/notesSlide60.xml"/><Relationship Id="rId1" Type="http://schemas.openxmlformats.org/officeDocument/2006/relationships/slideLayout" Target="../slideLayouts/slideLayout7.xml"/><Relationship Id="rId6" Type="http://schemas.openxmlformats.org/officeDocument/2006/relationships/image" Target="../media/image80.jpeg"/><Relationship Id="rId5" Type="http://schemas.openxmlformats.org/officeDocument/2006/relationships/image" Target="../media/image79.jpeg"/><Relationship Id="rId4" Type="http://schemas.openxmlformats.org/officeDocument/2006/relationships/image" Target="../media/image78.png"/></Relationships>
</file>

<file path=ppt/slides/_rels/slide61.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61.xml"/><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62.xml"/><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63.xml"/><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64.xml"/><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notesSlide" Target="../notesSlides/notesSlide65.xml"/><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3" Type="http://schemas.openxmlformats.org/officeDocument/2006/relationships/hyperlink" Target="https://vimeo.com/5020871" TargetMode="External"/><Relationship Id="rId2" Type="http://schemas.openxmlformats.org/officeDocument/2006/relationships/notesSlide" Target="../notesSlides/notesSlide66.xml"/><Relationship Id="rId1" Type="http://schemas.openxmlformats.org/officeDocument/2006/relationships/slideLayout" Target="../slideLayouts/slideLayout7.xml"/><Relationship Id="rId5" Type="http://schemas.openxmlformats.org/officeDocument/2006/relationships/image" Target="../media/image11.jpg"/><Relationship Id="rId4" Type="http://schemas.openxmlformats.org/officeDocument/2006/relationships/image" Target="../media/image87.png"/></Relationships>
</file>

<file path=ppt/slides/_rels/slide67.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67.xml"/><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68.xml"/><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69.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image" Target="../media/image13.png"/><Relationship Id="rId4" Type="http://schemas.openxmlformats.org/officeDocument/2006/relationships/hyperlink" Target="http://qz.com/193138/the-worlds-growing-love-affair-with-the-most-wasteful-form-of-coffee-there-is/" TargetMode="External"/></Relationships>
</file>

<file path=ppt/slides/_rels/slide70.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70.xml"/><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71.xml"/><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72.xml"/><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73.xml"/><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74.xml"/><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75.xml"/><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76.xml"/><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77.xml"/><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78.xml"/><Relationship Id="rId1" Type="http://schemas.openxmlformats.org/officeDocument/2006/relationships/slideLayout" Target="../slideLayouts/slideLayout7.xml"/><Relationship Id="rId4" Type="http://schemas.openxmlformats.org/officeDocument/2006/relationships/image" Target="../media/image88.png"/></Relationships>
</file>

<file path=ppt/slides/_rels/slide79.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79.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15.jpeg"/></Relationships>
</file>

<file path=ppt/slides/_rels/slide80.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80.xml"/><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81.xml"/><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82.xml"/><Relationship Id="rId1" Type="http://schemas.openxmlformats.org/officeDocument/2006/relationships/slideLayout" Target="../slideLayouts/slideLayout7.xml"/><Relationship Id="rId4" Type="http://schemas.openxmlformats.org/officeDocument/2006/relationships/image" Target="../media/image89.png"/></Relationships>
</file>

<file path=ppt/slides/_rels/slide83.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83.xml"/><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84.xml"/><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85.xml"/><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86.xml"/><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87.xml"/><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88.xml"/><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89.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7.xml"/><Relationship Id="rId5" Type="http://schemas.openxmlformats.org/officeDocument/2006/relationships/image" Target="../media/image17.png"/><Relationship Id="rId4" Type="http://schemas.openxmlformats.org/officeDocument/2006/relationships/image" Target="../media/image16.png"/></Relationships>
</file>

<file path=ppt/slides/_rels/slide90.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90.xml"/><Relationship Id="rId1" Type="http://schemas.openxmlformats.org/officeDocument/2006/relationships/slideLayout" Target="../slideLayouts/slideLayout7.xml"/></Relationships>
</file>

<file path=ppt/slides/_rels/slide91.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91.xml"/><Relationship Id="rId1" Type="http://schemas.openxmlformats.org/officeDocument/2006/relationships/slideLayout" Target="../slideLayouts/slideLayout7.xml"/></Relationships>
</file>

<file path=ppt/slides/_rels/slide92.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92.xml"/><Relationship Id="rId1" Type="http://schemas.openxmlformats.org/officeDocument/2006/relationships/slideLayout" Target="../slideLayouts/slideLayout7.xml"/></Relationships>
</file>

<file path=ppt/slides/_rels/slide93.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93.xml"/><Relationship Id="rId1" Type="http://schemas.openxmlformats.org/officeDocument/2006/relationships/slideLayout" Target="../slideLayouts/slideLayout7.xml"/></Relationships>
</file>

<file path=ppt/slides/_rels/slide94.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94.xml"/><Relationship Id="rId1" Type="http://schemas.openxmlformats.org/officeDocument/2006/relationships/slideLayout" Target="../slideLayouts/slideLayout7.xml"/></Relationships>
</file>

<file path=ppt/slides/_rels/slide95.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notesSlide" Target="../notesSlides/notesSlide95.xml"/><Relationship Id="rId1" Type="http://schemas.openxmlformats.org/officeDocument/2006/relationships/slideLayout" Target="../slideLayouts/slideLayout7.xml"/><Relationship Id="rId4" Type="http://schemas.openxmlformats.org/officeDocument/2006/relationships/image" Target="../media/image91.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19F5BBC3-DF97-4E73-A0AD-5C2E46C3CCDF}" type="slidenum">
              <a:rPr lang="en-US" smtClean="0"/>
              <a:t>1</a:t>
            </a:fld>
            <a:endParaRPr lang="en-US"/>
          </a:p>
        </p:txBody>
      </p:sp>
      <p:pic>
        <p:nvPicPr>
          <p:cNvPr id="819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51608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9833934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19F5BBC3-DF97-4E73-A0AD-5C2E46C3CCDF}" type="slidenum">
              <a:rPr lang="en-US" smtClean="0"/>
              <a:t>10</a:t>
            </a:fld>
            <a:endParaRPr lang="en-US"/>
          </a:p>
        </p:txBody>
      </p:sp>
      <p:pic>
        <p:nvPicPr>
          <p:cNvPr id="819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7666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angle 3"/>
          <p:cNvSpPr/>
          <p:nvPr/>
        </p:nvSpPr>
        <p:spPr>
          <a:xfrm>
            <a:off x="0" y="914400"/>
            <a:ext cx="9144000" cy="4893647"/>
          </a:xfrm>
          <a:prstGeom prst="rect">
            <a:avLst/>
          </a:prstGeom>
        </p:spPr>
        <p:txBody>
          <a:bodyPr wrap="square">
            <a:spAutoFit/>
          </a:bodyPr>
          <a:lstStyle/>
          <a:p>
            <a:r>
              <a:rPr lang="en-US" sz="2400" dirty="0"/>
              <a:t>The goal of LEED is market transformation—to fundamentally change how we design, build, and operate buildings and communities—through certification that honors levels of achievement in areas such </a:t>
            </a:r>
            <a:r>
              <a:rPr lang="en-US" sz="2400" dirty="0" smtClean="0"/>
              <a:t>as:</a:t>
            </a:r>
          </a:p>
          <a:p>
            <a:endParaRPr lang="en-US" sz="2400" dirty="0" smtClean="0"/>
          </a:p>
          <a:p>
            <a:pPr marL="342900" indent="-342900">
              <a:buFont typeface="Wingdings" panose="05000000000000000000" pitchFamily="2" charset="2"/>
              <a:buChar char="§"/>
            </a:pPr>
            <a:r>
              <a:rPr lang="en-US" sz="2400" dirty="0" smtClean="0"/>
              <a:t>Energy Savings</a:t>
            </a:r>
          </a:p>
          <a:p>
            <a:pPr marL="342900" indent="-342900">
              <a:buFont typeface="Wingdings" panose="05000000000000000000" pitchFamily="2" charset="2"/>
              <a:buChar char="§"/>
            </a:pPr>
            <a:endParaRPr lang="en-US" sz="2400" dirty="0" smtClean="0"/>
          </a:p>
          <a:p>
            <a:pPr marL="342900" indent="-342900">
              <a:buFont typeface="Wingdings" panose="05000000000000000000" pitchFamily="2" charset="2"/>
              <a:buChar char="§"/>
            </a:pPr>
            <a:r>
              <a:rPr lang="en-US" sz="2400" dirty="0" smtClean="0"/>
              <a:t>Water Efficiency</a:t>
            </a:r>
          </a:p>
          <a:p>
            <a:pPr marL="342900" indent="-342900">
              <a:buFont typeface="Wingdings" panose="05000000000000000000" pitchFamily="2" charset="2"/>
              <a:buChar char="§"/>
            </a:pPr>
            <a:endParaRPr lang="en-US" sz="2400" dirty="0" smtClean="0"/>
          </a:p>
          <a:p>
            <a:pPr marL="342900" indent="-342900">
              <a:buFont typeface="Wingdings" panose="05000000000000000000" pitchFamily="2" charset="2"/>
              <a:buChar char="§"/>
            </a:pPr>
            <a:r>
              <a:rPr lang="en-US" sz="2400" dirty="0" smtClean="0"/>
              <a:t>CO</a:t>
            </a:r>
            <a:r>
              <a:rPr lang="en-US" sz="2400" baseline="-25000" dirty="0" smtClean="0"/>
              <a:t>2</a:t>
            </a:r>
            <a:r>
              <a:rPr lang="en-US" sz="2400" dirty="0" smtClean="0"/>
              <a:t> Emissions Reduction</a:t>
            </a:r>
          </a:p>
          <a:p>
            <a:pPr marL="342900" indent="-342900">
              <a:buFont typeface="Wingdings" panose="05000000000000000000" pitchFamily="2" charset="2"/>
              <a:buChar char="§"/>
            </a:pPr>
            <a:endParaRPr lang="en-US" sz="2400" dirty="0" smtClean="0"/>
          </a:p>
          <a:p>
            <a:pPr marL="342900" indent="-342900">
              <a:buFont typeface="Wingdings" panose="05000000000000000000" pitchFamily="2" charset="2"/>
              <a:buChar char="§"/>
            </a:pPr>
            <a:r>
              <a:rPr lang="en-US" sz="2400" dirty="0" smtClean="0"/>
              <a:t>Improved Indoor Environmental Quality</a:t>
            </a:r>
          </a:p>
          <a:p>
            <a:pPr marL="342900" indent="-342900">
              <a:buFont typeface="Wingdings" panose="05000000000000000000" pitchFamily="2" charset="2"/>
              <a:buChar char="§"/>
            </a:pPr>
            <a:endParaRPr lang="en-US" sz="2400" dirty="0" smtClean="0"/>
          </a:p>
          <a:p>
            <a:pPr marL="342900" indent="-342900">
              <a:buFont typeface="Wingdings" panose="05000000000000000000" pitchFamily="2" charset="2"/>
              <a:buChar char="§"/>
            </a:pPr>
            <a:r>
              <a:rPr lang="en-US" sz="2400" dirty="0" smtClean="0"/>
              <a:t>Stewardship </a:t>
            </a:r>
            <a:r>
              <a:rPr lang="en-US" sz="2400" dirty="0"/>
              <a:t>of </a:t>
            </a:r>
            <a:r>
              <a:rPr lang="en-US" sz="2400" dirty="0" smtClean="0"/>
              <a:t>Resources</a:t>
            </a:r>
            <a:endParaRPr lang="en-US" sz="2400" dirty="0"/>
          </a:p>
        </p:txBody>
      </p:sp>
    </p:spTree>
    <p:extLst>
      <p:ext uri="{BB962C8B-B14F-4D97-AF65-F5344CB8AC3E}">
        <p14:creationId xmlns:p14="http://schemas.microsoft.com/office/powerpoint/2010/main" val="424083656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19F5BBC3-DF97-4E73-A0AD-5C2E46C3CCDF}" type="slidenum">
              <a:rPr lang="en-US" smtClean="0"/>
              <a:t>11</a:t>
            </a:fld>
            <a:endParaRPr lang="en-US"/>
          </a:p>
        </p:txBody>
      </p:sp>
      <p:pic>
        <p:nvPicPr>
          <p:cNvPr id="921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77444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ectangle 4"/>
          <p:cNvSpPr/>
          <p:nvPr/>
        </p:nvSpPr>
        <p:spPr>
          <a:xfrm>
            <a:off x="0" y="914400"/>
            <a:ext cx="9144000" cy="830997"/>
          </a:xfrm>
          <a:prstGeom prst="rect">
            <a:avLst/>
          </a:prstGeom>
        </p:spPr>
        <p:txBody>
          <a:bodyPr wrap="square">
            <a:spAutoFit/>
          </a:bodyPr>
          <a:lstStyle/>
          <a:p>
            <a:r>
              <a:rPr lang="en-US" sz="2400" dirty="0"/>
              <a:t>The built environment, including buildings and transportation systems, accounts for more than </a:t>
            </a:r>
            <a:r>
              <a:rPr lang="en-US" sz="2400" dirty="0" smtClean="0"/>
              <a:t>two-thirds of </a:t>
            </a:r>
            <a:r>
              <a:rPr lang="en-US" sz="2400" dirty="0"/>
              <a:t>all greenhouse gas emissions</a:t>
            </a:r>
            <a:r>
              <a:rPr lang="en-US" sz="2400" dirty="0" smtClean="0"/>
              <a:t>.</a:t>
            </a:r>
          </a:p>
        </p:txBody>
      </p:sp>
      <p:pic>
        <p:nvPicPr>
          <p:cNvPr id="7" name="Picture 2">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52738" y="1981200"/>
            <a:ext cx="3438525" cy="44672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 name="Picture 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80999" y="5534025"/>
            <a:ext cx="986365" cy="914400"/>
          </a:xfrm>
          <a:prstGeom prst="rect">
            <a:avLst/>
          </a:prstGeom>
        </p:spPr>
      </p:pic>
    </p:spTree>
    <p:extLst>
      <p:ext uri="{BB962C8B-B14F-4D97-AF65-F5344CB8AC3E}">
        <p14:creationId xmlns:p14="http://schemas.microsoft.com/office/powerpoint/2010/main" val="48255396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19F5BBC3-DF97-4E73-A0AD-5C2E46C3CCDF}" type="slidenum">
              <a:rPr lang="en-US" smtClean="0"/>
              <a:t>12</a:t>
            </a:fld>
            <a:endParaRPr lang="en-US"/>
          </a:p>
        </p:txBody>
      </p:sp>
      <p:pic>
        <p:nvPicPr>
          <p:cNvPr id="921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77444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ectangle 4"/>
          <p:cNvSpPr/>
          <p:nvPr/>
        </p:nvSpPr>
        <p:spPr>
          <a:xfrm>
            <a:off x="-1" y="914400"/>
            <a:ext cx="9144001" cy="1569660"/>
          </a:xfrm>
          <a:prstGeom prst="rect">
            <a:avLst/>
          </a:prstGeom>
        </p:spPr>
        <p:txBody>
          <a:bodyPr wrap="square">
            <a:spAutoFit/>
          </a:bodyPr>
          <a:lstStyle/>
          <a:p>
            <a:r>
              <a:rPr lang="en-US" sz="2400" dirty="0" smtClean="0"/>
              <a:t>Greenhouse </a:t>
            </a:r>
            <a:r>
              <a:rPr lang="en-US" sz="2400" dirty="0"/>
              <a:t>gas emissions come from many components of the built</a:t>
            </a:r>
          </a:p>
          <a:p>
            <a:r>
              <a:rPr lang="en-US" sz="2400" dirty="0"/>
              <a:t>environment, including building systems and energy use, transportation, water use and treatment, </a:t>
            </a:r>
            <a:r>
              <a:rPr lang="en-US" sz="2400" dirty="0" err="1" smtClean="0"/>
              <a:t>landcover</a:t>
            </a:r>
            <a:r>
              <a:rPr lang="en-US" sz="2400" dirty="0" smtClean="0"/>
              <a:t> change</a:t>
            </a:r>
            <a:r>
              <a:rPr lang="en-US" sz="2400" dirty="0"/>
              <a:t>, materials, </a:t>
            </a:r>
            <a:r>
              <a:rPr lang="en-US" sz="2400" dirty="0" smtClean="0"/>
              <a:t>and construction.</a:t>
            </a:r>
          </a:p>
        </p:txBody>
      </p:sp>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53828" y="2438400"/>
            <a:ext cx="5626369" cy="42062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1018637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19F5BBC3-DF97-4E73-A0AD-5C2E46C3CCDF}" type="slidenum">
              <a:rPr lang="en-US" smtClean="0"/>
              <a:t>13</a:t>
            </a:fld>
            <a:endParaRPr lang="en-US"/>
          </a:p>
        </p:txBody>
      </p:sp>
      <p:pic>
        <p:nvPicPr>
          <p:cNvPr id="1126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921512"/>
            <a:ext cx="9144000" cy="38696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9144000" cy="77444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tangle 1"/>
          <p:cNvSpPr/>
          <p:nvPr/>
        </p:nvSpPr>
        <p:spPr>
          <a:xfrm>
            <a:off x="0" y="914400"/>
            <a:ext cx="9144000" cy="830997"/>
          </a:xfrm>
          <a:prstGeom prst="rect">
            <a:avLst/>
          </a:prstGeom>
        </p:spPr>
        <p:txBody>
          <a:bodyPr wrap="square">
            <a:spAutoFit/>
          </a:bodyPr>
          <a:lstStyle/>
          <a:p>
            <a:r>
              <a:rPr lang="en-US" sz="2400" dirty="0"/>
              <a:t>By improving the efficiency of buildings and communities, we can significantly reduce greenhouse gas emissions.</a:t>
            </a:r>
          </a:p>
        </p:txBody>
      </p:sp>
    </p:spTree>
    <p:extLst>
      <p:ext uri="{BB962C8B-B14F-4D97-AF65-F5344CB8AC3E}">
        <p14:creationId xmlns:p14="http://schemas.microsoft.com/office/powerpoint/2010/main" val="99253834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19F5BBC3-DF97-4E73-A0AD-5C2E46C3CCDF}" type="slidenum">
              <a:rPr lang="en-US" smtClean="0"/>
              <a:t>14</a:t>
            </a:fld>
            <a:endParaRPr lang="en-US"/>
          </a:p>
        </p:txBody>
      </p:sp>
      <p:pic>
        <p:nvPicPr>
          <p:cNvPr id="1229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095501"/>
            <a:ext cx="9144000" cy="261257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9144000" cy="77444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18651528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19F5BBC3-DF97-4E73-A0AD-5C2E46C3CCDF}" type="slidenum">
              <a:rPr lang="en-US" smtClean="0"/>
              <a:t>15</a:t>
            </a:fld>
            <a:endParaRPr lang="en-US"/>
          </a:p>
        </p:txBody>
      </p:sp>
      <p:sp>
        <p:nvSpPr>
          <p:cNvPr id="4" name="Rectangle 3"/>
          <p:cNvSpPr/>
          <p:nvPr/>
        </p:nvSpPr>
        <p:spPr>
          <a:xfrm>
            <a:off x="0" y="914400"/>
            <a:ext cx="9144000" cy="4539704"/>
          </a:xfrm>
          <a:prstGeom prst="rect">
            <a:avLst/>
          </a:prstGeom>
        </p:spPr>
        <p:txBody>
          <a:bodyPr wrap="square">
            <a:spAutoFit/>
          </a:bodyPr>
          <a:lstStyle/>
          <a:p>
            <a:pPr marL="342900" indent="-342900">
              <a:spcAft>
                <a:spcPts val="600"/>
              </a:spcAft>
              <a:buFont typeface="Wingdings" panose="05000000000000000000" pitchFamily="2" charset="2"/>
              <a:buChar char="§"/>
            </a:pPr>
            <a:r>
              <a:rPr lang="en-US" sz="2400" dirty="0" smtClean="0"/>
              <a:t>Continuous </a:t>
            </a:r>
            <a:r>
              <a:rPr lang="en-US" sz="2400" b="1" dirty="0" smtClean="0"/>
              <a:t>Monitoring</a:t>
            </a:r>
            <a:r>
              <a:rPr lang="en-US" sz="2400" dirty="0" smtClean="0"/>
              <a:t> and </a:t>
            </a:r>
            <a:r>
              <a:rPr lang="en-US" sz="2400" b="1" dirty="0" smtClean="0"/>
              <a:t>Verification</a:t>
            </a:r>
          </a:p>
          <a:p>
            <a:pPr marL="342900" indent="-342900">
              <a:spcAft>
                <a:spcPts val="600"/>
              </a:spcAft>
              <a:buFont typeface="Wingdings" panose="05000000000000000000" pitchFamily="2" charset="2"/>
              <a:buChar char="§"/>
            </a:pPr>
            <a:r>
              <a:rPr lang="en-US" sz="2400" dirty="0" smtClean="0"/>
              <a:t>Build in </a:t>
            </a:r>
            <a:r>
              <a:rPr lang="en-US" sz="2400" b="1" dirty="0" smtClean="0">
                <a:hlinkClick r:id="rId3"/>
              </a:rPr>
              <a:t>Resilience</a:t>
            </a:r>
            <a:endParaRPr lang="en-US" sz="2400" b="1" dirty="0" smtClean="0"/>
          </a:p>
          <a:p>
            <a:pPr marL="342900" indent="-342900">
              <a:spcAft>
                <a:spcPts val="600"/>
              </a:spcAft>
              <a:buFont typeface="Wingdings" panose="05000000000000000000" pitchFamily="2" charset="2"/>
              <a:buChar char="§"/>
            </a:pPr>
            <a:r>
              <a:rPr lang="en-US" sz="2400" b="1" dirty="0" smtClean="0"/>
              <a:t>Commissioning</a:t>
            </a:r>
            <a:r>
              <a:rPr lang="en-US" sz="2400" dirty="0" smtClean="0"/>
              <a:t> </a:t>
            </a:r>
            <a:r>
              <a:rPr lang="en-US" sz="2400" dirty="0"/>
              <a:t>is the process of verifying and </a:t>
            </a:r>
            <a:r>
              <a:rPr lang="en-US" sz="2400" dirty="0" smtClean="0"/>
              <a:t>documenting that </a:t>
            </a:r>
            <a:r>
              <a:rPr lang="en-US" sz="2400" dirty="0"/>
              <a:t>a building and all its systems and assemblies are planned, designed, installed, tested, operated, </a:t>
            </a:r>
            <a:r>
              <a:rPr lang="en-US" sz="2400" dirty="0" smtClean="0"/>
              <a:t>and maintained </a:t>
            </a:r>
            <a:r>
              <a:rPr lang="en-US" sz="2400" dirty="0"/>
              <a:t>to meet the owner’s project requirements</a:t>
            </a:r>
            <a:r>
              <a:rPr lang="en-US" sz="2400" dirty="0" smtClean="0"/>
              <a:t>.</a:t>
            </a:r>
          </a:p>
          <a:p>
            <a:pPr marL="342900" indent="-342900">
              <a:spcAft>
                <a:spcPts val="600"/>
              </a:spcAft>
              <a:buFont typeface="Wingdings" panose="05000000000000000000" pitchFamily="2" charset="2"/>
              <a:buChar char="§"/>
            </a:pPr>
            <a:r>
              <a:rPr lang="en-US" sz="2400" b="1" dirty="0" smtClean="0"/>
              <a:t>Adaptive </a:t>
            </a:r>
            <a:r>
              <a:rPr lang="en-US" sz="2400" b="1" dirty="0"/>
              <a:t>reuse </a:t>
            </a:r>
            <a:r>
              <a:rPr lang="en-US" sz="2400" dirty="0" smtClean="0"/>
              <a:t>is the </a:t>
            </a:r>
            <a:r>
              <a:rPr lang="en-US" sz="2400" dirty="0"/>
              <a:t>practice of redesigning and using a structure for a use that is significantly different from the </a:t>
            </a:r>
            <a:r>
              <a:rPr lang="en-US" sz="2400" dirty="0" smtClean="0"/>
              <a:t>building’s original use.</a:t>
            </a:r>
          </a:p>
          <a:p>
            <a:pPr marL="342900" indent="-342900">
              <a:spcAft>
                <a:spcPts val="600"/>
              </a:spcAft>
              <a:buFont typeface="Wingdings" panose="05000000000000000000" pitchFamily="2" charset="2"/>
              <a:buChar char="§"/>
            </a:pPr>
            <a:r>
              <a:rPr lang="en-US" sz="2400" dirty="0" smtClean="0"/>
              <a:t>Alternative Transportation – including walking and bicycle riding</a:t>
            </a:r>
          </a:p>
          <a:p>
            <a:pPr marL="342900" indent="-342900">
              <a:buFont typeface="Wingdings" panose="05000000000000000000" pitchFamily="2" charset="2"/>
              <a:buChar char="§"/>
            </a:pPr>
            <a:r>
              <a:rPr lang="en-US" sz="2400" dirty="0" smtClean="0"/>
              <a:t>Buildings </a:t>
            </a:r>
            <a:r>
              <a:rPr lang="en-US" sz="2400" dirty="0"/>
              <a:t>that protect the history and character of a place also promote sustainability.</a:t>
            </a:r>
          </a:p>
        </p:txBody>
      </p:sp>
      <p:pic>
        <p:nvPicPr>
          <p:cNvPr id="1331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050" y="0"/>
            <a:ext cx="9144000" cy="7760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77905965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19F5BBC3-DF97-4E73-A0AD-5C2E46C3CCDF}" type="slidenum">
              <a:rPr lang="en-US" smtClean="0"/>
              <a:t>16</a:t>
            </a:fld>
            <a:endParaRPr lang="en-US"/>
          </a:p>
        </p:txBody>
      </p:sp>
      <p:pic>
        <p:nvPicPr>
          <p:cNvPr id="1433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7581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4339"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914400"/>
            <a:ext cx="9144000" cy="161823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ectangle 4"/>
          <p:cNvSpPr/>
          <p:nvPr/>
        </p:nvSpPr>
        <p:spPr>
          <a:xfrm>
            <a:off x="0" y="2895600"/>
            <a:ext cx="9144000" cy="2308324"/>
          </a:xfrm>
          <a:prstGeom prst="rect">
            <a:avLst/>
          </a:prstGeom>
        </p:spPr>
        <p:txBody>
          <a:bodyPr wrap="square">
            <a:spAutoFit/>
          </a:bodyPr>
          <a:lstStyle/>
          <a:p>
            <a:r>
              <a:rPr lang="en-US" sz="2400" dirty="0"/>
              <a:t>Selecting a location is one of the earliest decisions made in a project, and this decision defines many of </a:t>
            </a:r>
            <a:r>
              <a:rPr lang="en-US" sz="2400" dirty="0" smtClean="0"/>
              <a:t>the opportunities </a:t>
            </a:r>
            <a:r>
              <a:rPr lang="en-US" sz="2400" dirty="0"/>
              <a:t>and constraints that the project team will </a:t>
            </a:r>
            <a:r>
              <a:rPr lang="en-US" sz="2400" dirty="0" smtClean="0"/>
              <a:t>encounter.</a:t>
            </a:r>
          </a:p>
          <a:p>
            <a:endParaRPr lang="en-US" sz="2400" dirty="0"/>
          </a:p>
          <a:p>
            <a:r>
              <a:rPr lang="en-US" sz="2400" dirty="0" smtClean="0"/>
              <a:t>It </a:t>
            </a:r>
            <a:r>
              <a:rPr lang="en-US" sz="2400" dirty="0"/>
              <a:t>can determine whether a project </a:t>
            </a:r>
            <a:r>
              <a:rPr lang="en-US" sz="2400" dirty="0" smtClean="0"/>
              <a:t>can take </a:t>
            </a:r>
            <a:r>
              <a:rPr lang="en-US" sz="2400" dirty="0"/>
              <a:t>advantage of sunlight, have access to public transportation and other services, and protect habitats.</a:t>
            </a:r>
          </a:p>
        </p:txBody>
      </p:sp>
    </p:spTree>
    <p:extLst>
      <p:ext uri="{BB962C8B-B14F-4D97-AF65-F5344CB8AC3E}">
        <p14:creationId xmlns:p14="http://schemas.microsoft.com/office/powerpoint/2010/main" val="143863590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19F5BBC3-DF97-4E73-A0AD-5C2E46C3CCDF}" type="slidenum">
              <a:rPr lang="en-US" smtClean="0"/>
              <a:t>17</a:t>
            </a:fld>
            <a:endParaRPr lang="en-US"/>
          </a:p>
        </p:txBody>
      </p:sp>
      <p:pic>
        <p:nvPicPr>
          <p:cNvPr id="1433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7581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ectangle 4"/>
          <p:cNvSpPr/>
          <p:nvPr/>
        </p:nvSpPr>
        <p:spPr>
          <a:xfrm>
            <a:off x="0" y="914400"/>
            <a:ext cx="9144000" cy="830997"/>
          </a:xfrm>
          <a:prstGeom prst="rect">
            <a:avLst/>
          </a:prstGeom>
        </p:spPr>
        <p:txBody>
          <a:bodyPr wrap="square">
            <a:spAutoFit/>
          </a:bodyPr>
          <a:lstStyle/>
          <a:p>
            <a:r>
              <a:rPr lang="en-US" sz="2400" b="1" dirty="0"/>
              <a:t>passive design </a:t>
            </a:r>
            <a:r>
              <a:rPr lang="en-US" sz="2400" dirty="0"/>
              <a:t>planning with the intent of capturing sunlight, wind or other natural forces for light, heating, and cooling.</a:t>
            </a:r>
          </a:p>
        </p:txBody>
      </p:sp>
      <p:pic>
        <p:nvPicPr>
          <p:cNvPr id="7" name="Picture 6" descr="passive_solar_design_elements.gif"/>
          <p:cNvPicPr>
            <a:picLocks noChangeAspect="1"/>
          </p:cNvPicPr>
          <p:nvPr/>
        </p:nvPicPr>
        <p:blipFill>
          <a:blip r:embed="rId4" cstate="print"/>
          <a:stretch>
            <a:fillRect/>
          </a:stretch>
        </p:blipFill>
        <p:spPr>
          <a:xfrm>
            <a:off x="2138073" y="2195511"/>
            <a:ext cx="4867854" cy="3291840"/>
          </a:xfrm>
          <a:prstGeom prst="rect">
            <a:avLst/>
          </a:prstGeom>
        </p:spPr>
      </p:pic>
    </p:spTree>
    <p:extLst>
      <p:ext uri="{BB962C8B-B14F-4D97-AF65-F5344CB8AC3E}">
        <p14:creationId xmlns:p14="http://schemas.microsoft.com/office/powerpoint/2010/main" val="136948824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19F5BBC3-DF97-4E73-A0AD-5C2E46C3CCDF}" type="slidenum">
              <a:rPr lang="en-US" smtClean="0"/>
              <a:t>18</a:t>
            </a:fld>
            <a:endParaRPr lang="en-US"/>
          </a:p>
        </p:txBody>
      </p:sp>
      <p:pic>
        <p:nvPicPr>
          <p:cNvPr id="1433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7581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ectangle 4"/>
          <p:cNvSpPr/>
          <p:nvPr/>
        </p:nvSpPr>
        <p:spPr>
          <a:xfrm>
            <a:off x="0" y="914400"/>
            <a:ext cx="9144000" cy="830997"/>
          </a:xfrm>
          <a:prstGeom prst="rect">
            <a:avLst/>
          </a:prstGeom>
        </p:spPr>
        <p:txBody>
          <a:bodyPr wrap="square">
            <a:spAutoFit/>
          </a:bodyPr>
          <a:lstStyle/>
          <a:p>
            <a:r>
              <a:rPr lang="en-US" sz="2400" b="1" dirty="0"/>
              <a:t>daylighting </a:t>
            </a:r>
            <a:r>
              <a:rPr lang="en-US" sz="2400" dirty="0"/>
              <a:t>the controlled admission of natural light into a space, used to reduce or eliminate electric lighting.</a:t>
            </a:r>
          </a:p>
        </p:txBody>
      </p:sp>
      <p:pic>
        <p:nvPicPr>
          <p:cNvPr id="6" name="Picture 5" descr="daylighting school.jpg"/>
          <p:cNvPicPr>
            <a:picLocks noChangeAspect="1"/>
          </p:cNvPicPr>
          <p:nvPr/>
        </p:nvPicPr>
        <p:blipFill>
          <a:blip r:embed="rId4" cstate="print"/>
          <a:stretch>
            <a:fillRect/>
          </a:stretch>
        </p:blipFill>
        <p:spPr>
          <a:xfrm>
            <a:off x="252113" y="2602598"/>
            <a:ext cx="3176887" cy="2377440"/>
          </a:xfrm>
          <a:prstGeom prst="rect">
            <a:avLst/>
          </a:prstGeom>
        </p:spPr>
      </p:pic>
      <p:pic>
        <p:nvPicPr>
          <p:cNvPr id="8" name="Picture 7" descr="img-thermWindows-main.jpg"/>
          <p:cNvPicPr>
            <a:picLocks noChangeAspect="1"/>
          </p:cNvPicPr>
          <p:nvPr/>
        </p:nvPicPr>
        <p:blipFill>
          <a:blip r:embed="rId5" cstate="print"/>
          <a:stretch>
            <a:fillRect/>
          </a:stretch>
        </p:blipFill>
        <p:spPr>
          <a:xfrm>
            <a:off x="3733800" y="2590308"/>
            <a:ext cx="5090586" cy="2377440"/>
          </a:xfrm>
          <a:prstGeom prst="rect">
            <a:avLst/>
          </a:prstGeom>
        </p:spPr>
      </p:pic>
    </p:spTree>
    <p:extLst>
      <p:ext uri="{BB962C8B-B14F-4D97-AF65-F5344CB8AC3E}">
        <p14:creationId xmlns:p14="http://schemas.microsoft.com/office/powerpoint/2010/main" val="24113850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19F5BBC3-DF97-4E73-A0AD-5C2E46C3CCDF}" type="slidenum">
              <a:rPr lang="en-US" smtClean="0"/>
              <a:t>19</a:t>
            </a:fld>
            <a:endParaRPr lang="en-US"/>
          </a:p>
        </p:txBody>
      </p:sp>
      <p:sp>
        <p:nvSpPr>
          <p:cNvPr id="4" name="Rectangle 3"/>
          <p:cNvSpPr/>
          <p:nvPr/>
        </p:nvSpPr>
        <p:spPr>
          <a:xfrm>
            <a:off x="0" y="914400"/>
            <a:ext cx="9144000" cy="2677656"/>
          </a:xfrm>
          <a:prstGeom prst="rect">
            <a:avLst/>
          </a:prstGeom>
        </p:spPr>
        <p:txBody>
          <a:bodyPr wrap="square">
            <a:spAutoFit/>
          </a:bodyPr>
          <a:lstStyle/>
          <a:p>
            <a:r>
              <a:rPr lang="en-US" sz="2400" dirty="0"/>
              <a:t>A landmark study by the firm Davis Langdon found no significant difference between the average </a:t>
            </a:r>
            <a:r>
              <a:rPr lang="en-US" sz="2400" dirty="0" smtClean="0"/>
              <a:t>cost of </a:t>
            </a:r>
            <a:r>
              <a:rPr lang="en-US" sz="2400" dirty="0"/>
              <a:t>a LEED-certified building and other new construction in the same category: there are expensive green</a:t>
            </a:r>
          </a:p>
          <a:p>
            <a:r>
              <a:rPr lang="en-US" sz="2400" dirty="0"/>
              <a:t>buildings, and there are expensive conventional </a:t>
            </a:r>
            <a:r>
              <a:rPr lang="en-US" sz="2400" dirty="0" smtClean="0"/>
              <a:t>buildings.</a:t>
            </a:r>
          </a:p>
          <a:p>
            <a:endParaRPr lang="en-US" sz="2400" dirty="0"/>
          </a:p>
          <a:p>
            <a:r>
              <a:rPr lang="en-US" sz="2400" dirty="0" smtClean="0"/>
              <a:t>Certification </a:t>
            </a:r>
            <a:r>
              <a:rPr lang="en-US" sz="2400" dirty="0"/>
              <a:t>as a green building was not </a:t>
            </a:r>
            <a:r>
              <a:rPr lang="en-US" sz="2400" dirty="0" smtClean="0"/>
              <a:t>a significant </a:t>
            </a:r>
            <a:r>
              <a:rPr lang="en-US" sz="2400" dirty="0"/>
              <a:t>indicator of construction </a:t>
            </a:r>
            <a:r>
              <a:rPr lang="en-US" sz="2400" dirty="0" smtClean="0"/>
              <a:t>cost.</a:t>
            </a:r>
            <a:endParaRPr lang="en-US" sz="2400" dirty="0"/>
          </a:p>
        </p:txBody>
      </p:sp>
      <p:pic>
        <p:nvPicPr>
          <p:cNvPr id="1536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25" y="-9525"/>
            <a:ext cx="9144000" cy="76745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 name="Picture 1">
            <a:hlinkClick r:id="rId4"/>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438400" y="3505200"/>
            <a:ext cx="4267200" cy="3200400"/>
          </a:xfrm>
          <a:prstGeom prst="rect">
            <a:avLst/>
          </a:prstGeom>
        </p:spPr>
      </p:pic>
    </p:spTree>
    <p:extLst>
      <p:ext uri="{BB962C8B-B14F-4D97-AF65-F5344CB8AC3E}">
        <p14:creationId xmlns:p14="http://schemas.microsoft.com/office/powerpoint/2010/main" val="157929618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19F5BBC3-DF97-4E73-A0AD-5C2E46C3CCDF}" type="slidenum">
              <a:rPr lang="en-US" smtClean="0"/>
              <a:t>2</a:t>
            </a:fld>
            <a:endParaRPr lang="en-US"/>
          </a:p>
        </p:txBody>
      </p:sp>
      <p:sp>
        <p:nvSpPr>
          <p:cNvPr id="4" name="TextBox 3"/>
          <p:cNvSpPr txBox="1"/>
          <p:nvPr/>
        </p:nvSpPr>
        <p:spPr>
          <a:xfrm>
            <a:off x="-2" y="0"/>
            <a:ext cx="9143999" cy="1631216"/>
          </a:xfrm>
          <a:prstGeom prst="rect">
            <a:avLst/>
          </a:prstGeom>
          <a:solidFill>
            <a:srgbClr val="FFC000"/>
          </a:solidFill>
          <a:ln>
            <a:solidFill>
              <a:srgbClr val="FFC000"/>
            </a:solidFill>
          </a:ln>
        </p:spPr>
        <p:txBody>
          <a:bodyPr wrap="square" rtlCol="0">
            <a:spAutoFit/>
          </a:bodyPr>
          <a:lstStyle/>
          <a:p>
            <a:r>
              <a:rPr lang="en-US" sz="2000" b="1" dirty="0" smtClean="0">
                <a:solidFill>
                  <a:schemeClr val="bg1"/>
                </a:solidFill>
                <a:latin typeface="Corbel" panose="020B0503020204020204" pitchFamily="34" charset="0"/>
              </a:rPr>
              <a:t>Our built environment is all around us; it provides the setting for all our lives' events, big and small. And whether we notice it or not, our built environment plays a huge role in our natural environment, our economic environment, and our cultural environment. The built environment provides a context for facing and addressing humankind's greatest  contemporary challenges.</a:t>
            </a:r>
            <a:endParaRPr lang="en-US" sz="2000" b="1" dirty="0">
              <a:solidFill>
                <a:schemeClr val="bg1"/>
              </a:solidFill>
              <a:latin typeface="Corbel" panose="020B0503020204020204" pitchFamily="34" charset="0"/>
            </a:endParaRPr>
          </a:p>
        </p:txBody>
      </p:sp>
      <p:sp>
        <p:nvSpPr>
          <p:cNvPr id="6" name="Rectangle 5"/>
          <p:cNvSpPr/>
          <p:nvPr/>
        </p:nvSpPr>
        <p:spPr>
          <a:xfrm>
            <a:off x="0" y="1828800"/>
            <a:ext cx="9143999" cy="1200329"/>
          </a:xfrm>
          <a:prstGeom prst="rect">
            <a:avLst/>
          </a:prstGeom>
        </p:spPr>
        <p:txBody>
          <a:bodyPr wrap="square">
            <a:spAutoFit/>
          </a:bodyPr>
          <a:lstStyle/>
          <a:p>
            <a:r>
              <a:rPr lang="en-US" sz="2400" dirty="0" smtClean="0"/>
              <a:t>Green building can help us create more vital communities, more healthful indoor and outdoor spaces, and stronger connections to nature.</a:t>
            </a:r>
            <a:endParaRPr lang="en-US" sz="2400" dirty="0"/>
          </a:p>
        </p:txBody>
      </p:sp>
      <p:sp>
        <p:nvSpPr>
          <p:cNvPr id="7" name="TextBox 6"/>
          <p:cNvSpPr txBox="1"/>
          <p:nvPr/>
        </p:nvSpPr>
        <p:spPr>
          <a:xfrm>
            <a:off x="7372" y="3200400"/>
            <a:ext cx="9136628" cy="3170099"/>
          </a:xfrm>
          <a:prstGeom prst="rect">
            <a:avLst/>
          </a:prstGeom>
          <a:noFill/>
        </p:spPr>
        <p:txBody>
          <a:bodyPr wrap="square" rtlCol="0">
            <a:spAutoFit/>
          </a:bodyPr>
          <a:lstStyle/>
          <a:p>
            <a:r>
              <a:rPr lang="en-US" sz="2000" b="1" dirty="0" smtClean="0"/>
              <a:t>built environment </a:t>
            </a:r>
            <a:r>
              <a:rPr lang="en-US" sz="2000" dirty="0" smtClean="0"/>
              <a:t>any environment that is man made and provides a structure for human activity.</a:t>
            </a:r>
          </a:p>
          <a:p>
            <a:endParaRPr lang="en-US" sz="2000" dirty="0" smtClean="0"/>
          </a:p>
          <a:p>
            <a:r>
              <a:rPr lang="en-US" sz="2000" b="1" dirty="0" smtClean="0"/>
              <a:t>green building </a:t>
            </a:r>
            <a:r>
              <a:rPr lang="en-US" sz="2000" dirty="0" smtClean="0"/>
              <a:t>encompasses planning, design, construction, operations, and ultimately end-of-life recycling or renewal of structures. Green building pursues solutions that represent a healthy and dynamic balance between environmental, social, and economic benefits.</a:t>
            </a:r>
            <a:endParaRPr lang="en-US" sz="2000" dirty="0"/>
          </a:p>
          <a:p>
            <a:r>
              <a:rPr lang="en-US" sz="2000" dirty="0"/>
              <a:t> </a:t>
            </a:r>
          </a:p>
          <a:p>
            <a:r>
              <a:rPr lang="en-US" sz="2000" b="1" dirty="0" smtClean="0"/>
              <a:t>sustainability </a:t>
            </a:r>
            <a:r>
              <a:rPr lang="en-US" sz="2000" dirty="0" smtClean="0"/>
              <a:t>meeting the needs of the present without compromising the ability of future generations to meet their own needs. (</a:t>
            </a:r>
            <a:r>
              <a:rPr lang="en-US" sz="2000" dirty="0" err="1" smtClean="0"/>
              <a:t>Brundtland</a:t>
            </a:r>
            <a:r>
              <a:rPr lang="en-US" sz="2000" dirty="0" smtClean="0"/>
              <a:t> Commission)</a:t>
            </a:r>
            <a:r>
              <a:rPr lang="en-US" sz="2000" dirty="0"/>
              <a:t> </a:t>
            </a:r>
          </a:p>
        </p:txBody>
      </p:sp>
    </p:spTree>
    <p:extLst>
      <p:ext uri="{BB962C8B-B14F-4D97-AF65-F5344CB8AC3E}">
        <p14:creationId xmlns:p14="http://schemas.microsoft.com/office/powerpoint/2010/main" val="227599951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19F5BBC3-DF97-4E73-A0AD-5C2E46C3CCDF}" type="slidenum">
              <a:rPr lang="en-US" smtClean="0"/>
              <a:t>20</a:t>
            </a:fld>
            <a:endParaRPr lang="en-US"/>
          </a:p>
        </p:txBody>
      </p:sp>
      <p:sp>
        <p:nvSpPr>
          <p:cNvPr id="4" name="Rectangle 3"/>
          <p:cNvSpPr/>
          <p:nvPr/>
        </p:nvSpPr>
        <p:spPr>
          <a:xfrm>
            <a:off x="0" y="914400"/>
            <a:ext cx="9144000" cy="2677656"/>
          </a:xfrm>
          <a:prstGeom prst="rect">
            <a:avLst/>
          </a:prstGeom>
        </p:spPr>
        <p:txBody>
          <a:bodyPr wrap="square">
            <a:spAutoFit/>
          </a:bodyPr>
          <a:lstStyle/>
          <a:p>
            <a:r>
              <a:rPr lang="en-US" sz="2400" b="1" dirty="0" smtClean="0"/>
              <a:t>Regenerative Design</a:t>
            </a:r>
          </a:p>
          <a:p>
            <a:r>
              <a:rPr lang="en-US" sz="2400" dirty="0" smtClean="0"/>
              <a:t>Regenerative </a:t>
            </a:r>
            <a:r>
              <a:rPr lang="en-US" sz="2400" dirty="0"/>
              <a:t>projects support the health of the local community and regional ecosystems, </a:t>
            </a:r>
            <a:r>
              <a:rPr lang="en-US" sz="2400" dirty="0" smtClean="0"/>
              <a:t>generate electricity </a:t>
            </a:r>
            <a:r>
              <a:rPr lang="en-US" sz="2400" dirty="0"/>
              <a:t>and send the excess to the grid, return water to the hydrologic system cleaner than it was before</a:t>
            </a:r>
          </a:p>
          <a:p>
            <a:r>
              <a:rPr lang="en-US" sz="2400" dirty="0"/>
              <a:t>use, serve as locations for food production and community networking, regenerate biodiversity, </a:t>
            </a:r>
            <a:r>
              <a:rPr lang="en-US" sz="2400" dirty="0" smtClean="0"/>
              <a:t>and promote </a:t>
            </a:r>
            <a:r>
              <a:rPr lang="en-US" sz="2400" dirty="0"/>
              <a:t>many other relationships that link the projects to the whole system of life around them</a:t>
            </a:r>
            <a:r>
              <a:rPr lang="en-US" sz="2400" dirty="0" smtClean="0"/>
              <a:t>.</a:t>
            </a:r>
            <a:endParaRPr lang="en-US" sz="2400" dirty="0"/>
          </a:p>
        </p:txBody>
      </p:sp>
      <p:pic>
        <p:nvPicPr>
          <p:cNvPr id="1638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73009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638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525" y="3641098"/>
            <a:ext cx="9144000" cy="291210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98988631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19F5BBC3-DF97-4E73-A0AD-5C2E46C3CCDF}" type="slidenum">
              <a:rPr lang="en-US" smtClean="0"/>
              <a:t>21</a:t>
            </a:fld>
            <a:endParaRPr lang="en-US"/>
          </a:p>
        </p:txBody>
      </p:sp>
      <p:sp>
        <p:nvSpPr>
          <p:cNvPr id="4" name="Rectangle 3"/>
          <p:cNvSpPr/>
          <p:nvPr/>
        </p:nvSpPr>
        <p:spPr>
          <a:xfrm>
            <a:off x="0" y="914400"/>
            <a:ext cx="9144000" cy="2677656"/>
          </a:xfrm>
          <a:prstGeom prst="rect">
            <a:avLst/>
          </a:prstGeom>
        </p:spPr>
        <p:txBody>
          <a:bodyPr wrap="square">
            <a:spAutoFit/>
          </a:bodyPr>
          <a:lstStyle/>
          <a:p>
            <a:r>
              <a:rPr lang="en-US" sz="2400" dirty="0"/>
              <a:t>Green building requires new skills and new knowledge, as well as new attitudes and new mindsets</a:t>
            </a:r>
            <a:r>
              <a:rPr lang="en-US" sz="2400" dirty="0" smtClean="0"/>
              <a:t>.</a:t>
            </a:r>
          </a:p>
          <a:p>
            <a:endParaRPr lang="en-US" sz="2400" dirty="0"/>
          </a:p>
          <a:p>
            <a:r>
              <a:rPr lang="en-US" sz="2400" dirty="0" smtClean="0"/>
              <a:t>The green building </a:t>
            </a:r>
            <a:r>
              <a:rPr lang="en-US" sz="2400" dirty="0"/>
              <a:t>process is interdisciplinary, iterative, and </a:t>
            </a:r>
            <a:r>
              <a:rPr lang="en-US" sz="2400" dirty="0" smtClean="0"/>
              <a:t>collaborative.</a:t>
            </a:r>
          </a:p>
          <a:p>
            <a:endParaRPr lang="en-US" sz="2400" dirty="0"/>
          </a:p>
          <a:p>
            <a:r>
              <a:rPr lang="en-US" sz="2400" dirty="0"/>
              <a:t>Teamwork and critical thinking are valued.</a:t>
            </a:r>
          </a:p>
        </p:txBody>
      </p:sp>
      <p:pic>
        <p:nvPicPr>
          <p:cNvPr id="1741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76824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00437" y="4114800"/>
            <a:ext cx="2143125" cy="2143125"/>
          </a:xfrm>
          <a:prstGeom prst="rect">
            <a:avLst/>
          </a:prstGeom>
        </p:spPr>
      </p:pic>
    </p:spTree>
    <p:extLst>
      <p:ext uri="{BB962C8B-B14F-4D97-AF65-F5344CB8AC3E}">
        <p14:creationId xmlns:p14="http://schemas.microsoft.com/office/powerpoint/2010/main" val="160555659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19F5BBC3-DF97-4E73-A0AD-5C2E46C3CCDF}" type="slidenum">
              <a:rPr lang="en-US" smtClean="0"/>
              <a:t>22</a:t>
            </a:fld>
            <a:endParaRPr lang="en-US"/>
          </a:p>
        </p:txBody>
      </p:sp>
      <p:pic>
        <p:nvPicPr>
          <p:cNvPr id="102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418453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21709910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19F5BBC3-DF97-4E73-A0AD-5C2E46C3CCDF}" type="slidenum">
              <a:rPr lang="en-US" smtClean="0"/>
              <a:t>23</a:t>
            </a:fld>
            <a:endParaRPr lang="en-US"/>
          </a:p>
        </p:txBody>
      </p:sp>
      <p:sp>
        <p:nvSpPr>
          <p:cNvPr id="4" name="Rectangle 3"/>
          <p:cNvSpPr/>
          <p:nvPr/>
        </p:nvSpPr>
        <p:spPr>
          <a:xfrm>
            <a:off x="0" y="914400"/>
            <a:ext cx="4343400" cy="3416320"/>
          </a:xfrm>
          <a:prstGeom prst="rect">
            <a:avLst/>
          </a:prstGeom>
        </p:spPr>
        <p:txBody>
          <a:bodyPr wrap="square">
            <a:spAutoFit/>
          </a:bodyPr>
          <a:lstStyle/>
          <a:p>
            <a:r>
              <a:rPr lang="en-US" sz="2400" dirty="0"/>
              <a:t>Three major concepts that are integral to green building and sustainability:</a:t>
            </a:r>
          </a:p>
          <a:p>
            <a:endParaRPr lang="en-US" sz="2400" dirty="0"/>
          </a:p>
          <a:p>
            <a:pPr marL="342900" indent="-342900">
              <a:buFont typeface="Wingdings" pitchFamily="2" charset="2"/>
              <a:buChar char="q"/>
            </a:pPr>
            <a:r>
              <a:rPr lang="en-US" sz="2400" dirty="0"/>
              <a:t>Systems thinking</a:t>
            </a:r>
          </a:p>
          <a:p>
            <a:pPr marL="342900" indent="-342900">
              <a:buFont typeface="Wingdings" pitchFamily="2" charset="2"/>
              <a:buChar char="q"/>
            </a:pPr>
            <a:endParaRPr lang="en-US" sz="2400" dirty="0"/>
          </a:p>
          <a:p>
            <a:pPr marL="342900" indent="-342900">
              <a:buFont typeface="Wingdings" pitchFamily="2" charset="2"/>
              <a:buChar char="q"/>
            </a:pPr>
            <a:r>
              <a:rPr lang="en-US" sz="2400" dirty="0"/>
              <a:t>Life cycle thinking</a:t>
            </a:r>
          </a:p>
          <a:p>
            <a:pPr marL="342900" indent="-342900">
              <a:buFont typeface="Wingdings" pitchFamily="2" charset="2"/>
              <a:buChar char="q"/>
            </a:pPr>
            <a:endParaRPr lang="en-US" sz="2400" dirty="0"/>
          </a:p>
          <a:p>
            <a:pPr marL="342900" indent="-342900">
              <a:buFont typeface="Wingdings" pitchFamily="2" charset="2"/>
              <a:buChar char="q"/>
            </a:pPr>
            <a:r>
              <a:rPr lang="en-US" sz="2400" dirty="0"/>
              <a:t>Integrated processes</a:t>
            </a:r>
          </a:p>
        </p:txBody>
      </p:sp>
      <p:pic>
        <p:nvPicPr>
          <p:cNvPr id="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79310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6" descr="systemsthinking.jpg"/>
          <p:cNvPicPr>
            <a:picLocks noChangeAspect="1"/>
          </p:cNvPicPr>
          <p:nvPr/>
        </p:nvPicPr>
        <p:blipFill>
          <a:blip r:embed="rId4" cstate="print"/>
          <a:stretch>
            <a:fillRect/>
          </a:stretch>
        </p:blipFill>
        <p:spPr>
          <a:xfrm>
            <a:off x="4221847" y="0"/>
            <a:ext cx="4922153" cy="6858000"/>
          </a:xfrm>
          <a:prstGeom prst="rect">
            <a:avLst/>
          </a:prstGeom>
        </p:spPr>
      </p:pic>
    </p:spTree>
    <p:extLst>
      <p:ext uri="{BB962C8B-B14F-4D97-AF65-F5344CB8AC3E}">
        <p14:creationId xmlns:p14="http://schemas.microsoft.com/office/powerpoint/2010/main" val="79085617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19F5BBC3-DF97-4E73-A0AD-5C2E46C3CCDF}" type="slidenum">
              <a:rPr lang="en-US" smtClean="0"/>
              <a:t>24</a:t>
            </a:fld>
            <a:endParaRPr lang="en-US"/>
          </a:p>
        </p:txBody>
      </p:sp>
      <p:sp>
        <p:nvSpPr>
          <p:cNvPr id="4" name="Rectangle 3"/>
          <p:cNvSpPr/>
          <p:nvPr/>
        </p:nvSpPr>
        <p:spPr>
          <a:xfrm>
            <a:off x="0" y="914400"/>
            <a:ext cx="9144000" cy="830997"/>
          </a:xfrm>
          <a:prstGeom prst="rect">
            <a:avLst/>
          </a:prstGeom>
        </p:spPr>
        <p:txBody>
          <a:bodyPr wrap="square">
            <a:spAutoFit/>
          </a:bodyPr>
          <a:lstStyle/>
          <a:p>
            <a:r>
              <a:rPr lang="en-US" sz="2400" b="1" dirty="0" smtClean="0"/>
              <a:t>System</a:t>
            </a:r>
            <a:r>
              <a:rPr lang="en-US" sz="2400" dirty="0" smtClean="0"/>
              <a:t> </a:t>
            </a:r>
            <a:r>
              <a:rPr lang="en-US" sz="2400" dirty="0"/>
              <a:t>an assemblage of parts that interact in a series of relationships to form a complex whole, which serves particular functions of purposes</a:t>
            </a:r>
            <a:r>
              <a:rPr lang="en-US" sz="2400" dirty="0" smtClean="0"/>
              <a:t>.</a:t>
            </a:r>
            <a:endParaRPr lang="en-US" sz="2400" dirty="0"/>
          </a:p>
        </p:txBody>
      </p:sp>
      <p:pic>
        <p:nvPicPr>
          <p:cNvPr id="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79310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5" descr="gears-animation.gif"/>
          <p:cNvPicPr>
            <a:picLocks noChangeAspect="1"/>
          </p:cNvPicPr>
          <p:nvPr/>
        </p:nvPicPr>
        <p:blipFill>
          <a:blip r:embed="rId4" cstate="print"/>
          <a:stretch>
            <a:fillRect/>
          </a:stretch>
        </p:blipFill>
        <p:spPr>
          <a:xfrm>
            <a:off x="2585327" y="1691640"/>
            <a:ext cx="3973347" cy="4937760"/>
          </a:xfrm>
          <a:prstGeom prst="rect">
            <a:avLst/>
          </a:prstGeom>
        </p:spPr>
      </p:pic>
    </p:spTree>
    <p:extLst>
      <p:ext uri="{BB962C8B-B14F-4D97-AF65-F5344CB8AC3E}">
        <p14:creationId xmlns:p14="http://schemas.microsoft.com/office/powerpoint/2010/main" val="339003144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19F5BBC3-DF97-4E73-A0AD-5C2E46C3CCDF}" type="slidenum">
              <a:rPr lang="en-US" smtClean="0"/>
              <a:t>25</a:t>
            </a:fld>
            <a:endParaRPr lang="en-US"/>
          </a:p>
        </p:txBody>
      </p:sp>
      <p:sp>
        <p:nvSpPr>
          <p:cNvPr id="4" name="Rectangle 3"/>
          <p:cNvSpPr/>
          <p:nvPr/>
        </p:nvSpPr>
        <p:spPr>
          <a:xfrm>
            <a:off x="0" y="914400"/>
            <a:ext cx="9144000" cy="461665"/>
          </a:xfrm>
          <a:prstGeom prst="rect">
            <a:avLst/>
          </a:prstGeom>
        </p:spPr>
        <p:txBody>
          <a:bodyPr wrap="square">
            <a:spAutoFit/>
          </a:bodyPr>
          <a:lstStyle/>
          <a:p>
            <a:r>
              <a:rPr lang="en-US" sz="2400" dirty="0"/>
              <a:t>The concept of feedback loops helps explain how systems work.</a:t>
            </a:r>
          </a:p>
        </p:txBody>
      </p:sp>
      <p:pic>
        <p:nvPicPr>
          <p:cNvPr id="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79310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61988" y="1752600"/>
            <a:ext cx="7820025" cy="38766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65635733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19F5BBC3-DF97-4E73-A0AD-5C2E46C3CCDF}" type="slidenum">
              <a:rPr lang="en-US" smtClean="0"/>
              <a:t>26</a:t>
            </a:fld>
            <a:endParaRPr lang="en-US"/>
          </a:p>
        </p:txBody>
      </p:sp>
      <p:sp>
        <p:nvSpPr>
          <p:cNvPr id="4" name="Rectangle 3"/>
          <p:cNvSpPr/>
          <p:nvPr/>
        </p:nvSpPr>
        <p:spPr>
          <a:xfrm>
            <a:off x="0" y="914400"/>
            <a:ext cx="9144000" cy="461665"/>
          </a:xfrm>
          <a:prstGeom prst="rect">
            <a:avLst/>
          </a:prstGeom>
        </p:spPr>
        <p:txBody>
          <a:bodyPr wrap="square">
            <a:spAutoFit/>
          </a:bodyPr>
          <a:lstStyle/>
          <a:p>
            <a:r>
              <a:rPr lang="en-US" sz="2400" dirty="0"/>
              <a:t>The concept of feedback loops helps explain how systems work.</a:t>
            </a:r>
          </a:p>
        </p:txBody>
      </p:sp>
      <p:pic>
        <p:nvPicPr>
          <p:cNvPr id="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79310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61988" y="1752600"/>
            <a:ext cx="7820025" cy="38766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5" descr="chaos_theory.jpg"/>
          <p:cNvPicPr/>
          <p:nvPr/>
        </p:nvPicPr>
        <p:blipFill>
          <a:blip r:embed="rId5" cstate="print"/>
          <a:stretch>
            <a:fillRect/>
          </a:stretch>
        </p:blipFill>
        <p:spPr>
          <a:xfrm>
            <a:off x="5562600" y="2438400"/>
            <a:ext cx="2282190" cy="1828800"/>
          </a:xfrm>
          <a:prstGeom prst="rect">
            <a:avLst/>
          </a:prstGeom>
        </p:spPr>
      </p:pic>
      <p:sp>
        <p:nvSpPr>
          <p:cNvPr id="7" name="TextBox 6"/>
          <p:cNvSpPr txBox="1"/>
          <p:nvPr/>
        </p:nvSpPr>
        <p:spPr>
          <a:xfrm>
            <a:off x="0" y="5867400"/>
            <a:ext cx="9144000" cy="461665"/>
          </a:xfrm>
          <a:prstGeom prst="rect">
            <a:avLst/>
          </a:prstGeom>
          <a:noFill/>
        </p:spPr>
        <p:txBody>
          <a:bodyPr wrap="square" rtlCol="0">
            <a:spAutoFit/>
          </a:bodyPr>
          <a:lstStyle/>
          <a:p>
            <a:pPr algn="ctr"/>
            <a:r>
              <a:rPr lang="en-US" sz="2400" b="1" dirty="0" smtClean="0"/>
              <a:t>Unchecked, </a:t>
            </a:r>
            <a:r>
              <a:rPr lang="en-US" sz="2400" b="1" dirty="0" smtClean="0">
                <a:solidFill>
                  <a:srgbClr val="C00000"/>
                </a:solidFill>
              </a:rPr>
              <a:t>positive</a:t>
            </a:r>
            <a:r>
              <a:rPr lang="en-US" sz="2400" b="1" dirty="0" smtClean="0"/>
              <a:t> feedback loops can create chaos in a system.</a:t>
            </a:r>
            <a:endParaRPr lang="en-US" sz="2400" dirty="0"/>
          </a:p>
        </p:txBody>
      </p:sp>
    </p:spTree>
    <p:extLst>
      <p:ext uri="{BB962C8B-B14F-4D97-AF65-F5344CB8AC3E}">
        <p14:creationId xmlns:p14="http://schemas.microsoft.com/office/powerpoint/2010/main" val="144859061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19F5BBC3-DF97-4E73-A0AD-5C2E46C3CCDF}" type="slidenum">
              <a:rPr lang="en-US" smtClean="0"/>
              <a:t>27</a:t>
            </a:fld>
            <a:endParaRPr lang="en-US"/>
          </a:p>
        </p:txBody>
      </p:sp>
      <p:sp>
        <p:nvSpPr>
          <p:cNvPr id="4" name="Rectangle 3"/>
          <p:cNvSpPr/>
          <p:nvPr/>
        </p:nvSpPr>
        <p:spPr>
          <a:xfrm>
            <a:off x="-1" y="914400"/>
            <a:ext cx="9144001" cy="2308324"/>
          </a:xfrm>
          <a:prstGeom prst="rect">
            <a:avLst/>
          </a:prstGeom>
        </p:spPr>
        <p:txBody>
          <a:bodyPr wrap="square">
            <a:spAutoFit/>
          </a:bodyPr>
          <a:lstStyle/>
          <a:p>
            <a:r>
              <a:rPr lang="en-US" sz="2400" b="1" u="sng" dirty="0" smtClean="0"/>
              <a:t>Example</a:t>
            </a:r>
            <a:r>
              <a:rPr lang="en-US" sz="2400" b="1" dirty="0" smtClean="0"/>
              <a:t>:</a:t>
            </a:r>
          </a:p>
          <a:p>
            <a:r>
              <a:rPr lang="en-US" sz="2400" b="1" dirty="0" smtClean="0"/>
              <a:t>heat </a:t>
            </a:r>
            <a:r>
              <a:rPr lang="en-US" sz="2400" b="1" dirty="0"/>
              <a:t>island effect</a:t>
            </a:r>
            <a:r>
              <a:rPr lang="en-US" sz="2400" dirty="0"/>
              <a:t> the absorption of heat by hardscapes, such as dark, </a:t>
            </a:r>
            <a:r>
              <a:rPr lang="en-US" sz="2400" dirty="0" err="1"/>
              <a:t>nonreflective</a:t>
            </a:r>
            <a:r>
              <a:rPr lang="en-US" sz="2400" dirty="0"/>
              <a:t> pavement and buildings, and its radiation to surrounding areas. Particularly in urban areas, other sources may include vehicle exhaust, air-conditioners, and street equipment; reduced airflow from tall buildings and narrow streets exacerbates the effect</a:t>
            </a:r>
            <a:r>
              <a:rPr lang="en-US" sz="2400" dirty="0" smtClean="0"/>
              <a:t>.</a:t>
            </a:r>
            <a:endParaRPr lang="en-US" sz="2400" dirty="0"/>
          </a:p>
        </p:txBody>
      </p:sp>
      <p:pic>
        <p:nvPicPr>
          <p:cNvPr id="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79310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5" descr="slide4.jpg"/>
          <p:cNvPicPr>
            <a:picLocks noChangeAspect="1"/>
          </p:cNvPicPr>
          <p:nvPr/>
        </p:nvPicPr>
        <p:blipFill>
          <a:blip r:embed="rId4" cstate="print"/>
          <a:stretch>
            <a:fillRect/>
          </a:stretch>
        </p:blipFill>
        <p:spPr>
          <a:xfrm>
            <a:off x="2731123" y="3810000"/>
            <a:ext cx="3681755" cy="2011680"/>
          </a:xfrm>
          <a:prstGeom prst="rect">
            <a:avLst/>
          </a:prstGeom>
        </p:spPr>
      </p:pic>
    </p:spTree>
    <p:extLst>
      <p:ext uri="{BB962C8B-B14F-4D97-AF65-F5344CB8AC3E}">
        <p14:creationId xmlns:p14="http://schemas.microsoft.com/office/powerpoint/2010/main" val="12295502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19F5BBC3-DF97-4E73-A0AD-5C2E46C3CCDF}" type="slidenum">
              <a:rPr lang="en-US" smtClean="0"/>
              <a:t>28</a:t>
            </a:fld>
            <a:endParaRPr lang="en-US"/>
          </a:p>
        </p:txBody>
      </p:sp>
      <p:pic>
        <p:nvPicPr>
          <p:cNvPr id="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79310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tangle 1"/>
          <p:cNvSpPr/>
          <p:nvPr/>
        </p:nvSpPr>
        <p:spPr>
          <a:xfrm>
            <a:off x="0" y="914400"/>
            <a:ext cx="9144000" cy="830997"/>
          </a:xfrm>
          <a:prstGeom prst="rect">
            <a:avLst/>
          </a:prstGeom>
        </p:spPr>
        <p:txBody>
          <a:bodyPr wrap="square">
            <a:spAutoFit/>
          </a:bodyPr>
          <a:lstStyle/>
          <a:p>
            <a:r>
              <a:rPr lang="en-US" sz="2400" b="1" dirty="0"/>
              <a:t>leverage point</a:t>
            </a:r>
            <a:r>
              <a:rPr lang="en-US" sz="2400" dirty="0"/>
              <a:t> a point in a system where a small intervention can yield large changes</a:t>
            </a:r>
          </a:p>
        </p:txBody>
      </p:sp>
      <p:pic>
        <p:nvPicPr>
          <p:cNvPr id="3075" name="Picture 3">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51560" y="1794286"/>
            <a:ext cx="7040880" cy="475891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5195" y="5679390"/>
            <a:ext cx="986365" cy="914400"/>
          </a:xfrm>
          <a:prstGeom prst="rect">
            <a:avLst/>
          </a:prstGeom>
        </p:spPr>
      </p:pic>
    </p:spTree>
    <p:extLst>
      <p:ext uri="{BB962C8B-B14F-4D97-AF65-F5344CB8AC3E}">
        <p14:creationId xmlns:p14="http://schemas.microsoft.com/office/powerpoint/2010/main" val="385548808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19F5BBC3-DF97-4E73-A0AD-5C2E46C3CCDF}" type="slidenum">
              <a:rPr lang="en-US" smtClean="0"/>
              <a:t>29</a:t>
            </a:fld>
            <a:endParaRPr lang="en-US"/>
          </a:p>
        </p:txBody>
      </p:sp>
      <p:pic>
        <p:nvPicPr>
          <p:cNvPr id="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79310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09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5800" y="914400"/>
            <a:ext cx="7772400" cy="56129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14111903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19F5BBC3-DF97-4E73-A0AD-5C2E46C3CCDF}" type="slidenum">
              <a:rPr lang="en-US" smtClean="0"/>
              <a:t>3</a:t>
            </a:fld>
            <a:endParaRPr lang="en-US"/>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58" y="0"/>
            <a:ext cx="9144000" cy="7581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tangle 1"/>
          <p:cNvSpPr/>
          <p:nvPr/>
        </p:nvSpPr>
        <p:spPr>
          <a:xfrm>
            <a:off x="0" y="1066800"/>
            <a:ext cx="9144000" cy="4662815"/>
          </a:xfrm>
          <a:prstGeom prst="rect">
            <a:avLst/>
          </a:prstGeom>
        </p:spPr>
        <p:txBody>
          <a:bodyPr wrap="square">
            <a:spAutoFit/>
          </a:bodyPr>
          <a:lstStyle/>
          <a:p>
            <a:r>
              <a:rPr lang="en-US" sz="2400" b="1" dirty="0"/>
              <a:t>Why is green building necessary? </a:t>
            </a:r>
            <a:r>
              <a:rPr lang="en-US" sz="2400" dirty="0"/>
              <a:t>Buildings and communities, including the resources used to create them and the energy, water, and materials needed to operate them, have a significant effect on the environment and human health.</a:t>
            </a:r>
          </a:p>
          <a:p>
            <a:endParaRPr lang="en-US" dirty="0"/>
          </a:p>
          <a:p>
            <a:r>
              <a:rPr lang="en-US" sz="2400" dirty="0"/>
              <a:t>In the United States, buildings account for</a:t>
            </a:r>
            <a:r>
              <a:rPr lang="en-US" sz="2400" dirty="0" smtClean="0"/>
              <a:t>:</a:t>
            </a:r>
            <a:endParaRPr lang="en-US" sz="2400" dirty="0"/>
          </a:p>
          <a:p>
            <a:pPr>
              <a:spcBef>
                <a:spcPts val="300"/>
              </a:spcBef>
            </a:pPr>
            <a:r>
              <a:rPr lang="en-US" sz="2400" dirty="0"/>
              <a:t>• 14% of potable water consumption</a:t>
            </a:r>
            <a:r>
              <a:rPr lang="en-US" sz="2400" dirty="0" smtClean="0"/>
              <a:t>!</a:t>
            </a:r>
            <a:endParaRPr lang="en-US" sz="2400" dirty="0"/>
          </a:p>
          <a:p>
            <a:pPr>
              <a:spcBef>
                <a:spcPts val="300"/>
              </a:spcBef>
            </a:pPr>
            <a:r>
              <a:rPr lang="en-US" sz="2400" dirty="0"/>
              <a:t>• 30% of waste </a:t>
            </a:r>
            <a:r>
              <a:rPr lang="en-US" sz="2400" dirty="0" smtClean="0"/>
              <a:t>output</a:t>
            </a:r>
            <a:endParaRPr lang="en-US" sz="2400" dirty="0"/>
          </a:p>
          <a:p>
            <a:pPr>
              <a:spcBef>
                <a:spcPts val="300"/>
              </a:spcBef>
            </a:pPr>
            <a:r>
              <a:rPr lang="en-US" sz="2400" dirty="0"/>
              <a:t>• 40% of raw materials </a:t>
            </a:r>
            <a:r>
              <a:rPr lang="en-US" sz="2400" dirty="0" smtClean="0"/>
              <a:t>use</a:t>
            </a:r>
            <a:endParaRPr lang="en-US" sz="2400" dirty="0"/>
          </a:p>
          <a:p>
            <a:pPr>
              <a:spcBef>
                <a:spcPts val="300"/>
              </a:spcBef>
            </a:pPr>
            <a:r>
              <a:rPr lang="en-US" sz="2400" dirty="0"/>
              <a:t>• 38% of carbon dioxide </a:t>
            </a:r>
            <a:r>
              <a:rPr lang="en-US" sz="2400" dirty="0" smtClean="0"/>
              <a:t>emissions</a:t>
            </a:r>
            <a:endParaRPr lang="en-US" sz="2400" dirty="0"/>
          </a:p>
          <a:p>
            <a:pPr>
              <a:spcBef>
                <a:spcPts val="300"/>
              </a:spcBef>
            </a:pPr>
            <a:r>
              <a:rPr lang="en-US" sz="2400" dirty="0"/>
              <a:t>• 24% to 50% of energy </a:t>
            </a:r>
            <a:r>
              <a:rPr lang="en-US" sz="2400" dirty="0" smtClean="0"/>
              <a:t>use</a:t>
            </a:r>
            <a:endParaRPr lang="en-US" sz="2400" dirty="0"/>
          </a:p>
          <a:p>
            <a:pPr>
              <a:spcBef>
                <a:spcPts val="300"/>
              </a:spcBef>
            </a:pPr>
            <a:r>
              <a:rPr lang="en-US" sz="2400" dirty="0"/>
              <a:t>• 72% of electricity consumption</a:t>
            </a:r>
          </a:p>
        </p:txBody>
      </p:sp>
    </p:spTree>
    <p:extLst>
      <p:ext uri="{BB962C8B-B14F-4D97-AF65-F5344CB8AC3E}">
        <p14:creationId xmlns:p14="http://schemas.microsoft.com/office/powerpoint/2010/main" val="39878694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19F5BBC3-DF97-4E73-A0AD-5C2E46C3CCDF}" type="slidenum">
              <a:rPr lang="en-US" smtClean="0"/>
              <a:t>30</a:t>
            </a:fld>
            <a:endParaRPr lang="en-US"/>
          </a:p>
        </p:txBody>
      </p:sp>
      <p:sp>
        <p:nvSpPr>
          <p:cNvPr id="2" name="Rectangle 1"/>
          <p:cNvSpPr/>
          <p:nvPr/>
        </p:nvSpPr>
        <p:spPr>
          <a:xfrm>
            <a:off x="0" y="914400"/>
            <a:ext cx="9144000" cy="2308324"/>
          </a:xfrm>
          <a:prstGeom prst="rect">
            <a:avLst/>
          </a:prstGeom>
        </p:spPr>
        <p:txBody>
          <a:bodyPr wrap="square">
            <a:spAutoFit/>
          </a:bodyPr>
          <a:lstStyle/>
          <a:p>
            <a:r>
              <a:rPr lang="en-US" sz="2400" b="1" dirty="0"/>
              <a:t>What is LCA?</a:t>
            </a:r>
          </a:p>
          <a:p>
            <a:r>
              <a:rPr lang="en-US" sz="2400" dirty="0"/>
              <a:t>Life Cycle Assessment (LCA) is a tool used to evaluate the potential </a:t>
            </a:r>
            <a:r>
              <a:rPr lang="en-US" sz="2400" b="1" dirty="0"/>
              <a:t>environmental</a:t>
            </a:r>
            <a:r>
              <a:rPr lang="en-US" sz="2400" dirty="0"/>
              <a:t> impact of a product, process or activity throughout its entire life cycle by quantifying the use of resources ("inputs" such as energy, raw materials, water) and environmental emissions ("outputs" to air, water and soil) associated with the system that is being evaluated. </a:t>
            </a:r>
          </a:p>
        </p:txBody>
      </p:sp>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
            <a:ext cx="9144000" cy="77681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Picture 7" descr="lifecycle.jpg"/>
          <p:cNvPicPr/>
          <p:nvPr/>
        </p:nvPicPr>
        <p:blipFill>
          <a:blip r:embed="rId4" cstate="print"/>
          <a:stretch>
            <a:fillRect/>
          </a:stretch>
        </p:blipFill>
        <p:spPr>
          <a:xfrm>
            <a:off x="2723611" y="3419475"/>
            <a:ext cx="3696778" cy="3017520"/>
          </a:xfrm>
          <a:prstGeom prst="rect">
            <a:avLst/>
          </a:prstGeom>
        </p:spPr>
      </p:pic>
    </p:spTree>
    <p:extLst>
      <p:ext uri="{BB962C8B-B14F-4D97-AF65-F5344CB8AC3E}">
        <p14:creationId xmlns:p14="http://schemas.microsoft.com/office/powerpoint/2010/main" val="240233970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19F5BBC3-DF97-4E73-A0AD-5C2E46C3CCDF}" type="slidenum">
              <a:rPr lang="en-US" smtClean="0"/>
              <a:t>31</a:t>
            </a:fld>
            <a:endParaRPr lang="en-US"/>
          </a:p>
        </p:txBody>
      </p:sp>
      <p:sp>
        <p:nvSpPr>
          <p:cNvPr id="2" name="Rectangle 1"/>
          <p:cNvSpPr/>
          <p:nvPr/>
        </p:nvSpPr>
        <p:spPr>
          <a:xfrm>
            <a:off x="0" y="914400"/>
            <a:ext cx="9144000" cy="830997"/>
          </a:xfrm>
          <a:prstGeom prst="rect">
            <a:avLst/>
          </a:prstGeom>
        </p:spPr>
        <p:txBody>
          <a:bodyPr wrap="square">
            <a:spAutoFit/>
          </a:bodyPr>
          <a:lstStyle/>
          <a:p>
            <a:r>
              <a:rPr lang="en-US" sz="2400" b="1" dirty="0">
                <a:hlinkClick r:id="rId3"/>
              </a:rPr>
              <a:t>http://</a:t>
            </a:r>
            <a:r>
              <a:rPr lang="en-US" sz="2400" b="1" dirty="0" smtClean="0">
                <a:hlinkClick r:id="rId3"/>
              </a:rPr>
              <a:t>www.fs.fed.us/t-d/pubs/htmlpubs/htm08732839/page02.htm</a:t>
            </a:r>
            <a:endParaRPr lang="en-US" sz="2400" b="1" dirty="0" smtClean="0"/>
          </a:p>
          <a:p>
            <a:endParaRPr lang="en-US" sz="2400" dirty="0"/>
          </a:p>
        </p:txBody>
      </p:sp>
      <p:pic>
        <p:nvPicPr>
          <p:cNvPr id="5122"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1"/>
            <a:ext cx="9144000" cy="77681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6" descr="lcc const.bmp"/>
          <p:cNvPicPr/>
          <p:nvPr/>
        </p:nvPicPr>
        <p:blipFill>
          <a:blip r:embed="rId5" cstate="print"/>
          <a:stretch>
            <a:fillRect/>
          </a:stretch>
        </p:blipFill>
        <p:spPr>
          <a:xfrm>
            <a:off x="2737501" y="2362200"/>
            <a:ext cx="3668999" cy="3017520"/>
          </a:xfrm>
          <a:prstGeom prst="rect">
            <a:avLst/>
          </a:prstGeom>
        </p:spPr>
      </p:pic>
    </p:spTree>
    <p:extLst>
      <p:ext uri="{BB962C8B-B14F-4D97-AF65-F5344CB8AC3E}">
        <p14:creationId xmlns:p14="http://schemas.microsoft.com/office/powerpoint/2010/main" val="2415759516"/>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19F5BBC3-DF97-4E73-A0AD-5C2E46C3CCDF}" type="slidenum">
              <a:rPr lang="en-US" smtClean="0"/>
              <a:t>32</a:t>
            </a:fld>
            <a:endParaRPr lang="en-US"/>
          </a:p>
        </p:txBody>
      </p:sp>
      <p:sp>
        <p:nvSpPr>
          <p:cNvPr id="2" name="Rectangle 1"/>
          <p:cNvSpPr/>
          <p:nvPr/>
        </p:nvSpPr>
        <p:spPr>
          <a:xfrm>
            <a:off x="0" y="914400"/>
            <a:ext cx="9144000" cy="1569660"/>
          </a:xfrm>
          <a:prstGeom prst="rect">
            <a:avLst/>
          </a:prstGeom>
        </p:spPr>
        <p:txBody>
          <a:bodyPr wrap="square">
            <a:spAutoFit/>
          </a:bodyPr>
          <a:lstStyle/>
          <a:p>
            <a:r>
              <a:rPr lang="en-US" sz="2400" b="1" dirty="0"/>
              <a:t>What is </a:t>
            </a:r>
            <a:r>
              <a:rPr lang="en-US" sz="2400" b="1" dirty="0" smtClean="0"/>
              <a:t>LCC?</a:t>
            </a:r>
            <a:endParaRPr lang="en-US" sz="2400" b="1" dirty="0"/>
          </a:p>
          <a:p>
            <a:r>
              <a:rPr lang="en-US" sz="2400" dirty="0" smtClean="0"/>
              <a:t>Life Cycle Costing </a:t>
            </a:r>
            <a:r>
              <a:rPr lang="en-US" sz="2400" dirty="0"/>
              <a:t>(LCC) a process of costing that looks at both purchase and operating costs as well as relative savings over the life of the building or </a:t>
            </a:r>
            <a:r>
              <a:rPr lang="en-US" sz="2400" dirty="0" smtClean="0"/>
              <a:t>product.</a:t>
            </a:r>
            <a:endParaRPr lang="en-US" sz="2400" dirty="0"/>
          </a:p>
        </p:txBody>
      </p:sp>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
            <a:ext cx="9144000" cy="77681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71837" y="3114675"/>
            <a:ext cx="2600325" cy="1762125"/>
          </a:xfrm>
          <a:prstGeom prst="rect">
            <a:avLst/>
          </a:prstGeom>
        </p:spPr>
      </p:pic>
      <p:sp>
        <p:nvSpPr>
          <p:cNvPr id="5" name="Rectangle 4"/>
          <p:cNvSpPr/>
          <p:nvPr/>
        </p:nvSpPr>
        <p:spPr>
          <a:xfrm>
            <a:off x="6553200" y="203742"/>
            <a:ext cx="2343334" cy="369332"/>
          </a:xfrm>
          <a:prstGeom prst="rect">
            <a:avLst/>
          </a:prstGeom>
        </p:spPr>
        <p:txBody>
          <a:bodyPr wrap="none">
            <a:spAutoFit/>
          </a:bodyPr>
          <a:lstStyle/>
          <a:p>
            <a:r>
              <a:rPr lang="en-US" dirty="0">
                <a:hlinkClick r:id="rId5"/>
              </a:rPr>
              <a:t>http://storyofstuff.org/</a:t>
            </a:r>
            <a:endParaRPr lang="en-US" dirty="0"/>
          </a:p>
        </p:txBody>
      </p:sp>
    </p:spTree>
    <p:extLst>
      <p:ext uri="{BB962C8B-B14F-4D97-AF65-F5344CB8AC3E}">
        <p14:creationId xmlns:p14="http://schemas.microsoft.com/office/powerpoint/2010/main" val="48298932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19F5BBC3-DF97-4E73-A0AD-5C2E46C3CCDF}" type="slidenum">
              <a:rPr lang="en-US" smtClean="0"/>
              <a:t>33</a:t>
            </a:fld>
            <a:endParaRPr lang="en-US"/>
          </a:p>
        </p:txBody>
      </p:sp>
      <p:sp>
        <p:nvSpPr>
          <p:cNvPr id="2" name="Rectangle 1"/>
          <p:cNvSpPr/>
          <p:nvPr/>
        </p:nvSpPr>
        <p:spPr>
          <a:xfrm>
            <a:off x="0" y="914400"/>
            <a:ext cx="9144000" cy="5632311"/>
          </a:xfrm>
          <a:prstGeom prst="rect">
            <a:avLst/>
          </a:prstGeom>
        </p:spPr>
        <p:txBody>
          <a:bodyPr wrap="square">
            <a:spAutoFit/>
          </a:bodyPr>
          <a:lstStyle/>
          <a:p>
            <a:r>
              <a:rPr lang="en-US" sz="2400" b="1" dirty="0"/>
              <a:t>An integrative process comprises three </a:t>
            </a:r>
            <a:r>
              <a:rPr lang="en-US" sz="2400" b="1" dirty="0" smtClean="0"/>
              <a:t>phases:</a:t>
            </a:r>
          </a:p>
          <a:p>
            <a:r>
              <a:rPr lang="en-US" sz="2400" dirty="0" smtClean="0"/>
              <a:t>The </a:t>
            </a:r>
            <a:r>
              <a:rPr lang="en-US" sz="2400" dirty="0"/>
              <a:t>first—</a:t>
            </a:r>
            <a:r>
              <a:rPr lang="en-US" sz="2400" b="1" dirty="0"/>
              <a:t>discovery</a:t>
            </a:r>
            <a:r>
              <a:rPr lang="en-US" sz="2400" dirty="0"/>
              <a:t>—is also </a:t>
            </a:r>
            <a:r>
              <a:rPr lang="en-US" sz="2400" dirty="0" smtClean="0"/>
              <a:t>the most </a:t>
            </a:r>
            <a:r>
              <a:rPr lang="en-US" sz="2400" dirty="0"/>
              <a:t>important and can be seen as an expansion of what is conventionally called predesign. Actions </a:t>
            </a:r>
            <a:r>
              <a:rPr lang="en-US" sz="2400" dirty="0" smtClean="0"/>
              <a:t>taken during </a:t>
            </a:r>
            <a:r>
              <a:rPr lang="en-US" sz="2400" dirty="0"/>
              <a:t>discovery are essential to achieving a project’s environmental goals </a:t>
            </a:r>
            <a:r>
              <a:rPr lang="en-US" sz="2400" dirty="0" smtClean="0"/>
              <a:t>cost-effectively.</a:t>
            </a:r>
          </a:p>
          <a:p>
            <a:endParaRPr lang="en-US" sz="2400" dirty="0"/>
          </a:p>
          <a:p>
            <a:r>
              <a:rPr lang="en-US" sz="2400" dirty="0" smtClean="0"/>
              <a:t>The second phase</a:t>
            </a:r>
            <a:r>
              <a:rPr lang="en-US" sz="2400" dirty="0"/>
              <a:t>, </a:t>
            </a:r>
            <a:r>
              <a:rPr lang="en-US" sz="2400" b="1" dirty="0"/>
              <a:t>design and construction</a:t>
            </a:r>
            <a:r>
              <a:rPr lang="en-US" sz="2400" dirty="0"/>
              <a:t>, begins with what is conventionally called schematic design. Unlike </a:t>
            </a:r>
            <a:r>
              <a:rPr lang="en-US" sz="2400" dirty="0" smtClean="0"/>
              <a:t>its conventional </a:t>
            </a:r>
            <a:r>
              <a:rPr lang="en-US" sz="2400" dirty="0"/>
              <a:t>counterpart, however, in the integrative process, design will incorporate all of the </a:t>
            </a:r>
            <a:r>
              <a:rPr lang="en-US" sz="2400" dirty="0" smtClean="0"/>
              <a:t>collective understandings </a:t>
            </a:r>
            <a:r>
              <a:rPr lang="en-US" sz="2400" dirty="0"/>
              <a:t>of system interactions that were found during </a:t>
            </a:r>
            <a:r>
              <a:rPr lang="en-US" sz="2400" dirty="0" smtClean="0"/>
              <a:t>discovery.</a:t>
            </a:r>
          </a:p>
          <a:p>
            <a:endParaRPr lang="en-US" sz="2400" dirty="0"/>
          </a:p>
          <a:p>
            <a:r>
              <a:rPr lang="en-US" sz="2400" dirty="0" smtClean="0"/>
              <a:t>The </a:t>
            </a:r>
            <a:r>
              <a:rPr lang="en-US" sz="2400" dirty="0"/>
              <a:t>third phase is the period </a:t>
            </a:r>
            <a:r>
              <a:rPr lang="en-US" sz="2400" dirty="0" smtClean="0"/>
              <a:t>of </a:t>
            </a:r>
            <a:r>
              <a:rPr lang="en-US" sz="2400" b="1" dirty="0" smtClean="0"/>
              <a:t>occupancy</a:t>
            </a:r>
            <a:r>
              <a:rPr lang="en-US" sz="2400" dirty="0"/>
              <a:t>, </a:t>
            </a:r>
            <a:r>
              <a:rPr lang="en-US" sz="2400" b="1" dirty="0"/>
              <a:t>operations, and performance feedback</a:t>
            </a:r>
            <a:r>
              <a:rPr lang="en-US" sz="2400" dirty="0"/>
              <a:t>. Here, the integrative process measures performance </a:t>
            </a:r>
            <a:r>
              <a:rPr lang="en-US" sz="2400" dirty="0" smtClean="0"/>
              <a:t>and sets </a:t>
            </a:r>
            <a:r>
              <a:rPr lang="en-US" sz="2400" dirty="0"/>
              <a:t>up feedback mechanisms.</a:t>
            </a:r>
          </a:p>
        </p:txBody>
      </p:sp>
      <p:pic>
        <p:nvPicPr>
          <p:cNvPr id="61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25" y="0"/>
            <a:ext cx="9144000" cy="77523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4533093"/>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19F5BBC3-DF97-4E73-A0AD-5C2E46C3CCDF}" type="slidenum">
              <a:rPr lang="en-US" smtClean="0"/>
              <a:t>34</a:t>
            </a:fld>
            <a:endParaRPr lang="en-US"/>
          </a:p>
        </p:txBody>
      </p:sp>
      <p:pic>
        <p:nvPicPr>
          <p:cNvPr id="717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50867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380059299"/>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19F5BBC3-DF97-4E73-A0AD-5C2E46C3CCDF}" type="slidenum">
              <a:rPr lang="en-US" smtClean="0"/>
              <a:t>35</a:t>
            </a:fld>
            <a:endParaRPr lang="en-US"/>
          </a:p>
        </p:txBody>
      </p:sp>
      <p:pic>
        <p:nvPicPr>
          <p:cNvPr id="921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77761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4" descr="800-17th-Street-PNC-Place-design-by-Gensler-588x441.jpg">
            <a:hlinkClick r:id="rId4"/>
          </p:cNvPr>
          <p:cNvPicPr>
            <a:picLocks noChangeAspect="1"/>
          </p:cNvPicPr>
          <p:nvPr/>
        </p:nvPicPr>
        <p:blipFill>
          <a:blip r:embed="rId5" cstate="print"/>
          <a:stretch>
            <a:fillRect/>
          </a:stretch>
        </p:blipFill>
        <p:spPr>
          <a:xfrm>
            <a:off x="1771650" y="2505075"/>
            <a:ext cx="5600700" cy="4200525"/>
          </a:xfrm>
          <a:prstGeom prst="rect">
            <a:avLst/>
          </a:prstGeom>
        </p:spPr>
      </p:pic>
      <p:sp>
        <p:nvSpPr>
          <p:cNvPr id="4" name="Rectangle 3"/>
          <p:cNvSpPr/>
          <p:nvPr/>
        </p:nvSpPr>
        <p:spPr>
          <a:xfrm>
            <a:off x="0" y="914400"/>
            <a:ext cx="9144000" cy="1569660"/>
          </a:xfrm>
          <a:prstGeom prst="rect">
            <a:avLst/>
          </a:prstGeom>
        </p:spPr>
        <p:txBody>
          <a:bodyPr wrap="square">
            <a:spAutoFit/>
          </a:bodyPr>
          <a:lstStyle/>
          <a:p>
            <a:r>
              <a:rPr lang="en-US" sz="2400" b="1" dirty="0" smtClean="0"/>
              <a:t>Green Building </a:t>
            </a:r>
            <a:r>
              <a:rPr lang="en-US" sz="2400" dirty="0" smtClean="0"/>
              <a:t>requires </a:t>
            </a:r>
            <a:r>
              <a:rPr lang="en-US" sz="2400" dirty="0"/>
              <a:t>a new way of thinking and approaching the design, construction, operation, and renovation of buildings and communities.</a:t>
            </a:r>
          </a:p>
          <a:p>
            <a:pPr algn="ctr"/>
            <a:r>
              <a:rPr lang="en-US" sz="2400" dirty="0" smtClean="0"/>
              <a:t>PNC </a:t>
            </a:r>
            <a:r>
              <a:rPr lang="en-US" sz="2400" dirty="0"/>
              <a:t>Place Washington, DC</a:t>
            </a:r>
          </a:p>
        </p:txBody>
      </p:sp>
      <p:pic>
        <p:nvPicPr>
          <p:cNvPr id="6" name="Picture 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80999" y="5534025"/>
            <a:ext cx="986365" cy="914400"/>
          </a:xfrm>
          <a:prstGeom prst="rect">
            <a:avLst/>
          </a:prstGeom>
        </p:spPr>
      </p:pic>
    </p:spTree>
    <p:extLst>
      <p:ext uri="{BB962C8B-B14F-4D97-AF65-F5344CB8AC3E}">
        <p14:creationId xmlns:p14="http://schemas.microsoft.com/office/powerpoint/2010/main" val="1394842289"/>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19F5BBC3-DF97-4E73-A0AD-5C2E46C3CCDF}" type="slidenum">
              <a:rPr lang="en-US" smtClean="0"/>
              <a:t>36</a:t>
            </a:fld>
            <a:endParaRPr lang="en-US"/>
          </a:p>
        </p:txBody>
      </p:sp>
      <p:sp>
        <p:nvSpPr>
          <p:cNvPr id="2" name="Rectangle 1"/>
          <p:cNvSpPr/>
          <p:nvPr/>
        </p:nvSpPr>
        <p:spPr>
          <a:xfrm>
            <a:off x="0" y="914400"/>
            <a:ext cx="9144000" cy="830997"/>
          </a:xfrm>
          <a:prstGeom prst="rect">
            <a:avLst/>
          </a:prstGeom>
        </p:spPr>
        <p:txBody>
          <a:bodyPr wrap="square">
            <a:spAutoFit/>
          </a:bodyPr>
          <a:lstStyle/>
          <a:p>
            <a:r>
              <a:rPr lang="en-US" sz="2400" b="1" dirty="0" smtClean="0"/>
              <a:t>Process</a:t>
            </a:r>
            <a:endParaRPr lang="en-US" sz="2400" dirty="0"/>
          </a:p>
          <a:p>
            <a:r>
              <a:rPr lang="en-US" sz="2400" dirty="0"/>
              <a:t>A good process is essential to good outcomes.</a:t>
            </a:r>
          </a:p>
        </p:txBody>
      </p:sp>
      <p:pic>
        <p:nvPicPr>
          <p:cNvPr id="921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77761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4" descr="process_animation.gif"/>
          <p:cNvPicPr>
            <a:picLocks noChangeAspect="1"/>
          </p:cNvPicPr>
          <p:nvPr/>
        </p:nvPicPr>
        <p:blipFill>
          <a:blip r:embed="rId4" cstate="print"/>
          <a:stretch>
            <a:fillRect/>
          </a:stretch>
        </p:blipFill>
        <p:spPr>
          <a:xfrm>
            <a:off x="2667000" y="2905125"/>
            <a:ext cx="3810000" cy="2200275"/>
          </a:xfrm>
          <a:prstGeom prst="rect">
            <a:avLst/>
          </a:prstGeom>
        </p:spPr>
      </p:pic>
    </p:spTree>
    <p:extLst>
      <p:ext uri="{BB962C8B-B14F-4D97-AF65-F5344CB8AC3E}">
        <p14:creationId xmlns:p14="http://schemas.microsoft.com/office/powerpoint/2010/main" val="3872726399"/>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19F5BBC3-DF97-4E73-A0AD-5C2E46C3CCDF}" type="slidenum">
              <a:rPr lang="en-US" smtClean="0"/>
              <a:t>37</a:t>
            </a:fld>
            <a:endParaRPr lang="en-US"/>
          </a:p>
        </p:txBody>
      </p:sp>
      <p:sp>
        <p:nvSpPr>
          <p:cNvPr id="2" name="Rectangle 1"/>
          <p:cNvSpPr/>
          <p:nvPr/>
        </p:nvSpPr>
        <p:spPr>
          <a:xfrm>
            <a:off x="0" y="914400"/>
            <a:ext cx="9144000" cy="461665"/>
          </a:xfrm>
          <a:prstGeom prst="rect">
            <a:avLst/>
          </a:prstGeom>
        </p:spPr>
        <p:txBody>
          <a:bodyPr wrap="square">
            <a:spAutoFit/>
          </a:bodyPr>
          <a:lstStyle/>
          <a:p>
            <a:r>
              <a:rPr lang="en-US" sz="2400" b="1" dirty="0" smtClean="0"/>
              <a:t>Get in early</a:t>
            </a:r>
            <a:endParaRPr lang="en-US" sz="2400" b="1" dirty="0"/>
          </a:p>
        </p:txBody>
      </p:sp>
      <p:pic>
        <p:nvPicPr>
          <p:cNvPr id="921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77761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4" descr="timeline.tif"/>
          <p:cNvPicPr/>
          <p:nvPr/>
        </p:nvPicPr>
        <p:blipFill>
          <a:blip r:embed="rId4" cstate="print"/>
          <a:stretch>
            <a:fillRect/>
          </a:stretch>
        </p:blipFill>
        <p:spPr>
          <a:xfrm>
            <a:off x="1866900" y="1219200"/>
            <a:ext cx="5410200" cy="5527814"/>
          </a:xfrm>
          <a:prstGeom prst="rect">
            <a:avLst/>
          </a:prstGeom>
        </p:spPr>
      </p:pic>
    </p:spTree>
    <p:extLst>
      <p:ext uri="{BB962C8B-B14F-4D97-AF65-F5344CB8AC3E}">
        <p14:creationId xmlns:p14="http://schemas.microsoft.com/office/powerpoint/2010/main" val="363391160"/>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19F5BBC3-DF97-4E73-A0AD-5C2E46C3CCDF}" type="slidenum">
              <a:rPr lang="en-US" smtClean="0"/>
              <a:t>38</a:t>
            </a:fld>
            <a:endParaRPr lang="en-US"/>
          </a:p>
        </p:txBody>
      </p:sp>
      <p:sp>
        <p:nvSpPr>
          <p:cNvPr id="2" name="Rectangle 1"/>
          <p:cNvSpPr/>
          <p:nvPr/>
        </p:nvSpPr>
        <p:spPr>
          <a:xfrm>
            <a:off x="0" y="914400"/>
            <a:ext cx="9144000" cy="5262979"/>
          </a:xfrm>
          <a:prstGeom prst="rect">
            <a:avLst/>
          </a:prstGeom>
        </p:spPr>
        <p:txBody>
          <a:bodyPr wrap="square">
            <a:spAutoFit/>
          </a:bodyPr>
          <a:lstStyle/>
          <a:p>
            <a:r>
              <a:rPr lang="en-US" sz="2400" u="sng" dirty="0" smtClean="0"/>
              <a:t>Pre-Design</a:t>
            </a:r>
            <a:endParaRPr lang="en-US" sz="2400" dirty="0"/>
          </a:p>
          <a:p>
            <a:pPr lvl="0"/>
            <a:r>
              <a:rPr lang="en-US" sz="2400" dirty="0"/>
              <a:t>Develop a Clear Statement of the Project's Vision</a:t>
            </a:r>
          </a:p>
          <a:p>
            <a:pPr lvl="0"/>
            <a:r>
              <a:rPr lang="en-US" sz="2400" dirty="0"/>
              <a:t>Define the Green Goals of the Building</a:t>
            </a:r>
          </a:p>
          <a:p>
            <a:pPr lvl="0"/>
            <a:r>
              <a:rPr lang="en-US" sz="2400" dirty="0"/>
              <a:t>Set Priorities</a:t>
            </a:r>
          </a:p>
          <a:p>
            <a:pPr lvl="0"/>
            <a:r>
              <a:rPr lang="en-US" sz="2400" dirty="0"/>
              <a:t>Select the project team</a:t>
            </a:r>
          </a:p>
          <a:p>
            <a:pPr lvl="0"/>
            <a:r>
              <a:rPr lang="en-US" sz="2400" dirty="0"/>
              <a:t>Research green technologies and strategies</a:t>
            </a:r>
          </a:p>
          <a:p>
            <a:pPr lvl="0"/>
            <a:r>
              <a:rPr lang="en-US" sz="2400" dirty="0"/>
              <a:t>Define green building budget items </a:t>
            </a:r>
          </a:p>
          <a:p>
            <a:pPr lvl="0"/>
            <a:r>
              <a:rPr lang="en-US" sz="2400" dirty="0"/>
              <a:t>Review applicable laws and standards</a:t>
            </a:r>
          </a:p>
          <a:p>
            <a:r>
              <a:rPr lang="en-US" sz="2400" dirty="0"/>
              <a:t> </a:t>
            </a:r>
          </a:p>
          <a:p>
            <a:r>
              <a:rPr lang="en-US" sz="2400" u="sng" dirty="0"/>
              <a:t>Design</a:t>
            </a:r>
            <a:endParaRPr lang="en-US" sz="2400" dirty="0"/>
          </a:p>
          <a:p>
            <a:pPr lvl="0"/>
            <a:r>
              <a:rPr lang="en-US" sz="2400" dirty="0"/>
              <a:t>Develop a project budget that covers green building measures</a:t>
            </a:r>
          </a:p>
          <a:p>
            <a:pPr lvl="0"/>
            <a:r>
              <a:rPr lang="en-US" sz="2400" dirty="0"/>
              <a:t>Test and select green technologies and strategies</a:t>
            </a:r>
          </a:p>
          <a:p>
            <a:pPr lvl="0"/>
            <a:r>
              <a:rPr lang="en-US" sz="2400" dirty="0"/>
              <a:t>Check costs</a:t>
            </a:r>
          </a:p>
          <a:p>
            <a:pPr lvl="0"/>
            <a:r>
              <a:rPr lang="en-US" sz="2400" dirty="0"/>
              <a:t>Finalize design </a:t>
            </a:r>
            <a:r>
              <a:rPr lang="en-US" sz="2400" dirty="0" smtClean="0"/>
              <a:t>decisions</a:t>
            </a:r>
            <a:endParaRPr lang="en-US" sz="2400" dirty="0"/>
          </a:p>
        </p:txBody>
      </p:sp>
      <p:pic>
        <p:nvPicPr>
          <p:cNvPr id="921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77761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900157023"/>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19F5BBC3-DF97-4E73-A0AD-5C2E46C3CCDF}" type="slidenum">
              <a:rPr lang="en-US" smtClean="0"/>
              <a:t>39</a:t>
            </a:fld>
            <a:endParaRPr lang="en-US"/>
          </a:p>
        </p:txBody>
      </p:sp>
      <p:sp>
        <p:nvSpPr>
          <p:cNvPr id="2" name="Rectangle 1"/>
          <p:cNvSpPr/>
          <p:nvPr/>
        </p:nvSpPr>
        <p:spPr>
          <a:xfrm>
            <a:off x="0" y="914400"/>
            <a:ext cx="9144000" cy="6001643"/>
          </a:xfrm>
          <a:prstGeom prst="rect">
            <a:avLst/>
          </a:prstGeom>
        </p:spPr>
        <p:txBody>
          <a:bodyPr wrap="square">
            <a:spAutoFit/>
          </a:bodyPr>
          <a:lstStyle/>
          <a:p>
            <a:r>
              <a:rPr lang="en-US" sz="2400" u="sng" dirty="0"/>
              <a:t>Traditional Building Design Timeline</a:t>
            </a:r>
            <a:endParaRPr lang="en-US" sz="2400" dirty="0"/>
          </a:p>
          <a:p>
            <a:pPr lvl="0"/>
            <a:r>
              <a:rPr lang="en-US" sz="2400" dirty="0"/>
              <a:t>Design</a:t>
            </a:r>
          </a:p>
          <a:p>
            <a:pPr lvl="0"/>
            <a:r>
              <a:rPr lang="en-US" sz="2400" dirty="0"/>
              <a:t>Construction Documents (CDs) (Plans, Specifications, Contracts, etc.)</a:t>
            </a:r>
          </a:p>
          <a:p>
            <a:pPr lvl="0"/>
            <a:r>
              <a:rPr lang="en-US" sz="2400" dirty="0"/>
              <a:t>Bidding process</a:t>
            </a:r>
          </a:p>
          <a:p>
            <a:pPr lvl="0"/>
            <a:r>
              <a:rPr lang="en-US" sz="2400" dirty="0"/>
              <a:t>Construction</a:t>
            </a:r>
          </a:p>
          <a:p>
            <a:pPr lvl="0"/>
            <a:r>
              <a:rPr lang="en-US" sz="2400" dirty="0"/>
              <a:t>Commissioning and turnover</a:t>
            </a:r>
          </a:p>
          <a:p>
            <a:pPr lvl="0"/>
            <a:r>
              <a:rPr lang="en-US" sz="2400" dirty="0"/>
              <a:t>Occupancy </a:t>
            </a:r>
          </a:p>
          <a:p>
            <a:r>
              <a:rPr lang="en-US" sz="2400" dirty="0"/>
              <a:t> </a:t>
            </a:r>
          </a:p>
          <a:p>
            <a:r>
              <a:rPr lang="en-US" sz="2400" u="sng" dirty="0" smtClean="0"/>
              <a:t>Integrated Project Delivery (IPD) </a:t>
            </a:r>
            <a:r>
              <a:rPr lang="en-US" sz="2400" u="sng" dirty="0"/>
              <a:t>Timeline</a:t>
            </a:r>
            <a:endParaRPr lang="en-US" sz="2400" dirty="0"/>
          </a:p>
          <a:p>
            <a:pPr lvl="0"/>
            <a:r>
              <a:rPr lang="en-US" sz="2400" dirty="0"/>
              <a:t>Pre-Design</a:t>
            </a:r>
          </a:p>
          <a:p>
            <a:pPr lvl="0"/>
            <a:r>
              <a:rPr lang="en-US" sz="2400" dirty="0"/>
              <a:t>Design</a:t>
            </a:r>
          </a:p>
          <a:p>
            <a:pPr lvl="0"/>
            <a:r>
              <a:rPr lang="en-US" sz="2400" dirty="0"/>
              <a:t>Construction plans</a:t>
            </a:r>
          </a:p>
          <a:p>
            <a:pPr lvl="0"/>
            <a:r>
              <a:rPr lang="en-US" sz="2400" dirty="0"/>
              <a:t>Bidding process</a:t>
            </a:r>
          </a:p>
          <a:p>
            <a:pPr lvl="0"/>
            <a:r>
              <a:rPr lang="en-US" sz="2400" dirty="0"/>
              <a:t>Construction</a:t>
            </a:r>
          </a:p>
          <a:p>
            <a:pPr lvl="0"/>
            <a:r>
              <a:rPr lang="en-US" sz="2400" dirty="0"/>
              <a:t>Commission the building</a:t>
            </a:r>
          </a:p>
          <a:p>
            <a:pPr lvl="0"/>
            <a:r>
              <a:rPr lang="en-US" sz="2400" dirty="0"/>
              <a:t>Occupancy and Retro </a:t>
            </a:r>
            <a:r>
              <a:rPr lang="en-US" sz="2400" dirty="0" smtClean="0"/>
              <a:t>commissioning</a:t>
            </a:r>
            <a:endParaRPr lang="en-US" sz="2400" dirty="0"/>
          </a:p>
        </p:txBody>
      </p:sp>
      <p:pic>
        <p:nvPicPr>
          <p:cNvPr id="921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77761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2311235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9117"/>
            <a:ext cx="9144000" cy="384911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Slide Number Placeholder 2"/>
          <p:cNvSpPr>
            <a:spLocks noGrp="1"/>
          </p:cNvSpPr>
          <p:nvPr>
            <p:ph type="sldNum" sz="quarter" idx="12"/>
          </p:nvPr>
        </p:nvSpPr>
        <p:spPr/>
        <p:txBody>
          <a:bodyPr/>
          <a:lstStyle/>
          <a:p>
            <a:fld id="{19F5BBC3-DF97-4E73-A0AD-5C2E46C3CCDF}" type="slidenum">
              <a:rPr lang="en-US" smtClean="0"/>
              <a:t>4</a:t>
            </a:fld>
            <a:endParaRPr lang="en-US"/>
          </a:p>
        </p:txBody>
      </p:sp>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1000" y="4334826"/>
            <a:ext cx="2619375" cy="1743075"/>
          </a:xfrm>
          <a:prstGeom prst="rect">
            <a:avLst/>
          </a:prstGeom>
        </p:spPr>
      </p:pic>
      <p:pic>
        <p:nvPicPr>
          <p:cNvPr id="4" name="Pictur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412267" y="4334826"/>
            <a:ext cx="2319465" cy="1737360"/>
          </a:xfrm>
          <a:prstGeom prst="rect">
            <a:avLst/>
          </a:prstGeom>
        </p:spPr>
      </p:pic>
      <p:pic>
        <p:nvPicPr>
          <p:cNvPr id="5" name="Picture 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172200" y="4315775"/>
            <a:ext cx="2619375" cy="1743075"/>
          </a:xfrm>
          <a:prstGeom prst="rect">
            <a:avLst/>
          </a:prstGeom>
        </p:spPr>
      </p:pic>
    </p:spTree>
    <p:extLst>
      <p:ext uri="{BB962C8B-B14F-4D97-AF65-F5344CB8AC3E}">
        <p14:creationId xmlns:p14="http://schemas.microsoft.com/office/powerpoint/2010/main" val="2004980205"/>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19F5BBC3-DF97-4E73-A0AD-5C2E46C3CCDF}" type="slidenum">
              <a:rPr lang="en-US" smtClean="0"/>
              <a:t>40</a:t>
            </a:fld>
            <a:endParaRPr lang="en-US"/>
          </a:p>
        </p:txBody>
      </p:sp>
      <p:sp>
        <p:nvSpPr>
          <p:cNvPr id="2" name="Rectangle 1"/>
          <p:cNvSpPr/>
          <p:nvPr/>
        </p:nvSpPr>
        <p:spPr>
          <a:xfrm>
            <a:off x="0" y="914400"/>
            <a:ext cx="9144000" cy="3046988"/>
          </a:xfrm>
          <a:prstGeom prst="rect">
            <a:avLst/>
          </a:prstGeom>
        </p:spPr>
        <p:txBody>
          <a:bodyPr wrap="square">
            <a:spAutoFit/>
          </a:bodyPr>
          <a:lstStyle/>
          <a:p>
            <a:r>
              <a:rPr lang="en-US" sz="2400" b="1" dirty="0" smtClean="0"/>
              <a:t>Look Beyond First Costs to Long Term Savings</a:t>
            </a:r>
          </a:p>
          <a:p>
            <a:r>
              <a:rPr lang="en-US" sz="2400" dirty="0"/>
              <a:t>This new process doesn't typically cost more, but it does shift costs earlier.</a:t>
            </a:r>
          </a:p>
          <a:p>
            <a:endParaRPr lang="en-US" sz="2400" dirty="0"/>
          </a:p>
          <a:p>
            <a:r>
              <a:rPr lang="en-US" sz="2400" dirty="0"/>
              <a:t>Synergies are actions that complement each other, creating a whole greater than the sum of its parts.</a:t>
            </a:r>
          </a:p>
          <a:p>
            <a:endParaRPr lang="en-US" sz="2400" dirty="0"/>
          </a:p>
          <a:p>
            <a:r>
              <a:rPr lang="en-US" sz="2400" dirty="0"/>
              <a:t>The savings are often reflected in life cycle costing (LCC</a:t>
            </a:r>
            <a:r>
              <a:rPr lang="en-US" sz="2400" dirty="0" smtClean="0"/>
              <a:t>).</a:t>
            </a:r>
            <a:endParaRPr lang="en-US" sz="2400" dirty="0"/>
          </a:p>
        </p:txBody>
      </p:sp>
      <p:pic>
        <p:nvPicPr>
          <p:cNvPr id="921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77761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6" descr="synergies.jpg"/>
          <p:cNvPicPr>
            <a:picLocks noChangeAspect="1"/>
          </p:cNvPicPr>
          <p:nvPr/>
        </p:nvPicPr>
        <p:blipFill>
          <a:blip r:embed="rId4" cstate="print"/>
          <a:stretch>
            <a:fillRect/>
          </a:stretch>
        </p:blipFill>
        <p:spPr>
          <a:xfrm>
            <a:off x="3298769" y="4191000"/>
            <a:ext cx="2546463" cy="2286000"/>
          </a:xfrm>
          <a:prstGeom prst="rect">
            <a:avLst/>
          </a:prstGeom>
        </p:spPr>
      </p:pic>
    </p:spTree>
    <p:extLst>
      <p:ext uri="{BB962C8B-B14F-4D97-AF65-F5344CB8AC3E}">
        <p14:creationId xmlns:p14="http://schemas.microsoft.com/office/powerpoint/2010/main" val="877578919"/>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19F5BBC3-DF97-4E73-A0AD-5C2E46C3CCDF}" type="slidenum">
              <a:rPr lang="en-US" smtClean="0"/>
              <a:t>41</a:t>
            </a:fld>
            <a:endParaRPr lang="en-US"/>
          </a:p>
        </p:txBody>
      </p:sp>
      <p:sp>
        <p:nvSpPr>
          <p:cNvPr id="2" name="Rectangle 1"/>
          <p:cNvSpPr/>
          <p:nvPr/>
        </p:nvSpPr>
        <p:spPr>
          <a:xfrm>
            <a:off x="0" y="914400"/>
            <a:ext cx="9144000" cy="4893647"/>
          </a:xfrm>
          <a:prstGeom prst="rect">
            <a:avLst/>
          </a:prstGeom>
        </p:spPr>
        <p:txBody>
          <a:bodyPr wrap="square">
            <a:spAutoFit/>
          </a:bodyPr>
          <a:lstStyle/>
          <a:p>
            <a:r>
              <a:rPr lang="en-US" sz="2400" u="sng" dirty="0"/>
              <a:t>Construction Costs</a:t>
            </a:r>
            <a:endParaRPr lang="en-US" sz="2400" dirty="0"/>
          </a:p>
          <a:p>
            <a:endParaRPr lang="en-US" sz="2400" dirty="0"/>
          </a:p>
          <a:p>
            <a:r>
              <a:rPr lang="en-US" sz="2400" b="1" dirty="0"/>
              <a:t>Soft Costs</a:t>
            </a:r>
          </a:p>
          <a:p>
            <a:r>
              <a:rPr lang="en-US" sz="2400" dirty="0"/>
              <a:t>Architectural, legal, financing, engineering fees and other costs incurred before and after construction</a:t>
            </a:r>
          </a:p>
          <a:p>
            <a:r>
              <a:rPr lang="en-US" sz="2400" dirty="0"/>
              <a:t> </a:t>
            </a:r>
          </a:p>
          <a:p>
            <a:r>
              <a:rPr lang="en-US" sz="2400" b="1" dirty="0"/>
              <a:t>Hard Costs</a:t>
            </a:r>
          </a:p>
          <a:p>
            <a:r>
              <a:rPr lang="en-US" sz="2400" dirty="0"/>
              <a:t>Directly related to improving real property</a:t>
            </a:r>
          </a:p>
          <a:p>
            <a:endParaRPr lang="en-US" sz="2400" dirty="0"/>
          </a:p>
          <a:p>
            <a:r>
              <a:rPr lang="en-US" sz="2400" b="1" dirty="0"/>
              <a:t>First Costs</a:t>
            </a:r>
          </a:p>
          <a:p>
            <a:r>
              <a:rPr lang="en-US" sz="2400" dirty="0"/>
              <a:t>The sum of the initial expenditures involved in capitalizing a property; includes items such as transportation, installation, preparation for service, as well as other related costs.</a:t>
            </a:r>
          </a:p>
        </p:txBody>
      </p:sp>
      <p:pic>
        <p:nvPicPr>
          <p:cNvPr id="921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77761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131468184"/>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19F5BBC3-DF97-4E73-A0AD-5C2E46C3CCDF}" type="slidenum">
              <a:rPr lang="en-US" smtClean="0"/>
              <a:t>42</a:t>
            </a:fld>
            <a:endParaRPr lang="en-US"/>
          </a:p>
        </p:txBody>
      </p:sp>
      <p:sp>
        <p:nvSpPr>
          <p:cNvPr id="2" name="Rectangle 1"/>
          <p:cNvSpPr/>
          <p:nvPr/>
        </p:nvSpPr>
        <p:spPr>
          <a:xfrm>
            <a:off x="0" y="914400"/>
            <a:ext cx="9144000" cy="4524315"/>
          </a:xfrm>
          <a:prstGeom prst="rect">
            <a:avLst/>
          </a:prstGeom>
        </p:spPr>
        <p:txBody>
          <a:bodyPr wrap="square">
            <a:spAutoFit/>
          </a:bodyPr>
          <a:lstStyle/>
          <a:p>
            <a:r>
              <a:rPr lang="en-US" sz="2400" u="sng" dirty="0"/>
              <a:t>Construction Costs</a:t>
            </a:r>
            <a:endParaRPr lang="en-US" sz="2400" dirty="0"/>
          </a:p>
          <a:p>
            <a:endParaRPr lang="en-US" sz="2400" dirty="0"/>
          </a:p>
          <a:p>
            <a:r>
              <a:rPr lang="en-US" sz="2400" b="1" dirty="0"/>
              <a:t>Life Cycle Costs (LCC)</a:t>
            </a:r>
          </a:p>
          <a:p>
            <a:r>
              <a:rPr lang="en-US" sz="2400" dirty="0"/>
              <a:t>A measurement of the total cost of using equipment or a product over the entire time of service of the equipment or product; includes initial, operating, and maintenance costs.</a:t>
            </a:r>
          </a:p>
          <a:p>
            <a:r>
              <a:rPr lang="en-US" sz="2400" dirty="0"/>
              <a:t> </a:t>
            </a:r>
          </a:p>
          <a:p>
            <a:r>
              <a:rPr lang="en-US" sz="2400" b="1" dirty="0"/>
              <a:t>Life-Cycle Analysis (LCA)</a:t>
            </a:r>
          </a:p>
          <a:p>
            <a:r>
              <a:rPr lang="en-US" sz="2400" dirty="0"/>
              <a:t>A life cycle analysis (LCA, also known as life cycle assessment, </a:t>
            </a:r>
            <a:r>
              <a:rPr lang="en-US" sz="2400" dirty="0" err="1"/>
              <a:t>ecobalance</a:t>
            </a:r>
            <a:r>
              <a:rPr lang="en-US" sz="2400" dirty="0"/>
              <a:t>, and cradle-to-grave analysis) is the investigation and evaluation of the environmental impacts of a given product or service caused or necessitated by its existence.</a:t>
            </a:r>
          </a:p>
        </p:txBody>
      </p:sp>
      <p:pic>
        <p:nvPicPr>
          <p:cNvPr id="921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77761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934381983"/>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19F5BBC3-DF97-4E73-A0AD-5C2E46C3CCDF}" type="slidenum">
              <a:rPr lang="en-US" smtClean="0"/>
              <a:t>43</a:t>
            </a:fld>
            <a:endParaRPr lang="en-US"/>
          </a:p>
        </p:txBody>
      </p:sp>
      <p:sp>
        <p:nvSpPr>
          <p:cNvPr id="2" name="Rectangle 1"/>
          <p:cNvSpPr/>
          <p:nvPr/>
        </p:nvSpPr>
        <p:spPr>
          <a:xfrm>
            <a:off x="0" y="914400"/>
            <a:ext cx="9144000" cy="5262979"/>
          </a:xfrm>
          <a:prstGeom prst="rect">
            <a:avLst/>
          </a:prstGeom>
        </p:spPr>
        <p:txBody>
          <a:bodyPr wrap="square">
            <a:spAutoFit/>
          </a:bodyPr>
          <a:lstStyle/>
          <a:p>
            <a:r>
              <a:rPr lang="en-US" sz="2400" u="sng" dirty="0"/>
              <a:t>Construction Costs</a:t>
            </a:r>
            <a:endParaRPr lang="en-US" sz="2400" dirty="0"/>
          </a:p>
          <a:p>
            <a:endParaRPr lang="en-US" sz="2400" dirty="0"/>
          </a:p>
          <a:p>
            <a:r>
              <a:rPr lang="en-US" sz="2400" b="1" dirty="0"/>
              <a:t>Simple Payback</a:t>
            </a:r>
          </a:p>
          <a:p>
            <a:endParaRPr lang="en-US" sz="2400" dirty="0"/>
          </a:p>
          <a:p>
            <a:r>
              <a:rPr lang="en-US" sz="2400" dirty="0"/>
              <a:t>Example - HVAC System</a:t>
            </a:r>
          </a:p>
          <a:p>
            <a:endParaRPr lang="en-US" sz="2400" dirty="0"/>
          </a:p>
          <a:p>
            <a:r>
              <a:rPr lang="en-US" sz="2400" dirty="0"/>
              <a:t>$10,000 – First Cost	Or	$15,000 – First Cost</a:t>
            </a:r>
          </a:p>
          <a:p>
            <a:r>
              <a:rPr lang="en-US" sz="2400" dirty="0"/>
              <a:t>				$1,500/YR in Energy Cost Savings  </a:t>
            </a:r>
          </a:p>
          <a:p>
            <a:endParaRPr lang="en-US" sz="2400" dirty="0"/>
          </a:p>
          <a:p>
            <a:r>
              <a:rPr lang="en-US" sz="2400" dirty="0"/>
              <a:t>Calculate Simple Payback: $5,000/$1,500 = 3.33 </a:t>
            </a:r>
            <a:r>
              <a:rPr lang="en-US" sz="2400" dirty="0" err="1" smtClean="0"/>
              <a:t>Yrs</a:t>
            </a:r>
            <a:endParaRPr lang="en-US" sz="2400" dirty="0" smtClean="0"/>
          </a:p>
          <a:p>
            <a:endParaRPr lang="en-US" sz="2400" dirty="0"/>
          </a:p>
          <a:p>
            <a:endParaRPr lang="en-US" sz="2400" dirty="0"/>
          </a:p>
          <a:p>
            <a:r>
              <a:rPr lang="en-US" sz="2400" dirty="0"/>
              <a:t>Design team should use “Life-Cycle Costs” and “Life-Cycle Cost Analysis” instead of “First Cost” Value Engineering.</a:t>
            </a:r>
          </a:p>
        </p:txBody>
      </p:sp>
      <p:pic>
        <p:nvPicPr>
          <p:cNvPr id="921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77761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817601825"/>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19F5BBC3-DF97-4E73-A0AD-5C2E46C3CCDF}" type="slidenum">
              <a:rPr lang="en-US" smtClean="0"/>
              <a:t>44</a:t>
            </a:fld>
            <a:endParaRPr lang="en-US"/>
          </a:p>
        </p:txBody>
      </p:sp>
      <p:sp>
        <p:nvSpPr>
          <p:cNvPr id="2" name="Rectangle 1"/>
          <p:cNvSpPr/>
          <p:nvPr/>
        </p:nvSpPr>
        <p:spPr>
          <a:xfrm>
            <a:off x="0" y="914400"/>
            <a:ext cx="9144000" cy="461665"/>
          </a:xfrm>
          <a:prstGeom prst="rect">
            <a:avLst/>
          </a:prstGeom>
        </p:spPr>
        <p:txBody>
          <a:bodyPr wrap="square">
            <a:spAutoFit/>
          </a:bodyPr>
          <a:lstStyle/>
          <a:p>
            <a:r>
              <a:rPr lang="en-US" sz="2400" b="1" dirty="0" smtClean="0"/>
              <a:t>Include and Collaborate</a:t>
            </a:r>
            <a:endParaRPr lang="en-US" sz="2400" b="1" dirty="0"/>
          </a:p>
        </p:txBody>
      </p:sp>
      <p:pic>
        <p:nvPicPr>
          <p:cNvPr id="921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77761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5" descr="players.tif"/>
          <p:cNvPicPr/>
          <p:nvPr/>
        </p:nvPicPr>
        <p:blipFill>
          <a:blip r:embed="rId4" cstate="print"/>
          <a:stretch>
            <a:fillRect/>
          </a:stretch>
        </p:blipFill>
        <p:spPr>
          <a:xfrm>
            <a:off x="1972154" y="1981200"/>
            <a:ext cx="5199692" cy="3474720"/>
          </a:xfrm>
          <a:prstGeom prst="rect">
            <a:avLst/>
          </a:prstGeom>
        </p:spPr>
      </p:pic>
    </p:spTree>
    <p:extLst>
      <p:ext uri="{BB962C8B-B14F-4D97-AF65-F5344CB8AC3E}">
        <p14:creationId xmlns:p14="http://schemas.microsoft.com/office/powerpoint/2010/main" val="2522101257"/>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19F5BBC3-DF97-4E73-A0AD-5C2E46C3CCDF}" type="slidenum">
              <a:rPr lang="en-US" smtClean="0"/>
              <a:t>45</a:t>
            </a:fld>
            <a:endParaRPr lang="en-US"/>
          </a:p>
        </p:txBody>
      </p:sp>
      <p:sp>
        <p:nvSpPr>
          <p:cNvPr id="2" name="Rectangle 1"/>
          <p:cNvSpPr/>
          <p:nvPr/>
        </p:nvSpPr>
        <p:spPr>
          <a:xfrm>
            <a:off x="0" y="914400"/>
            <a:ext cx="9144000" cy="461665"/>
          </a:xfrm>
          <a:prstGeom prst="rect">
            <a:avLst/>
          </a:prstGeom>
        </p:spPr>
        <p:txBody>
          <a:bodyPr wrap="square">
            <a:spAutoFit/>
          </a:bodyPr>
          <a:lstStyle/>
          <a:p>
            <a:r>
              <a:rPr lang="en-US" sz="2400" b="1" dirty="0" smtClean="0"/>
              <a:t>Whole Building Design</a:t>
            </a:r>
            <a:endParaRPr lang="en-US" sz="2400" b="1" dirty="0"/>
          </a:p>
        </p:txBody>
      </p:sp>
      <p:pic>
        <p:nvPicPr>
          <p:cNvPr id="921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77761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4" descr="wholebuilding.jpg"/>
          <p:cNvPicPr>
            <a:picLocks noChangeAspect="1"/>
          </p:cNvPicPr>
          <p:nvPr/>
        </p:nvPicPr>
        <p:blipFill>
          <a:blip r:embed="rId4" cstate="print"/>
          <a:stretch>
            <a:fillRect/>
          </a:stretch>
        </p:blipFill>
        <p:spPr>
          <a:xfrm>
            <a:off x="3200400" y="1828800"/>
            <a:ext cx="3023691" cy="3200400"/>
          </a:xfrm>
          <a:prstGeom prst="rect">
            <a:avLst/>
          </a:prstGeom>
        </p:spPr>
      </p:pic>
    </p:spTree>
    <p:extLst>
      <p:ext uri="{BB962C8B-B14F-4D97-AF65-F5344CB8AC3E}">
        <p14:creationId xmlns:p14="http://schemas.microsoft.com/office/powerpoint/2010/main" val="2949235955"/>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19F5BBC3-DF97-4E73-A0AD-5C2E46C3CCDF}" type="slidenum">
              <a:rPr lang="en-US" smtClean="0"/>
              <a:t>46</a:t>
            </a:fld>
            <a:endParaRPr lang="en-US"/>
          </a:p>
        </p:txBody>
      </p:sp>
      <p:sp>
        <p:nvSpPr>
          <p:cNvPr id="2" name="Rectangle 1"/>
          <p:cNvSpPr/>
          <p:nvPr/>
        </p:nvSpPr>
        <p:spPr>
          <a:xfrm>
            <a:off x="219075" y="914400"/>
            <a:ext cx="5505450" cy="3785652"/>
          </a:xfrm>
          <a:prstGeom prst="rect">
            <a:avLst/>
          </a:prstGeom>
        </p:spPr>
        <p:txBody>
          <a:bodyPr wrap="square">
            <a:spAutoFit/>
          </a:bodyPr>
          <a:lstStyle/>
          <a:p>
            <a:r>
              <a:rPr lang="en-US" sz="2400" b="1" dirty="0"/>
              <a:t>Follow </a:t>
            </a:r>
            <a:r>
              <a:rPr lang="en-US" sz="2400" b="1" dirty="0" smtClean="0"/>
              <a:t>Through</a:t>
            </a:r>
            <a:endParaRPr lang="en-US" sz="2400" b="1" dirty="0"/>
          </a:p>
          <a:p>
            <a:endParaRPr lang="en-US" sz="2400" dirty="0"/>
          </a:p>
          <a:p>
            <a:r>
              <a:rPr lang="en-US" sz="2400" dirty="0"/>
              <a:t>The green building process does not end when the project team hands the site over to the owner, facility manager, or tenant.</a:t>
            </a:r>
          </a:p>
          <a:p>
            <a:endParaRPr lang="en-US" sz="2400" dirty="0"/>
          </a:p>
          <a:p>
            <a:r>
              <a:rPr lang="en-US" sz="2400" dirty="0"/>
              <a:t>Follow-through is needed at all stages to ensure that the strategies and technologies are maintained or adapted as necessary to remain effective.</a:t>
            </a:r>
          </a:p>
        </p:txBody>
      </p:sp>
      <p:pic>
        <p:nvPicPr>
          <p:cNvPr id="921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77761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5" descr="meter-animated.gif"/>
          <p:cNvPicPr>
            <a:picLocks noChangeAspect="1"/>
          </p:cNvPicPr>
          <p:nvPr/>
        </p:nvPicPr>
        <p:blipFill>
          <a:blip r:embed="rId4" cstate="print"/>
          <a:stretch>
            <a:fillRect/>
          </a:stretch>
        </p:blipFill>
        <p:spPr>
          <a:xfrm>
            <a:off x="3871913" y="5105400"/>
            <a:ext cx="1400175" cy="1400175"/>
          </a:xfrm>
          <a:prstGeom prst="rect">
            <a:avLst/>
          </a:prstGeom>
        </p:spPr>
      </p:pic>
      <p:pic>
        <p:nvPicPr>
          <p:cNvPr id="7" name="Picture 6" descr="side-arm-animated.gif"/>
          <p:cNvPicPr>
            <a:picLocks noChangeAspect="1"/>
          </p:cNvPicPr>
          <p:nvPr/>
        </p:nvPicPr>
        <p:blipFill>
          <a:blip r:embed="rId5" cstate="print"/>
          <a:stretch>
            <a:fillRect/>
          </a:stretch>
        </p:blipFill>
        <p:spPr>
          <a:xfrm>
            <a:off x="5724525" y="838200"/>
            <a:ext cx="3343275" cy="4524375"/>
          </a:xfrm>
          <a:prstGeom prst="rect">
            <a:avLst/>
          </a:prstGeom>
        </p:spPr>
      </p:pic>
    </p:spTree>
    <p:extLst>
      <p:ext uri="{BB962C8B-B14F-4D97-AF65-F5344CB8AC3E}">
        <p14:creationId xmlns:p14="http://schemas.microsoft.com/office/powerpoint/2010/main" val="1911836227"/>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19F5BBC3-DF97-4E73-A0AD-5C2E46C3CCDF}" type="slidenum">
              <a:rPr lang="en-US" smtClean="0"/>
              <a:t>47</a:t>
            </a:fld>
            <a:endParaRPr lang="en-US"/>
          </a:p>
        </p:txBody>
      </p:sp>
      <p:sp>
        <p:nvSpPr>
          <p:cNvPr id="2" name="Rectangle 1"/>
          <p:cNvSpPr/>
          <p:nvPr/>
        </p:nvSpPr>
        <p:spPr>
          <a:xfrm>
            <a:off x="0" y="914400"/>
            <a:ext cx="9144000" cy="5262979"/>
          </a:xfrm>
          <a:prstGeom prst="rect">
            <a:avLst/>
          </a:prstGeom>
        </p:spPr>
        <p:txBody>
          <a:bodyPr wrap="square">
            <a:spAutoFit/>
          </a:bodyPr>
          <a:lstStyle/>
          <a:p>
            <a:r>
              <a:rPr lang="en-US" sz="2400" b="1" dirty="0"/>
              <a:t>charrette</a:t>
            </a:r>
            <a:r>
              <a:rPr lang="en-US" sz="2400" dirty="0"/>
              <a:t> intense workshops designed to produce specific deliverables.</a:t>
            </a:r>
          </a:p>
          <a:p>
            <a:endParaRPr lang="en-US" sz="2400" dirty="0"/>
          </a:p>
          <a:p>
            <a:r>
              <a:rPr lang="en-US" sz="2400" dirty="0"/>
              <a:t>At least one initial strategy meeting or LEED “</a:t>
            </a:r>
            <a:r>
              <a:rPr lang="en-US" sz="2400" dirty="0" err="1"/>
              <a:t>charette</a:t>
            </a:r>
            <a:r>
              <a:rPr lang="en-US" sz="2400" dirty="0"/>
              <a:t>” generally held at the beginning of the project.</a:t>
            </a:r>
          </a:p>
          <a:p>
            <a:endParaRPr lang="en-US" sz="2400" dirty="0"/>
          </a:p>
          <a:p>
            <a:r>
              <a:rPr lang="en-US" sz="2400" dirty="0"/>
              <a:t>Charrettes assist in establishing green goals.</a:t>
            </a:r>
          </a:p>
          <a:p>
            <a:endParaRPr lang="en-US" sz="2400" dirty="0"/>
          </a:p>
          <a:p>
            <a:r>
              <a:rPr lang="en-US" sz="2400" dirty="0"/>
              <a:t>Goal – to develop possible design and strategies for greening a space </a:t>
            </a:r>
          </a:p>
          <a:p>
            <a:r>
              <a:rPr lang="en-US" sz="2400" dirty="0"/>
              <a:t> </a:t>
            </a:r>
          </a:p>
          <a:p>
            <a:r>
              <a:rPr lang="en-US" sz="2400" b="1" dirty="0"/>
              <a:t>Deliverables</a:t>
            </a:r>
          </a:p>
          <a:p>
            <a:r>
              <a:rPr lang="en-US" sz="2400" dirty="0"/>
              <a:t>The typical deliverables from the initial strategy meeting are:</a:t>
            </a:r>
          </a:p>
          <a:p>
            <a:pPr marL="457200" indent="-457200">
              <a:buFont typeface="+mj-lt"/>
              <a:buAutoNum type="arabicPeriod"/>
            </a:pPr>
            <a:r>
              <a:rPr lang="en-US" sz="2400" dirty="0"/>
              <a:t>LEED certification goal (certification level)</a:t>
            </a:r>
          </a:p>
          <a:p>
            <a:pPr marL="457200" indent="-457200">
              <a:buFont typeface="+mj-lt"/>
              <a:buAutoNum type="arabicPeriod"/>
            </a:pPr>
            <a:r>
              <a:rPr lang="en-US" sz="2400" dirty="0"/>
              <a:t>LEED scorecard that shows the targeted credits for pursuit (Project Checklist)</a:t>
            </a:r>
          </a:p>
        </p:txBody>
      </p:sp>
      <p:pic>
        <p:nvPicPr>
          <p:cNvPr id="1024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25" y="0"/>
            <a:ext cx="9144000" cy="7698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550592125"/>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19F5BBC3-DF97-4E73-A0AD-5C2E46C3CCDF}" type="slidenum">
              <a:rPr lang="en-US" smtClean="0"/>
              <a:t>48</a:t>
            </a:fld>
            <a:endParaRPr lang="en-US"/>
          </a:p>
        </p:txBody>
      </p:sp>
      <p:sp>
        <p:nvSpPr>
          <p:cNvPr id="2" name="Rectangle 1"/>
          <p:cNvSpPr/>
          <p:nvPr/>
        </p:nvSpPr>
        <p:spPr>
          <a:xfrm>
            <a:off x="0" y="914400"/>
            <a:ext cx="9144000" cy="830997"/>
          </a:xfrm>
          <a:prstGeom prst="rect">
            <a:avLst/>
          </a:prstGeom>
        </p:spPr>
        <p:txBody>
          <a:bodyPr wrap="square">
            <a:spAutoFit/>
          </a:bodyPr>
          <a:lstStyle/>
          <a:p>
            <a:r>
              <a:rPr lang="en-US" sz="2400" dirty="0"/>
              <a:t>An iterative process is circular and repetitive. It provides opportunities for setting goals and </a:t>
            </a:r>
            <a:r>
              <a:rPr lang="en-US" sz="2400" dirty="0" smtClean="0"/>
              <a:t>checking each </a:t>
            </a:r>
            <a:r>
              <a:rPr lang="en-US" sz="2400" dirty="0"/>
              <a:t>idea against those goals.</a:t>
            </a:r>
          </a:p>
        </p:txBody>
      </p:sp>
      <p:pic>
        <p:nvPicPr>
          <p:cNvPr id="1024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25" y="0"/>
            <a:ext cx="9144000" cy="7698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43"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19300" y="2057400"/>
            <a:ext cx="5105400" cy="41338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13499600"/>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19F5BBC3-DF97-4E73-A0AD-5C2E46C3CCDF}" type="slidenum">
              <a:rPr lang="en-US" smtClean="0"/>
              <a:t>49</a:t>
            </a:fld>
            <a:endParaRPr lang="en-US"/>
          </a:p>
        </p:txBody>
      </p:sp>
      <p:sp>
        <p:nvSpPr>
          <p:cNvPr id="2" name="Rectangle 1"/>
          <p:cNvSpPr/>
          <p:nvPr/>
        </p:nvSpPr>
        <p:spPr>
          <a:xfrm>
            <a:off x="0" y="914400"/>
            <a:ext cx="9144000" cy="461665"/>
          </a:xfrm>
          <a:prstGeom prst="rect">
            <a:avLst/>
          </a:prstGeom>
        </p:spPr>
        <p:txBody>
          <a:bodyPr wrap="square">
            <a:spAutoFit/>
          </a:bodyPr>
          <a:lstStyle/>
          <a:p>
            <a:r>
              <a:rPr lang="en-US" sz="2400" dirty="0" smtClean="0"/>
              <a:t>Members of an integrated team.</a:t>
            </a:r>
            <a:endParaRPr lang="en-US" sz="2400" dirty="0"/>
          </a:p>
        </p:txBody>
      </p:sp>
      <p:pic>
        <p:nvPicPr>
          <p:cNvPr id="1126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76511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26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76463" y="1752600"/>
            <a:ext cx="4791075" cy="48101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21782029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26592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Slide Number Placeholder 3"/>
          <p:cNvSpPr>
            <a:spLocks noGrp="1"/>
          </p:cNvSpPr>
          <p:nvPr>
            <p:ph type="sldNum" sz="quarter" idx="12"/>
          </p:nvPr>
        </p:nvSpPr>
        <p:spPr/>
        <p:txBody>
          <a:bodyPr/>
          <a:lstStyle/>
          <a:p>
            <a:fld id="{19F5BBC3-DF97-4E73-A0AD-5C2E46C3CCDF}" type="slidenum">
              <a:rPr lang="en-US" smtClean="0"/>
              <a:t>5</a:t>
            </a:fld>
            <a:endParaRPr lang="en-US"/>
          </a:p>
        </p:txBody>
      </p:sp>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324100" y="2819400"/>
            <a:ext cx="4495800" cy="3286125"/>
          </a:xfrm>
          <a:prstGeom prst="rect">
            <a:avLst/>
          </a:prstGeom>
        </p:spPr>
      </p:pic>
    </p:spTree>
    <p:extLst>
      <p:ext uri="{BB962C8B-B14F-4D97-AF65-F5344CB8AC3E}">
        <p14:creationId xmlns:p14="http://schemas.microsoft.com/office/powerpoint/2010/main" val="1607802746"/>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19F5BBC3-DF97-4E73-A0AD-5C2E46C3CCDF}" type="slidenum">
              <a:rPr lang="en-US" smtClean="0"/>
              <a:t>50</a:t>
            </a:fld>
            <a:endParaRPr lang="en-US"/>
          </a:p>
        </p:txBody>
      </p:sp>
      <p:sp>
        <p:nvSpPr>
          <p:cNvPr id="2" name="Rectangle 1"/>
          <p:cNvSpPr/>
          <p:nvPr/>
        </p:nvSpPr>
        <p:spPr>
          <a:xfrm>
            <a:off x="0" y="914400"/>
            <a:ext cx="9144000" cy="4893647"/>
          </a:xfrm>
          <a:prstGeom prst="rect">
            <a:avLst/>
          </a:prstGeom>
        </p:spPr>
        <p:txBody>
          <a:bodyPr wrap="square">
            <a:spAutoFit/>
          </a:bodyPr>
          <a:lstStyle/>
          <a:p>
            <a:r>
              <a:rPr lang="en-US" sz="2400" dirty="0"/>
              <a:t>Clear goals articulate what the project will be designed to accomplish, by:</a:t>
            </a:r>
          </a:p>
          <a:p>
            <a:pPr lvl="0"/>
            <a:r>
              <a:rPr lang="en-US" sz="2400" dirty="0"/>
              <a:t>Making sure that the vision is clear</a:t>
            </a:r>
          </a:p>
          <a:p>
            <a:pPr lvl="0"/>
            <a:r>
              <a:rPr lang="en-US" sz="2400" dirty="0"/>
              <a:t>Providing a frame of reference for the whole project</a:t>
            </a:r>
          </a:p>
          <a:p>
            <a:pPr lvl="0"/>
            <a:r>
              <a:rPr lang="en-US" sz="2400" dirty="0"/>
              <a:t>Defining the sustainability targets and keeping the project on track to meet them</a:t>
            </a:r>
          </a:p>
          <a:p>
            <a:r>
              <a:rPr lang="en-US" sz="2400" dirty="0"/>
              <a:t> </a:t>
            </a:r>
          </a:p>
          <a:p>
            <a:r>
              <a:rPr lang="en-US" sz="2400" u="sng" dirty="0" smtClean="0"/>
              <a:t>Goals</a:t>
            </a:r>
            <a:r>
              <a:rPr lang="en-US" sz="2400" dirty="0" smtClean="0"/>
              <a:t>					</a:t>
            </a:r>
            <a:r>
              <a:rPr lang="en-US" sz="2400" u="sng" dirty="0"/>
              <a:t>Assessments and Measurements</a:t>
            </a:r>
            <a:endParaRPr lang="en-US" sz="2400" dirty="0"/>
          </a:p>
          <a:p>
            <a:r>
              <a:rPr lang="en-US" sz="2400" dirty="0" smtClean="0"/>
              <a:t>■S </a:t>
            </a:r>
            <a:r>
              <a:rPr lang="en-US" sz="2400" dirty="0"/>
              <a:t>= </a:t>
            </a:r>
            <a:r>
              <a:rPr lang="en-US" sz="2400" dirty="0" smtClean="0"/>
              <a:t>Specific				Metrics</a:t>
            </a:r>
            <a:endParaRPr lang="en-US" sz="2400" dirty="0"/>
          </a:p>
          <a:p>
            <a:r>
              <a:rPr lang="en-US" sz="2400" dirty="0" smtClean="0"/>
              <a:t>■M </a:t>
            </a:r>
            <a:r>
              <a:rPr lang="en-US" sz="2400" dirty="0"/>
              <a:t>= </a:t>
            </a:r>
            <a:r>
              <a:rPr lang="en-US" sz="2400" dirty="0" smtClean="0"/>
              <a:t>Measurable			</a:t>
            </a:r>
            <a:r>
              <a:rPr lang="en-US" sz="2400" dirty="0">
                <a:sym typeface="Wingdings"/>
              </a:rPr>
              <a:t></a:t>
            </a:r>
            <a:r>
              <a:rPr lang="en-US" sz="2400" dirty="0"/>
              <a:t>	</a:t>
            </a:r>
            <a:r>
              <a:rPr lang="en-US" sz="2400" dirty="0" smtClean="0"/>
              <a:t>Qualitative</a:t>
            </a:r>
          </a:p>
          <a:p>
            <a:r>
              <a:rPr lang="en-US" sz="2400" dirty="0" smtClean="0"/>
              <a:t>■</a:t>
            </a:r>
            <a:r>
              <a:rPr lang="en-US" sz="2400" dirty="0"/>
              <a:t>A </a:t>
            </a:r>
            <a:r>
              <a:rPr lang="en-US" sz="2400" dirty="0" smtClean="0"/>
              <a:t> = Attainable</a:t>
            </a:r>
            <a:r>
              <a:rPr lang="en-US" sz="2400" dirty="0" smtClean="0">
                <a:sym typeface="Wingdings"/>
              </a:rPr>
              <a:t>			</a:t>
            </a:r>
            <a:r>
              <a:rPr lang="en-US" sz="2400" dirty="0"/>
              <a:t>	</a:t>
            </a:r>
            <a:r>
              <a:rPr lang="en-US" sz="2400" dirty="0" smtClean="0"/>
              <a:t>Quantitative</a:t>
            </a:r>
            <a:endParaRPr lang="en-US" sz="2400" dirty="0"/>
          </a:p>
          <a:p>
            <a:r>
              <a:rPr lang="en-US" sz="2400" dirty="0" smtClean="0"/>
              <a:t>■</a:t>
            </a:r>
            <a:r>
              <a:rPr lang="en-US" sz="2400" dirty="0"/>
              <a:t>R = Realistic</a:t>
            </a:r>
          </a:p>
          <a:p>
            <a:r>
              <a:rPr lang="en-US" sz="2400" dirty="0"/>
              <a:t>■T = </a:t>
            </a:r>
            <a:r>
              <a:rPr lang="en-US" sz="2400" dirty="0" smtClean="0"/>
              <a:t>Timely</a:t>
            </a:r>
            <a:endParaRPr lang="en-US" sz="2400" dirty="0"/>
          </a:p>
        </p:txBody>
      </p:sp>
      <p:pic>
        <p:nvPicPr>
          <p:cNvPr id="1229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77207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757442817"/>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19F5BBC3-DF97-4E73-A0AD-5C2E46C3CCDF}" type="slidenum">
              <a:rPr lang="en-US" smtClean="0"/>
              <a:t>51</a:t>
            </a:fld>
            <a:endParaRPr lang="en-US"/>
          </a:p>
        </p:txBody>
      </p:sp>
      <p:pic>
        <p:nvPicPr>
          <p:cNvPr id="1331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328455"/>
            <a:ext cx="9144000" cy="476754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3315"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18089"/>
            <a:ext cx="9144000" cy="78297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106957639"/>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19F5BBC3-DF97-4E73-A0AD-5C2E46C3CCDF}" type="slidenum">
              <a:rPr lang="en-US" smtClean="0"/>
              <a:t>52</a:t>
            </a:fld>
            <a:endParaRPr lang="en-US"/>
          </a:p>
        </p:txBody>
      </p:sp>
      <p:sp>
        <p:nvSpPr>
          <p:cNvPr id="2" name="Rectangle 1"/>
          <p:cNvSpPr/>
          <p:nvPr/>
        </p:nvSpPr>
        <p:spPr>
          <a:xfrm>
            <a:off x="0" y="914400"/>
            <a:ext cx="9144000" cy="1200329"/>
          </a:xfrm>
          <a:prstGeom prst="rect">
            <a:avLst/>
          </a:prstGeom>
        </p:spPr>
        <p:txBody>
          <a:bodyPr wrap="square">
            <a:spAutoFit/>
          </a:bodyPr>
          <a:lstStyle/>
          <a:p>
            <a:r>
              <a:rPr lang="en-US" sz="2400" dirty="0"/>
              <a:t>Sustainable design requires thinking methodically through the types of strategies for each aspect of </a:t>
            </a:r>
            <a:r>
              <a:rPr lang="en-US" sz="2400" dirty="0" smtClean="0"/>
              <a:t>the system </a:t>
            </a:r>
            <a:r>
              <a:rPr lang="en-US" sz="2400" dirty="0"/>
              <a:t>and evaluating alternatives against project goals through an iterative process.</a:t>
            </a:r>
          </a:p>
        </p:txBody>
      </p:sp>
      <p:pic>
        <p:nvPicPr>
          <p:cNvPr id="1433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98071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Picture 7" descr="net_zero_diagram_2.jpg"/>
          <p:cNvPicPr>
            <a:picLocks noChangeAspect="1"/>
          </p:cNvPicPr>
          <p:nvPr/>
        </p:nvPicPr>
        <p:blipFill>
          <a:blip r:embed="rId4" cstate="print"/>
          <a:stretch>
            <a:fillRect/>
          </a:stretch>
        </p:blipFill>
        <p:spPr>
          <a:xfrm>
            <a:off x="2264657" y="2743200"/>
            <a:ext cx="4614686" cy="3566160"/>
          </a:xfrm>
          <a:prstGeom prst="rect">
            <a:avLst/>
          </a:prstGeom>
        </p:spPr>
      </p:pic>
    </p:spTree>
    <p:extLst>
      <p:ext uri="{BB962C8B-B14F-4D97-AF65-F5344CB8AC3E}">
        <p14:creationId xmlns:p14="http://schemas.microsoft.com/office/powerpoint/2010/main" val="949683016"/>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19F5BBC3-DF97-4E73-A0AD-5C2E46C3CCDF}" type="slidenum">
              <a:rPr lang="en-US" smtClean="0"/>
              <a:t>53</a:t>
            </a:fld>
            <a:endParaRPr lang="en-US"/>
          </a:p>
        </p:txBody>
      </p:sp>
      <p:pic>
        <p:nvPicPr>
          <p:cNvPr id="1433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98071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4339"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914400"/>
            <a:ext cx="9144000" cy="381622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994106888"/>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19F5BBC3-DF97-4E73-A0AD-5C2E46C3CCDF}" type="slidenum">
              <a:rPr lang="en-US" smtClean="0"/>
              <a:t>54</a:t>
            </a:fld>
            <a:endParaRPr lang="en-US"/>
          </a:p>
        </p:txBody>
      </p:sp>
      <p:sp>
        <p:nvSpPr>
          <p:cNvPr id="2" name="Rectangle 1"/>
          <p:cNvSpPr/>
          <p:nvPr/>
        </p:nvSpPr>
        <p:spPr>
          <a:xfrm>
            <a:off x="0" y="914400"/>
            <a:ext cx="9144000" cy="2308324"/>
          </a:xfrm>
          <a:prstGeom prst="rect">
            <a:avLst/>
          </a:prstGeom>
        </p:spPr>
        <p:txBody>
          <a:bodyPr wrap="square">
            <a:spAutoFit/>
          </a:bodyPr>
          <a:lstStyle/>
          <a:p>
            <a:r>
              <a:rPr lang="en-US" sz="2400" dirty="0"/>
              <a:t>Once the planning and design phases are complete, it is time to think through each step of implementation </a:t>
            </a:r>
            <a:r>
              <a:rPr lang="en-US" sz="2400" dirty="0" smtClean="0"/>
              <a:t>and anticipate </a:t>
            </a:r>
            <a:r>
              <a:rPr lang="en-US" sz="2400" dirty="0"/>
              <a:t>where problems might arise and compromise the project’s commitment to sustainability. </a:t>
            </a:r>
            <a:endParaRPr lang="en-US" sz="2400" dirty="0" smtClean="0"/>
          </a:p>
          <a:p>
            <a:endParaRPr lang="en-US" sz="2400" dirty="0"/>
          </a:p>
          <a:p>
            <a:r>
              <a:rPr lang="en-US" sz="2400" dirty="0" smtClean="0"/>
              <a:t>This upfront planning </a:t>
            </a:r>
            <a:r>
              <a:rPr lang="en-US" sz="2400" dirty="0"/>
              <a:t>can help keep a project on schedule and on budget while protecting the project goals.</a:t>
            </a:r>
          </a:p>
        </p:txBody>
      </p:sp>
      <p:pic>
        <p:nvPicPr>
          <p:cNvPr id="1536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75577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293772641"/>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19F5BBC3-DF97-4E73-A0AD-5C2E46C3CCDF}" type="slidenum">
              <a:rPr lang="en-US" smtClean="0"/>
              <a:t>55</a:t>
            </a:fld>
            <a:endParaRPr lang="en-US"/>
          </a:p>
        </p:txBody>
      </p:sp>
      <p:pic>
        <p:nvPicPr>
          <p:cNvPr id="1536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75577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638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914400"/>
            <a:ext cx="9144000" cy="454855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016227359"/>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19F5BBC3-DF97-4E73-A0AD-5C2E46C3CCDF}" type="slidenum">
              <a:rPr lang="en-US" smtClean="0"/>
              <a:t>56</a:t>
            </a:fld>
            <a:endParaRPr lang="en-US"/>
          </a:p>
        </p:txBody>
      </p:sp>
      <p:pic>
        <p:nvPicPr>
          <p:cNvPr id="1536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75577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741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525" y="914400"/>
            <a:ext cx="9144000" cy="405161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5" descr="imagesCAHFRDTF.jpg"/>
          <p:cNvPicPr>
            <a:picLocks noChangeAspect="1"/>
          </p:cNvPicPr>
          <p:nvPr/>
        </p:nvPicPr>
        <p:blipFill>
          <a:blip r:embed="rId5" cstate="print"/>
          <a:stretch>
            <a:fillRect/>
          </a:stretch>
        </p:blipFill>
        <p:spPr>
          <a:xfrm>
            <a:off x="152400" y="5029200"/>
            <a:ext cx="2857500" cy="1600200"/>
          </a:xfrm>
          <a:prstGeom prst="rect">
            <a:avLst/>
          </a:prstGeom>
        </p:spPr>
      </p:pic>
      <p:pic>
        <p:nvPicPr>
          <p:cNvPr id="7" name="Picture 6" descr="swpppcover_may07.jpg">
            <a:hlinkClick r:id="rId6"/>
          </p:cNvPr>
          <p:cNvPicPr>
            <a:picLocks noChangeAspect="1"/>
          </p:cNvPicPr>
          <p:nvPr/>
        </p:nvPicPr>
        <p:blipFill>
          <a:blip r:embed="rId7" cstate="print"/>
          <a:stretch>
            <a:fillRect/>
          </a:stretch>
        </p:blipFill>
        <p:spPr>
          <a:xfrm>
            <a:off x="3124200" y="5029200"/>
            <a:ext cx="1237266" cy="1600200"/>
          </a:xfrm>
          <a:prstGeom prst="rect">
            <a:avLst/>
          </a:prstGeom>
        </p:spPr>
      </p:pic>
      <p:pic>
        <p:nvPicPr>
          <p:cNvPr id="8" name="Picture 2">
            <a:hlinkClick r:id="rId8"/>
          </p:cNvPr>
          <p:cNvPicPr>
            <a:picLocks noChangeAspect="1" noChangeArrowheads="1"/>
          </p:cNvPicPr>
          <p:nvPr/>
        </p:nvPicPr>
        <p:blipFill>
          <a:blip r:embed="rId9" cstate="print"/>
          <a:srcRect/>
          <a:stretch>
            <a:fillRect/>
          </a:stretch>
        </p:blipFill>
        <p:spPr bwMode="auto">
          <a:xfrm>
            <a:off x="4591050" y="5029200"/>
            <a:ext cx="3931920" cy="658748"/>
          </a:xfrm>
          <a:prstGeom prst="rect">
            <a:avLst/>
          </a:prstGeom>
          <a:noFill/>
          <a:ln w="9525">
            <a:noFill/>
            <a:miter lim="800000"/>
            <a:headEnd/>
            <a:tailEnd/>
          </a:ln>
        </p:spPr>
      </p:pic>
      <p:pic>
        <p:nvPicPr>
          <p:cNvPr id="9" name="Picture 8" descr="concrete.bmp"/>
          <p:cNvPicPr>
            <a:picLocks noChangeAspect="1"/>
          </p:cNvPicPr>
          <p:nvPr/>
        </p:nvPicPr>
        <p:blipFill>
          <a:blip r:embed="rId10" cstate="print"/>
          <a:stretch>
            <a:fillRect/>
          </a:stretch>
        </p:blipFill>
        <p:spPr>
          <a:xfrm>
            <a:off x="4591050" y="5715000"/>
            <a:ext cx="2286000" cy="1079888"/>
          </a:xfrm>
          <a:prstGeom prst="rect">
            <a:avLst/>
          </a:prstGeom>
        </p:spPr>
      </p:pic>
    </p:spTree>
    <p:extLst>
      <p:ext uri="{BB962C8B-B14F-4D97-AF65-F5344CB8AC3E}">
        <p14:creationId xmlns:p14="http://schemas.microsoft.com/office/powerpoint/2010/main" val="4287058250"/>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19F5BBC3-DF97-4E73-A0AD-5C2E46C3CCDF}" type="slidenum">
              <a:rPr lang="en-US" smtClean="0"/>
              <a:t>57</a:t>
            </a:fld>
            <a:endParaRPr lang="en-US"/>
          </a:p>
        </p:txBody>
      </p:sp>
      <p:sp>
        <p:nvSpPr>
          <p:cNvPr id="2" name="Rectangle 1"/>
          <p:cNvSpPr/>
          <p:nvPr/>
        </p:nvSpPr>
        <p:spPr>
          <a:xfrm>
            <a:off x="0" y="914400"/>
            <a:ext cx="9144000" cy="2308324"/>
          </a:xfrm>
          <a:prstGeom prst="rect">
            <a:avLst/>
          </a:prstGeom>
        </p:spPr>
        <p:txBody>
          <a:bodyPr wrap="square">
            <a:spAutoFit/>
          </a:bodyPr>
          <a:lstStyle/>
          <a:p>
            <a:r>
              <a:rPr lang="en-US" sz="2400" b="1" dirty="0" smtClean="0"/>
              <a:t>Documentation</a:t>
            </a:r>
          </a:p>
          <a:p>
            <a:r>
              <a:rPr lang="en-US" sz="2400" dirty="0" smtClean="0"/>
              <a:t>Documentation </a:t>
            </a:r>
            <a:r>
              <a:rPr lang="en-US" sz="2400" dirty="0"/>
              <a:t>during the implementation phase might include change orders, </a:t>
            </a:r>
            <a:r>
              <a:rPr lang="en-US" sz="2400" dirty="0" smtClean="0"/>
              <a:t>chain-of-custody letters </a:t>
            </a:r>
            <a:r>
              <a:rPr lang="en-US" sz="2400" dirty="0"/>
              <a:t>to verify that materials came from a sustainable source, waste hauling tickets, updated or </a:t>
            </a:r>
            <a:r>
              <a:rPr lang="en-US" sz="2400" dirty="0" smtClean="0"/>
              <a:t>revised construction </a:t>
            </a:r>
            <a:r>
              <a:rPr lang="en-US" sz="2400" dirty="0"/>
              <a:t>management plans, commissioning or </a:t>
            </a:r>
            <a:r>
              <a:rPr lang="en-US" sz="2400" dirty="0" err="1"/>
              <a:t>retrocommissioning</a:t>
            </a:r>
            <a:r>
              <a:rPr lang="en-US" sz="2400" dirty="0"/>
              <a:t> reports, or other LEED documents.</a:t>
            </a:r>
          </a:p>
        </p:txBody>
      </p:sp>
      <p:pic>
        <p:nvPicPr>
          <p:cNvPr id="1536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75577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634738766"/>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19F5BBC3-DF97-4E73-A0AD-5C2E46C3CCDF}" type="slidenum">
              <a:rPr lang="en-US" smtClean="0"/>
              <a:t>58</a:t>
            </a:fld>
            <a:endParaRPr lang="en-US"/>
          </a:p>
        </p:txBody>
      </p:sp>
      <p:sp>
        <p:nvSpPr>
          <p:cNvPr id="2" name="Rectangle 1"/>
          <p:cNvSpPr/>
          <p:nvPr/>
        </p:nvSpPr>
        <p:spPr>
          <a:xfrm>
            <a:off x="0" y="914400"/>
            <a:ext cx="9144000" cy="3046988"/>
          </a:xfrm>
          <a:prstGeom prst="rect">
            <a:avLst/>
          </a:prstGeom>
        </p:spPr>
        <p:txBody>
          <a:bodyPr wrap="square">
            <a:spAutoFit/>
          </a:bodyPr>
          <a:lstStyle/>
          <a:p>
            <a:r>
              <a:rPr lang="en-US" sz="2400" dirty="0"/>
              <a:t>The construction and operations of green building and neighborhood projects are never really complete</a:t>
            </a:r>
            <a:r>
              <a:rPr lang="en-US" sz="2400" dirty="0" smtClean="0"/>
              <a:t>.</a:t>
            </a:r>
          </a:p>
          <a:p>
            <a:endParaRPr lang="en-US" sz="2400" dirty="0"/>
          </a:p>
          <a:p>
            <a:r>
              <a:rPr lang="en-US" sz="2400" dirty="0"/>
              <a:t>Daily life in any building or community requires on-going delivery or production of resources, as </a:t>
            </a:r>
            <a:r>
              <a:rPr lang="en-US" sz="2400" dirty="0" smtClean="0"/>
              <a:t>well as </a:t>
            </a:r>
            <a:r>
              <a:rPr lang="en-US" sz="2400" dirty="0"/>
              <a:t>routine maintenance and upkeep</a:t>
            </a:r>
            <a:r>
              <a:rPr lang="en-US" sz="2400" dirty="0" smtClean="0"/>
              <a:t>.</a:t>
            </a:r>
          </a:p>
          <a:p>
            <a:endParaRPr lang="en-US" sz="2400" dirty="0"/>
          </a:p>
          <a:p>
            <a:r>
              <a:rPr lang="en-US" sz="2400" dirty="0"/>
              <a:t>On-going measurement and verification are essential to identifying opportunities for improvement</a:t>
            </a:r>
            <a:r>
              <a:rPr lang="en-US" sz="2400" dirty="0" smtClean="0"/>
              <a:t>.</a:t>
            </a:r>
          </a:p>
        </p:txBody>
      </p:sp>
      <p:pic>
        <p:nvPicPr>
          <p:cNvPr id="1843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76511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5" descr="imagesCAAD1D5M.jpg"/>
          <p:cNvPicPr>
            <a:picLocks noChangeAspect="1"/>
          </p:cNvPicPr>
          <p:nvPr/>
        </p:nvPicPr>
        <p:blipFill>
          <a:blip r:embed="rId4" cstate="print"/>
          <a:stretch>
            <a:fillRect/>
          </a:stretch>
        </p:blipFill>
        <p:spPr>
          <a:xfrm>
            <a:off x="3338512" y="4343400"/>
            <a:ext cx="2466975" cy="1847850"/>
          </a:xfrm>
          <a:prstGeom prst="rect">
            <a:avLst/>
          </a:prstGeom>
        </p:spPr>
      </p:pic>
    </p:spTree>
    <p:extLst>
      <p:ext uri="{BB962C8B-B14F-4D97-AF65-F5344CB8AC3E}">
        <p14:creationId xmlns:p14="http://schemas.microsoft.com/office/powerpoint/2010/main" val="3282832211"/>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19F5BBC3-DF97-4E73-A0AD-5C2E46C3CCDF}" type="slidenum">
              <a:rPr lang="en-US" smtClean="0"/>
              <a:t>59</a:t>
            </a:fld>
            <a:endParaRPr lang="en-US"/>
          </a:p>
        </p:txBody>
      </p:sp>
      <p:sp>
        <p:nvSpPr>
          <p:cNvPr id="2" name="Rectangle 1"/>
          <p:cNvSpPr/>
          <p:nvPr/>
        </p:nvSpPr>
        <p:spPr>
          <a:xfrm>
            <a:off x="0" y="914400"/>
            <a:ext cx="9144000" cy="4154984"/>
          </a:xfrm>
          <a:prstGeom prst="rect">
            <a:avLst/>
          </a:prstGeom>
        </p:spPr>
        <p:txBody>
          <a:bodyPr wrap="square">
            <a:spAutoFit/>
          </a:bodyPr>
          <a:lstStyle/>
          <a:p>
            <a:r>
              <a:rPr lang="en-US" sz="2400" b="1" dirty="0" smtClean="0"/>
              <a:t>Consider Implementing:</a:t>
            </a:r>
          </a:p>
          <a:p>
            <a:pPr marL="342900" indent="-342900">
              <a:buFont typeface="Wingdings" panose="05000000000000000000" pitchFamily="2" charset="2"/>
              <a:buChar char="§"/>
            </a:pPr>
            <a:r>
              <a:rPr lang="en-US" sz="2400" dirty="0" err="1" smtClean="0"/>
              <a:t>Retrocommissioning</a:t>
            </a:r>
            <a:endParaRPr lang="en-US" sz="2400" dirty="0" smtClean="0"/>
          </a:p>
          <a:p>
            <a:pPr marL="342900" indent="-342900">
              <a:buFont typeface="Wingdings" panose="05000000000000000000" pitchFamily="2" charset="2"/>
              <a:buChar char="§"/>
            </a:pPr>
            <a:endParaRPr lang="en-US" sz="2400" dirty="0"/>
          </a:p>
          <a:p>
            <a:pPr marL="342900" indent="-342900">
              <a:buFont typeface="Wingdings" panose="05000000000000000000" pitchFamily="2" charset="2"/>
              <a:buChar char="§"/>
            </a:pPr>
            <a:r>
              <a:rPr lang="en-US" sz="2400" dirty="0" smtClean="0"/>
              <a:t>Energy </a:t>
            </a:r>
            <a:r>
              <a:rPr lang="en-US" sz="2400" dirty="0"/>
              <a:t>and water </a:t>
            </a:r>
            <a:r>
              <a:rPr lang="en-US" sz="2400" dirty="0" smtClean="0"/>
              <a:t>audits</a:t>
            </a:r>
          </a:p>
          <a:p>
            <a:pPr marL="342900" indent="-342900">
              <a:buFont typeface="Wingdings" panose="05000000000000000000" pitchFamily="2" charset="2"/>
              <a:buChar char="§"/>
            </a:pPr>
            <a:endParaRPr lang="en-US" sz="2400" dirty="0"/>
          </a:p>
          <a:p>
            <a:pPr marL="342900" indent="-342900">
              <a:buFont typeface="Wingdings" panose="05000000000000000000" pitchFamily="2" charset="2"/>
              <a:buChar char="§"/>
            </a:pPr>
            <a:r>
              <a:rPr lang="en-US" sz="2400" dirty="0" smtClean="0"/>
              <a:t>Solid </a:t>
            </a:r>
            <a:r>
              <a:rPr lang="en-US" sz="2400" dirty="0"/>
              <a:t>waste </a:t>
            </a:r>
            <a:r>
              <a:rPr lang="en-US" sz="2400" dirty="0" smtClean="0"/>
              <a:t>audits</a:t>
            </a:r>
          </a:p>
          <a:p>
            <a:pPr marL="342900" indent="-342900">
              <a:buFont typeface="Wingdings" panose="05000000000000000000" pitchFamily="2" charset="2"/>
              <a:buChar char="§"/>
            </a:pPr>
            <a:endParaRPr lang="en-US" sz="2400" dirty="0"/>
          </a:p>
          <a:p>
            <a:pPr marL="342900" indent="-342900">
              <a:buFont typeface="Wingdings" panose="05000000000000000000" pitchFamily="2" charset="2"/>
              <a:buChar char="§"/>
            </a:pPr>
            <a:r>
              <a:rPr lang="en-US" sz="2400" dirty="0" smtClean="0"/>
              <a:t>Occupant </a:t>
            </a:r>
            <a:r>
              <a:rPr lang="en-US" sz="2400" dirty="0"/>
              <a:t>surveys, including thermal comfort and transportation </a:t>
            </a:r>
            <a:r>
              <a:rPr lang="en-US" sz="2400" dirty="0" smtClean="0"/>
              <a:t>analysis</a:t>
            </a:r>
          </a:p>
          <a:p>
            <a:pPr marL="342900" indent="-342900">
              <a:buFont typeface="Wingdings" panose="05000000000000000000" pitchFamily="2" charset="2"/>
              <a:buChar char="§"/>
            </a:pPr>
            <a:endParaRPr lang="en-US" sz="2400" dirty="0"/>
          </a:p>
          <a:p>
            <a:pPr marL="342900" indent="-342900">
              <a:buFont typeface="Wingdings" panose="05000000000000000000" pitchFamily="2" charset="2"/>
              <a:buChar char="§"/>
            </a:pPr>
            <a:r>
              <a:rPr lang="en-US" sz="2400" dirty="0" smtClean="0"/>
              <a:t>Green </a:t>
            </a:r>
            <a:r>
              <a:rPr lang="en-US" sz="2400" dirty="0"/>
              <a:t>purchasing and green housekeeping program assessments</a:t>
            </a:r>
          </a:p>
        </p:txBody>
      </p:sp>
      <p:pic>
        <p:nvPicPr>
          <p:cNvPr id="1843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76511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882268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19F5BBC3-DF97-4E73-A0AD-5C2E46C3CCDF}" type="slidenum">
              <a:rPr lang="en-US" smtClean="0"/>
              <a:t>6</a:t>
            </a:fld>
            <a:endParaRPr lang="en-US"/>
          </a:p>
        </p:txBody>
      </p:sp>
      <p:pic>
        <p:nvPicPr>
          <p:cNvPr id="5" name="Picture 4" descr="soldier2.jpg">
            <a:hlinkClick r:id="rId3"/>
          </p:cNvPr>
          <p:cNvPicPr>
            <a:picLocks noChangeAspect="1"/>
          </p:cNvPicPr>
          <p:nvPr/>
        </p:nvPicPr>
        <p:blipFill>
          <a:blip r:embed="rId4" cstate="print"/>
          <a:stretch>
            <a:fillRect/>
          </a:stretch>
        </p:blipFill>
        <p:spPr>
          <a:xfrm>
            <a:off x="3143250" y="3810000"/>
            <a:ext cx="2857500" cy="1600200"/>
          </a:xfrm>
          <a:prstGeom prst="rect">
            <a:avLst/>
          </a:prstGeom>
        </p:spPr>
      </p:pic>
      <p:pic>
        <p:nvPicPr>
          <p:cNvPr id="3074"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9144000" cy="77761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TextBox 6"/>
          <p:cNvSpPr txBox="1"/>
          <p:nvPr/>
        </p:nvSpPr>
        <p:spPr>
          <a:xfrm>
            <a:off x="0" y="1143000"/>
            <a:ext cx="9144000" cy="1569660"/>
          </a:xfrm>
          <a:prstGeom prst="rect">
            <a:avLst/>
          </a:prstGeom>
          <a:noFill/>
        </p:spPr>
        <p:txBody>
          <a:bodyPr wrap="square" rtlCol="0">
            <a:spAutoFit/>
          </a:bodyPr>
          <a:lstStyle/>
          <a:p>
            <a:pPr lvl="0"/>
            <a:r>
              <a:rPr lang="en-US" sz="2400" dirty="0" smtClean="0"/>
              <a:t>Save energy</a:t>
            </a:r>
            <a:endParaRPr lang="en-US" sz="2400" dirty="0"/>
          </a:p>
          <a:p>
            <a:pPr lvl="0"/>
            <a:r>
              <a:rPr lang="en-US" sz="2400" dirty="0"/>
              <a:t>Use less </a:t>
            </a:r>
            <a:r>
              <a:rPr lang="en-US" sz="2400" dirty="0" smtClean="0"/>
              <a:t>water</a:t>
            </a:r>
            <a:endParaRPr lang="en-US" sz="2400" dirty="0"/>
          </a:p>
          <a:p>
            <a:pPr lvl="0"/>
            <a:r>
              <a:rPr lang="en-US" sz="2400" dirty="0"/>
              <a:t>Generate less </a:t>
            </a:r>
            <a:r>
              <a:rPr lang="en-US" sz="2400" dirty="0" smtClean="0"/>
              <a:t>waste</a:t>
            </a:r>
            <a:endParaRPr lang="en-US" sz="2400" dirty="0"/>
          </a:p>
          <a:p>
            <a:r>
              <a:rPr lang="en-US" sz="2400" dirty="0"/>
              <a:t>Provide more healthful, more comfortable indoor environments</a:t>
            </a:r>
          </a:p>
        </p:txBody>
      </p:sp>
      <p:pic>
        <p:nvPicPr>
          <p:cNvPr id="8" name="Picture 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80999" y="5534025"/>
            <a:ext cx="986365" cy="914400"/>
          </a:xfrm>
          <a:prstGeom prst="rect">
            <a:avLst/>
          </a:prstGeom>
        </p:spPr>
      </p:pic>
    </p:spTree>
    <p:extLst>
      <p:ext uri="{BB962C8B-B14F-4D97-AF65-F5344CB8AC3E}">
        <p14:creationId xmlns:p14="http://schemas.microsoft.com/office/powerpoint/2010/main" val="3813382389"/>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19F5BBC3-DF97-4E73-A0AD-5C2E46C3CCDF}" type="slidenum">
              <a:rPr lang="en-US" smtClean="0"/>
              <a:t>60</a:t>
            </a:fld>
            <a:endParaRPr lang="en-US"/>
          </a:p>
        </p:txBody>
      </p:sp>
      <p:pic>
        <p:nvPicPr>
          <p:cNvPr id="1843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76511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945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914400"/>
            <a:ext cx="9144000" cy="274040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5" descr="imagesCAZVJRE9.jpg"/>
          <p:cNvPicPr>
            <a:picLocks noChangeAspect="1"/>
          </p:cNvPicPr>
          <p:nvPr/>
        </p:nvPicPr>
        <p:blipFill>
          <a:blip r:embed="rId5" cstate="print"/>
          <a:stretch>
            <a:fillRect/>
          </a:stretch>
        </p:blipFill>
        <p:spPr>
          <a:xfrm>
            <a:off x="533400" y="4038600"/>
            <a:ext cx="2748197" cy="1828800"/>
          </a:xfrm>
          <a:prstGeom prst="rect">
            <a:avLst/>
          </a:prstGeom>
        </p:spPr>
      </p:pic>
      <p:pic>
        <p:nvPicPr>
          <p:cNvPr id="7" name="Picture 6" descr="220px-Helios_in_flight.jpg"/>
          <p:cNvPicPr>
            <a:picLocks noChangeAspect="1"/>
          </p:cNvPicPr>
          <p:nvPr/>
        </p:nvPicPr>
        <p:blipFill>
          <a:blip r:embed="rId6" cstate="print"/>
          <a:stretch>
            <a:fillRect/>
          </a:stretch>
        </p:blipFill>
        <p:spPr>
          <a:xfrm>
            <a:off x="3395896" y="4038600"/>
            <a:ext cx="2794000" cy="1828800"/>
          </a:xfrm>
          <a:prstGeom prst="rect">
            <a:avLst/>
          </a:prstGeom>
        </p:spPr>
      </p:pic>
      <p:pic>
        <p:nvPicPr>
          <p:cNvPr id="8" name="Picture 7" descr="carbon-footprint-green.jpg"/>
          <p:cNvPicPr>
            <a:picLocks noChangeAspect="1"/>
          </p:cNvPicPr>
          <p:nvPr/>
        </p:nvPicPr>
        <p:blipFill>
          <a:blip r:embed="rId7" cstate="print"/>
          <a:stretch>
            <a:fillRect/>
          </a:stretch>
        </p:blipFill>
        <p:spPr>
          <a:xfrm>
            <a:off x="6019800" y="4038600"/>
            <a:ext cx="2760896" cy="1828800"/>
          </a:xfrm>
          <a:prstGeom prst="rect">
            <a:avLst/>
          </a:prstGeom>
        </p:spPr>
      </p:pic>
    </p:spTree>
    <p:extLst>
      <p:ext uri="{BB962C8B-B14F-4D97-AF65-F5344CB8AC3E}">
        <p14:creationId xmlns:p14="http://schemas.microsoft.com/office/powerpoint/2010/main" val="2797033681"/>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19F5BBC3-DF97-4E73-A0AD-5C2E46C3CCDF}" type="slidenum">
              <a:rPr lang="en-US" smtClean="0"/>
              <a:t>61</a:t>
            </a:fld>
            <a:endParaRPr lang="en-US" dirty="0"/>
          </a:p>
        </p:txBody>
      </p:sp>
      <p:pic>
        <p:nvPicPr>
          <p:cNvPr id="6451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4168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72504495"/>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19F5BBC3-DF97-4E73-A0AD-5C2E46C3CCDF}" type="slidenum">
              <a:rPr lang="en-US" smtClean="0"/>
              <a:t>62</a:t>
            </a:fld>
            <a:endParaRPr lang="en-US" dirty="0"/>
          </a:p>
        </p:txBody>
      </p:sp>
      <p:sp>
        <p:nvSpPr>
          <p:cNvPr id="7" name="TextBox 6"/>
          <p:cNvSpPr txBox="1"/>
          <p:nvPr/>
        </p:nvSpPr>
        <p:spPr>
          <a:xfrm>
            <a:off x="0" y="0"/>
            <a:ext cx="9144000" cy="523220"/>
          </a:xfrm>
          <a:prstGeom prst="rect">
            <a:avLst/>
          </a:prstGeom>
          <a:solidFill>
            <a:schemeClr val="accent6"/>
          </a:solidFill>
          <a:ln>
            <a:solidFill>
              <a:schemeClr val="accent6"/>
            </a:solidFill>
          </a:ln>
        </p:spPr>
        <p:txBody>
          <a:bodyPr wrap="square" rtlCol="0">
            <a:spAutoFit/>
          </a:bodyPr>
          <a:lstStyle/>
          <a:p>
            <a:r>
              <a:rPr lang="en-US" sz="2800" b="1" dirty="0" smtClean="0">
                <a:solidFill>
                  <a:schemeClr val="bg1"/>
                </a:solidFill>
              </a:rPr>
              <a:t>About USGBC and LEED</a:t>
            </a:r>
            <a:endParaRPr lang="en-US" sz="2800" b="1" dirty="0">
              <a:solidFill>
                <a:schemeClr val="bg1"/>
              </a:solidFill>
            </a:endParaRPr>
          </a:p>
        </p:txBody>
      </p:sp>
      <p:sp>
        <p:nvSpPr>
          <p:cNvPr id="6" name="Rectangle 5"/>
          <p:cNvSpPr/>
          <p:nvPr/>
        </p:nvSpPr>
        <p:spPr>
          <a:xfrm>
            <a:off x="0" y="914400"/>
            <a:ext cx="9144000" cy="2677656"/>
          </a:xfrm>
          <a:prstGeom prst="rect">
            <a:avLst/>
          </a:prstGeom>
        </p:spPr>
        <p:txBody>
          <a:bodyPr wrap="square">
            <a:spAutoFit/>
          </a:bodyPr>
          <a:lstStyle/>
          <a:p>
            <a:r>
              <a:rPr lang="en-US" sz="2400" dirty="0"/>
              <a:t>The </a:t>
            </a:r>
            <a:r>
              <a:rPr lang="en-US" sz="2400" b="1" dirty="0"/>
              <a:t>U.S. Green Building Council (USGBC) </a:t>
            </a:r>
            <a:r>
              <a:rPr lang="en-US" sz="2400" dirty="0"/>
              <a:t>and its community are</a:t>
            </a:r>
          </a:p>
          <a:p>
            <a:r>
              <a:rPr lang="en-US" sz="2400" dirty="0"/>
              <a:t>changing the way buildings and communities are designed, built</a:t>
            </a:r>
          </a:p>
          <a:p>
            <a:r>
              <a:rPr lang="en-US" sz="2400" dirty="0"/>
              <a:t>and operated</a:t>
            </a:r>
            <a:r>
              <a:rPr lang="en-US" sz="2400" dirty="0" smtClean="0"/>
              <a:t>.</a:t>
            </a:r>
          </a:p>
          <a:p>
            <a:endParaRPr lang="en-US" sz="2400" dirty="0"/>
          </a:p>
          <a:p>
            <a:r>
              <a:rPr lang="en-US" sz="2400" b="1" dirty="0"/>
              <a:t>USGBC</a:t>
            </a:r>
            <a:r>
              <a:rPr lang="en-US" sz="2400" dirty="0"/>
              <a:t> believes in better buildings: places that complement our</a:t>
            </a:r>
          </a:p>
          <a:p>
            <a:r>
              <a:rPr lang="en-US" sz="2400" dirty="0"/>
              <a:t>environment and enhance our communities; places that give</a:t>
            </a:r>
          </a:p>
          <a:p>
            <a:r>
              <a:rPr lang="en-US" sz="2400" dirty="0"/>
              <a:t>people better, brighter, healthier spaces to live, work and play.</a:t>
            </a:r>
          </a:p>
        </p:txBody>
      </p:sp>
      <p:pic>
        <p:nvPicPr>
          <p:cNvPr id="6553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725" y="3657600"/>
            <a:ext cx="8972550" cy="26479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848504408"/>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19F5BBC3-DF97-4E73-A0AD-5C2E46C3CCDF}" type="slidenum">
              <a:rPr lang="en-US" smtClean="0"/>
              <a:t>63</a:t>
            </a:fld>
            <a:endParaRPr lang="en-US" dirty="0"/>
          </a:p>
        </p:txBody>
      </p:sp>
      <p:sp>
        <p:nvSpPr>
          <p:cNvPr id="6" name="Rectangle 5"/>
          <p:cNvSpPr/>
          <p:nvPr/>
        </p:nvSpPr>
        <p:spPr>
          <a:xfrm>
            <a:off x="0" y="914400"/>
            <a:ext cx="9144000" cy="4154984"/>
          </a:xfrm>
          <a:prstGeom prst="rect">
            <a:avLst/>
          </a:prstGeom>
        </p:spPr>
        <p:txBody>
          <a:bodyPr wrap="square">
            <a:spAutoFit/>
          </a:bodyPr>
          <a:lstStyle/>
          <a:p>
            <a:r>
              <a:rPr lang="en-US" sz="2400" b="1" dirty="0"/>
              <a:t>USGBC</a:t>
            </a:r>
            <a:r>
              <a:rPr lang="en-US" sz="2400" dirty="0"/>
              <a:t> is transforming the building landscape in a number of ways</a:t>
            </a:r>
            <a:r>
              <a:rPr lang="en-US" sz="2400" dirty="0" smtClean="0"/>
              <a:t>.</a:t>
            </a:r>
          </a:p>
          <a:p>
            <a:endParaRPr lang="en-US" sz="2400" dirty="0"/>
          </a:p>
          <a:p>
            <a:pPr marL="342900" indent="-342900">
              <a:buFont typeface="Wingdings" panose="05000000000000000000" pitchFamily="2" charset="2"/>
              <a:buChar char="§"/>
            </a:pPr>
            <a:r>
              <a:rPr lang="en-US" sz="2400" dirty="0" smtClean="0"/>
              <a:t>ADVOCACY</a:t>
            </a:r>
          </a:p>
          <a:p>
            <a:pPr marL="342900" indent="-342900">
              <a:buFont typeface="Wingdings" panose="05000000000000000000" pitchFamily="2" charset="2"/>
              <a:buChar char="§"/>
            </a:pPr>
            <a:endParaRPr lang="en-US" sz="2400" dirty="0" smtClean="0"/>
          </a:p>
          <a:p>
            <a:pPr marL="342900" indent="-342900">
              <a:buFont typeface="Wingdings" panose="05000000000000000000" pitchFamily="2" charset="2"/>
              <a:buChar char="§"/>
            </a:pPr>
            <a:r>
              <a:rPr lang="en-US" sz="2400" dirty="0" smtClean="0"/>
              <a:t>COMMUNITY</a:t>
            </a:r>
          </a:p>
          <a:p>
            <a:pPr marL="342900" indent="-342900">
              <a:buFont typeface="Wingdings" panose="05000000000000000000" pitchFamily="2" charset="2"/>
              <a:buChar char="§"/>
            </a:pPr>
            <a:endParaRPr lang="en-US" sz="2400" dirty="0" smtClean="0"/>
          </a:p>
          <a:p>
            <a:pPr marL="342900" indent="-342900">
              <a:buFont typeface="Wingdings" panose="05000000000000000000" pitchFamily="2" charset="2"/>
              <a:buChar char="§"/>
            </a:pPr>
            <a:r>
              <a:rPr lang="en-US" sz="2400" dirty="0" smtClean="0"/>
              <a:t>EDUCATION</a:t>
            </a:r>
          </a:p>
          <a:p>
            <a:pPr marL="342900" indent="-342900">
              <a:buFont typeface="Wingdings" panose="05000000000000000000" pitchFamily="2" charset="2"/>
              <a:buChar char="§"/>
            </a:pPr>
            <a:endParaRPr lang="en-US" sz="2400" dirty="0" smtClean="0"/>
          </a:p>
          <a:p>
            <a:pPr marL="342900" indent="-342900">
              <a:buFont typeface="Wingdings" panose="05000000000000000000" pitchFamily="2" charset="2"/>
              <a:buChar char="§"/>
            </a:pPr>
            <a:r>
              <a:rPr lang="en-US" sz="2400" dirty="0"/>
              <a:t>GREENBUILD INTERNATIONAL CONFERENCE AND </a:t>
            </a:r>
            <a:r>
              <a:rPr lang="en-US" sz="2400" dirty="0" smtClean="0"/>
              <a:t>EXPO</a:t>
            </a:r>
          </a:p>
          <a:p>
            <a:pPr marL="342900" indent="-342900">
              <a:buFont typeface="Wingdings" panose="05000000000000000000" pitchFamily="2" charset="2"/>
              <a:buChar char="§"/>
            </a:pPr>
            <a:endParaRPr lang="en-US" sz="2400" dirty="0" smtClean="0"/>
          </a:p>
          <a:p>
            <a:pPr marL="342900" indent="-342900">
              <a:buFont typeface="Wingdings" panose="05000000000000000000" pitchFamily="2" charset="2"/>
              <a:buChar char="§"/>
            </a:pPr>
            <a:r>
              <a:rPr lang="en-US" sz="2400" dirty="0"/>
              <a:t>LEED® GREEN BUILDING PROGRAM</a:t>
            </a:r>
          </a:p>
        </p:txBody>
      </p:sp>
      <p:pic>
        <p:nvPicPr>
          <p:cNvPr id="6656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78698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792362736"/>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19F5BBC3-DF97-4E73-A0AD-5C2E46C3CCDF}" type="slidenum">
              <a:rPr lang="en-US" smtClean="0"/>
              <a:t>64</a:t>
            </a:fld>
            <a:endParaRPr lang="en-US" dirty="0"/>
          </a:p>
        </p:txBody>
      </p:sp>
      <p:sp>
        <p:nvSpPr>
          <p:cNvPr id="6" name="Rectangle 5"/>
          <p:cNvSpPr/>
          <p:nvPr/>
        </p:nvSpPr>
        <p:spPr>
          <a:xfrm>
            <a:off x="0" y="914400"/>
            <a:ext cx="9144000" cy="4154984"/>
          </a:xfrm>
          <a:prstGeom prst="rect">
            <a:avLst/>
          </a:prstGeom>
        </p:spPr>
        <p:txBody>
          <a:bodyPr wrap="square">
            <a:spAutoFit/>
          </a:bodyPr>
          <a:lstStyle/>
          <a:p>
            <a:r>
              <a:rPr lang="en-US" sz="2400" b="1" dirty="0" smtClean="0"/>
              <a:t>LEED Rating Systems</a:t>
            </a:r>
            <a:endParaRPr lang="en-US" sz="2400" b="1" dirty="0"/>
          </a:p>
          <a:p>
            <a:r>
              <a:rPr lang="en-US" sz="2400" dirty="0"/>
              <a:t>Comprehensive and flexible, LEED is applicable to buildings at any stage in their </a:t>
            </a:r>
            <a:r>
              <a:rPr lang="en-US" sz="2400" dirty="0" smtClean="0"/>
              <a:t>life-cycles.</a:t>
            </a:r>
          </a:p>
          <a:p>
            <a:endParaRPr lang="en-US" sz="2400" dirty="0" smtClean="0"/>
          </a:p>
          <a:p>
            <a:r>
              <a:rPr lang="en-US" sz="2400" dirty="0" smtClean="0"/>
              <a:t>Through </a:t>
            </a:r>
            <a:r>
              <a:rPr lang="en-US" sz="2400" dirty="0"/>
              <a:t>a </a:t>
            </a:r>
            <a:r>
              <a:rPr lang="en-US" sz="2400" dirty="0" smtClean="0"/>
              <a:t>consensus-based process</a:t>
            </a:r>
            <a:r>
              <a:rPr lang="en-US" sz="2400" dirty="0"/>
              <a:t>, the rating systems are continually evaluated and regularly updated to respond to new technologies</a:t>
            </a:r>
          </a:p>
          <a:p>
            <a:r>
              <a:rPr lang="en-US" sz="2400" dirty="0"/>
              <a:t>and policies and to changes in the built </a:t>
            </a:r>
            <a:r>
              <a:rPr lang="en-US" sz="2400" dirty="0" smtClean="0"/>
              <a:t>environment.</a:t>
            </a:r>
          </a:p>
          <a:p>
            <a:endParaRPr lang="en-US" sz="2400" dirty="0"/>
          </a:p>
          <a:p>
            <a:r>
              <a:rPr lang="en-US" sz="2400" dirty="0" smtClean="0"/>
              <a:t>In </a:t>
            </a:r>
            <a:r>
              <a:rPr lang="en-US" sz="2400" dirty="0"/>
              <a:t>this way, as yesterday’s innovation becomes </a:t>
            </a:r>
            <a:r>
              <a:rPr lang="en-US" sz="2400" dirty="0" smtClean="0"/>
              <a:t>today’s standard </a:t>
            </a:r>
            <a:r>
              <a:rPr lang="en-US" sz="2400" dirty="0"/>
              <a:t>of practice, USGBC and LEED continue to push forward </a:t>
            </a:r>
            <a:r>
              <a:rPr lang="en-US" sz="2400" dirty="0" smtClean="0"/>
              <a:t>market transformation</a:t>
            </a:r>
            <a:r>
              <a:rPr lang="en-US" sz="2400" dirty="0"/>
              <a:t>.</a:t>
            </a:r>
            <a:endParaRPr lang="en-US" sz="2400" dirty="0" smtClean="0"/>
          </a:p>
        </p:txBody>
      </p:sp>
      <p:pic>
        <p:nvPicPr>
          <p:cNvPr id="6758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7573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414510477"/>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19F5BBC3-DF97-4E73-A0AD-5C2E46C3CCDF}" type="slidenum">
              <a:rPr lang="en-US" smtClean="0"/>
              <a:t>65</a:t>
            </a:fld>
            <a:endParaRPr lang="en-US" dirty="0"/>
          </a:p>
        </p:txBody>
      </p:sp>
      <p:pic>
        <p:nvPicPr>
          <p:cNvPr id="6861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13606" y="-36214"/>
            <a:ext cx="7116789"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87353871"/>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19F5BBC3-DF97-4E73-A0AD-5C2E46C3CCDF}" type="slidenum">
              <a:rPr lang="en-US" smtClean="0"/>
              <a:t>66</a:t>
            </a:fld>
            <a:endParaRPr lang="en-US" dirty="0"/>
          </a:p>
        </p:txBody>
      </p:sp>
      <p:pic>
        <p:nvPicPr>
          <p:cNvPr id="2" name="Picture 1">
            <a:hlinkClick r:id="rId3"/>
          </p:cNvPr>
          <p:cNvPicPr>
            <a:picLocks noChangeAspect="1"/>
          </p:cNvPicPr>
          <p:nvPr/>
        </p:nvPicPr>
        <p:blipFill>
          <a:blip r:embed="rId4"/>
          <a:stretch>
            <a:fillRect/>
          </a:stretch>
        </p:blipFill>
        <p:spPr>
          <a:xfrm>
            <a:off x="0" y="914400"/>
            <a:ext cx="9144000" cy="3536918"/>
          </a:xfrm>
          <a:prstGeom prst="rect">
            <a:avLst/>
          </a:prstGeom>
        </p:spPr>
      </p:pic>
      <p:pic>
        <p:nvPicPr>
          <p:cNvPr id="5" name="Picture 4">
            <a:hlinkClick r:id="rId3"/>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80999" y="5534025"/>
            <a:ext cx="986365" cy="914400"/>
          </a:xfrm>
          <a:prstGeom prst="rect">
            <a:avLst/>
          </a:prstGeom>
        </p:spPr>
      </p:pic>
    </p:spTree>
    <p:extLst>
      <p:ext uri="{BB962C8B-B14F-4D97-AF65-F5344CB8AC3E}">
        <p14:creationId xmlns:p14="http://schemas.microsoft.com/office/powerpoint/2010/main" val="2198818845"/>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19F5BBC3-DF97-4E73-A0AD-5C2E46C3CCDF}" type="slidenum">
              <a:rPr lang="en-US" smtClean="0"/>
              <a:t>67</a:t>
            </a:fld>
            <a:endParaRPr lang="en-US" dirty="0"/>
          </a:p>
        </p:txBody>
      </p:sp>
      <p:sp>
        <p:nvSpPr>
          <p:cNvPr id="6" name="Rectangle 5"/>
          <p:cNvSpPr/>
          <p:nvPr/>
        </p:nvSpPr>
        <p:spPr>
          <a:xfrm>
            <a:off x="0" y="914400"/>
            <a:ext cx="9144000" cy="4524315"/>
          </a:xfrm>
          <a:prstGeom prst="rect">
            <a:avLst/>
          </a:prstGeom>
        </p:spPr>
        <p:txBody>
          <a:bodyPr wrap="square">
            <a:spAutoFit/>
          </a:bodyPr>
          <a:lstStyle/>
          <a:p>
            <a:r>
              <a:rPr lang="en-US" sz="2400" b="1" dirty="0" smtClean="0"/>
              <a:t>Rating System Structure</a:t>
            </a:r>
            <a:endParaRPr lang="en-US" sz="2400" b="1" dirty="0"/>
          </a:p>
          <a:p>
            <a:r>
              <a:rPr lang="en-US" sz="2400" dirty="0"/>
              <a:t>The LEED rating systems consist of prerequisites and </a:t>
            </a:r>
            <a:r>
              <a:rPr lang="en-US" sz="2400" dirty="0" smtClean="0"/>
              <a:t>credits.</a:t>
            </a:r>
          </a:p>
          <a:p>
            <a:endParaRPr lang="en-US" sz="2400" dirty="0"/>
          </a:p>
          <a:p>
            <a:r>
              <a:rPr lang="en-US" sz="2400" b="1" dirty="0" smtClean="0"/>
              <a:t>Prerequisites</a:t>
            </a:r>
            <a:r>
              <a:rPr lang="en-US" sz="2400" dirty="0" smtClean="0"/>
              <a:t> </a:t>
            </a:r>
            <a:r>
              <a:rPr lang="en-US" sz="2400" dirty="0"/>
              <a:t>are </a:t>
            </a:r>
            <a:r>
              <a:rPr lang="en-US" sz="2400" b="1" dirty="0"/>
              <a:t>required</a:t>
            </a:r>
            <a:r>
              <a:rPr lang="en-US" sz="2400" dirty="0"/>
              <a:t> elements or </a:t>
            </a:r>
            <a:r>
              <a:rPr lang="en-US" sz="2400" dirty="0" smtClean="0"/>
              <a:t>green building </a:t>
            </a:r>
            <a:r>
              <a:rPr lang="en-US" sz="2400" dirty="0"/>
              <a:t>strategies that must be included in any </a:t>
            </a:r>
            <a:r>
              <a:rPr lang="en-US" sz="2400" dirty="0" smtClean="0"/>
              <a:t>LEED-certified project.</a:t>
            </a:r>
          </a:p>
          <a:p>
            <a:endParaRPr lang="en-US" sz="2400" dirty="0"/>
          </a:p>
          <a:p>
            <a:r>
              <a:rPr lang="en-US" sz="2400" b="1" dirty="0" smtClean="0"/>
              <a:t>Credits</a:t>
            </a:r>
            <a:r>
              <a:rPr lang="en-US" sz="2400" dirty="0" smtClean="0"/>
              <a:t> </a:t>
            </a:r>
            <a:r>
              <a:rPr lang="en-US" sz="2400" dirty="0"/>
              <a:t>are </a:t>
            </a:r>
            <a:r>
              <a:rPr lang="en-US" sz="2400" b="1" dirty="0"/>
              <a:t>optional</a:t>
            </a:r>
            <a:r>
              <a:rPr lang="en-US" sz="2400" dirty="0"/>
              <a:t> </a:t>
            </a:r>
            <a:r>
              <a:rPr lang="en-US" sz="2400" dirty="0" smtClean="0"/>
              <a:t>elements— strategies </a:t>
            </a:r>
            <a:r>
              <a:rPr lang="en-US" sz="2400" dirty="0"/>
              <a:t>that projects can elect to pursue to gain points toward LEED certification</a:t>
            </a:r>
            <a:r>
              <a:rPr lang="en-US" sz="2400" dirty="0" smtClean="0"/>
              <a:t>.</a:t>
            </a:r>
          </a:p>
          <a:p>
            <a:endParaRPr lang="en-US" sz="2400" dirty="0"/>
          </a:p>
          <a:p>
            <a:endParaRPr lang="en-US" sz="2400" dirty="0" smtClean="0"/>
          </a:p>
          <a:p>
            <a:r>
              <a:rPr lang="en-US" sz="2400" dirty="0"/>
              <a:t>Achieving LEED certification requires satisfying all prerequisites and earning a minimum number of credits.</a:t>
            </a:r>
            <a:endParaRPr lang="en-US" sz="2400" dirty="0" smtClean="0"/>
          </a:p>
        </p:txBody>
      </p:sp>
      <p:pic>
        <p:nvPicPr>
          <p:cNvPr id="6758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7573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752115172"/>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19F5BBC3-DF97-4E73-A0AD-5C2E46C3CCDF}" type="slidenum">
              <a:rPr lang="en-US" smtClean="0"/>
              <a:t>68</a:t>
            </a:fld>
            <a:endParaRPr lang="en-US" dirty="0"/>
          </a:p>
        </p:txBody>
      </p:sp>
      <p:sp>
        <p:nvSpPr>
          <p:cNvPr id="6" name="Rectangle 5"/>
          <p:cNvSpPr/>
          <p:nvPr/>
        </p:nvSpPr>
        <p:spPr>
          <a:xfrm>
            <a:off x="0" y="914400"/>
            <a:ext cx="9144000" cy="3416320"/>
          </a:xfrm>
          <a:prstGeom prst="rect">
            <a:avLst/>
          </a:prstGeom>
        </p:spPr>
        <p:txBody>
          <a:bodyPr wrap="square">
            <a:spAutoFit/>
          </a:bodyPr>
          <a:lstStyle/>
          <a:p>
            <a:r>
              <a:rPr lang="en-US" sz="2400" b="1" dirty="0" smtClean="0"/>
              <a:t>Rating System Categories</a:t>
            </a:r>
            <a:endParaRPr lang="en-US" sz="2400" b="1" dirty="0"/>
          </a:p>
          <a:p>
            <a:endParaRPr lang="en-US" sz="2400" b="1" dirty="0" smtClean="0"/>
          </a:p>
          <a:p>
            <a:r>
              <a:rPr lang="en-US" sz="2400" b="1" dirty="0" smtClean="0"/>
              <a:t>LOCATION </a:t>
            </a:r>
            <a:r>
              <a:rPr lang="en-US" sz="2400" b="1" dirty="0"/>
              <a:t>AND </a:t>
            </a:r>
            <a:r>
              <a:rPr lang="en-US" sz="2400" b="1" dirty="0" smtClean="0"/>
              <a:t>TRANSPORTATION.</a:t>
            </a:r>
            <a:r>
              <a:rPr lang="en-US" sz="2400" dirty="0" smtClean="0"/>
              <a:t>LEED </a:t>
            </a:r>
            <a:r>
              <a:rPr lang="en-US" sz="2400" dirty="0"/>
              <a:t>emphasizes location and transportation issues </a:t>
            </a:r>
            <a:r>
              <a:rPr lang="en-US" sz="2400" dirty="0" smtClean="0"/>
              <a:t>by rewarding </a:t>
            </a:r>
            <a:r>
              <a:rPr lang="en-US" sz="2400" dirty="0"/>
              <a:t>development that preserves environmentally sensitive places and takes advantage of </a:t>
            </a:r>
            <a:r>
              <a:rPr lang="en-US" sz="2400" dirty="0" smtClean="0"/>
              <a:t>existing infrastructure</a:t>
            </a:r>
            <a:r>
              <a:rPr lang="en-US" sz="2400" dirty="0"/>
              <a:t>, community resources, and </a:t>
            </a:r>
            <a:r>
              <a:rPr lang="en-US" sz="2400" dirty="0" smtClean="0"/>
              <a:t>transit. It </a:t>
            </a:r>
            <a:r>
              <a:rPr lang="en-US" sz="2400" dirty="0"/>
              <a:t>encourages access to open space for </a:t>
            </a:r>
            <a:r>
              <a:rPr lang="en-US" sz="2400" dirty="0" smtClean="0"/>
              <a:t>walking, physical </a:t>
            </a:r>
            <a:r>
              <a:rPr lang="en-US" sz="2400" dirty="0"/>
              <a:t>activity, and time spent outdoors. Credits also encourage smart transportation choices </a:t>
            </a:r>
            <a:r>
              <a:rPr lang="en-US" sz="2400" dirty="0" smtClean="0"/>
              <a:t>and access </a:t>
            </a:r>
            <a:r>
              <a:rPr lang="en-US" sz="2400" dirty="0"/>
              <a:t>to a diversity of uses.</a:t>
            </a:r>
            <a:endParaRPr lang="en-US" sz="2400" dirty="0" smtClean="0"/>
          </a:p>
        </p:txBody>
      </p:sp>
      <p:pic>
        <p:nvPicPr>
          <p:cNvPr id="6758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7573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548600017"/>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19F5BBC3-DF97-4E73-A0AD-5C2E46C3CCDF}" type="slidenum">
              <a:rPr lang="en-US" smtClean="0"/>
              <a:t>69</a:t>
            </a:fld>
            <a:endParaRPr lang="en-US" dirty="0"/>
          </a:p>
        </p:txBody>
      </p:sp>
      <p:sp>
        <p:nvSpPr>
          <p:cNvPr id="6" name="Rectangle 5"/>
          <p:cNvSpPr/>
          <p:nvPr/>
        </p:nvSpPr>
        <p:spPr>
          <a:xfrm>
            <a:off x="0" y="914400"/>
            <a:ext cx="9144000" cy="3416320"/>
          </a:xfrm>
          <a:prstGeom prst="rect">
            <a:avLst/>
          </a:prstGeom>
        </p:spPr>
        <p:txBody>
          <a:bodyPr wrap="square">
            <a:spAutoFit/>
          </a:bodyPr>
          <a:lstStyle/>
          <a:p>
            <a:r>
              <a:rPr lang="en-US" sz="2400" b="1" dirty="0" smtClean="0"/>
              <a:t>Rating System Categories</a:t>
            </a:r>
            <a:endParaRPr lang="en-US" sz="2400" b="1" dirty="0"/>
          </a:p>
          <a:p>
            <a:endParaRPr lang="en-US" sz="2400" b="1" dirty="0" smtClean="0"/>
          </a:p>
          <a:p>
            <a:r>
              <a:rPr lang="en-US" sz="2400" b="1" dirty="0"/>
              <a:t>SUSTAINABLE SITES. </a:t>
            </a:r>
            <a:r>
              <a:rPr lang="en-US" sz="2400" dirty="0"/>
              <a:t>Choosing a building’s site and managing that site during construction </a:t>
            </a:r>
            <a:r>
              <a:rPr lang="en-US" sz="2400" dirty="0" smtClean="0"/>
              <a:t>are important </a:t>
            </a:r>
            <a:r>
              <a:rPr lang="en-US" sz="2400" dirty="0"/>
              <a:t>considerations for a project’s sustainability. LEED credits addressing sustainable sites</a:t>
            </a:r>
          </a:p>
          <a:p>
            <a:r>
              <a:rPr lang="en-US" sz="2400" dirty="0"/>
              <a:t>discourage development of previously undeveloped land and damage to ecosystems and </a:t>
            </a:r>
            <a:r>
              <a:rPr lang="en-US" sz="2400" dirty="0" smtClean="0"/>
              <a:t>waterways; they </a:t>
            </a:r>
            <a:r>
              <a:rPr lang="en-US" sz="2400" dirty="0"/>
              <a:t>encourage regionally appropriate landscaping, control of rainwater runoff, and reduced </a:t>
            </a:r>
            <a:r>
              <a:rPr lang="en-US" sz="2400" dirty="0" smtClean="0"/>
              <a:t>erosion, light </a:t>
            </a:r>
            <a:r>
              <a:rPr lang="en-US" sz="2400" dirty="0"/>
              <a:t>pollution, heat island effect, and construction-related pollution.</a:t>
            </a:r>
            <a:endParaRPr lang="en-US" sz="2400" dirty="0" smtClean="0"/>
          </a:p>
        </p:txBody>
      </p:sp>
      <p:pic>
        <p:nvPicPr>
          <p:cNvPr id="6758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7573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91227318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0"/>
            <a:ext cx="9144000" cy="523220"/>
          </a:xfrm>
          <a:prstGeom prst="rect">
            <a:avLst/>
          </a:prstGeom>
          <a:solidFill>
            <a:srgbClr val="FFC000"/>
          </a:solidFill>
          <a:ln>
            <a:solidFill>
              <a:srgbClr val="FFC000"/>
            </a:solidFill>
          </a:ln>
        </p:spPr>
        <p:txBody>
          <a:bodyPr wrap="square" rtlCol="0">
            <a:spAutoFit/>
          </a:bodyPr>
          <a:lstStyle/>
          <a:p>
            <a:r>
              <a:rPr lang="en-US" sz="2800" b="1" dirty="0" smtClean="0">
                <a:solidFill>
                  <a:schemeClr val="bg1"/>
                </a:solidFill>
              </a:rPr>
              <a:t>Triple Bottom Line</a:t>
            </a:r>
            <a:endParaRPr lang="en-US" sz="2800" b="1" dirty="0">
              <a:solidFill>
                <a:schemeClr val="bg1"/>
              </a:solidFill>
            </a:endParaRPr>
          </a:p>
        </p:txBody>
      </p:sp>
      <p:pic>
        <p:nvPicPr>
          <p:cNvPr id="717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337" y="914400"/>
            <a:ext cx="9144000" cy="194777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2">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651760" y="2971800"/>
            <a:ext cx="3840480" cy="367037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Slide Number Placeholder 2"/>
          <p:cNvSpPr>
            <a:spLocks noGrp="1"/>
          </p:cNvSpPr>
          <p:nvPr>
            <p:ph type="sldNum" sz="quarter" idx="12"/>
          </p:nvPr>
        </p:nvSpPr>
        <p:spPr/>
        <p:txBody>
          <a:bodyPr/>
          <a:lstStyle/>
          <a:p>
            <a:fld id="{19F5BBC3-DF97-4E73-A0AD-5C2E46C3CCDF}" type="slidenum">
              <a:rPr lang="en-US" smtClean="0"/>
              <a:t>7</a:t>
            </a:fld>
            <a:endParaRPr lang="en-US"/>
          </a:p>
        </p:txBody>
      </p:sp>
    </p:spTree>
    <p:extLst>
      <p:ext uri="{BB962C8B-B14F-4D97-AF65-F5344CB8AC3E}">
        <p14:creationId xmlns:p14="http://schemas.microsoft.com/office/powerpoint/2010/main" val="2541221104"/>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19F5BBC3-DF97-4E73-A0AD-5C2E46C3CCDF}" type="slidenum">
              <a:rPr lang="en-US" smtClean="0"/>
              <a:t>70</a:t>
            </a:fld>
            <a:endParaRPr lang="en-US" dirty="0"/>
          </a:p>
        </p:txBody>
      </p:sp>
      <p:sp>
        <p:nvSpPr>
          <p:cNvPr id="6" name="Rectangle 5"/>
          <p:cNvSpPr/>
          <p:nvPr/>
        </p:nvSpPr>
        <p:spPr>
          <a:xfrm>
            <a:off x="0" y="914400"/>
            <a:ext cx="9144000" cy="2677656"/>
          </a:xfrm>
          <a:prstGeom prst="rect">
            <a:avLst/>
          </a:prstGeom>
        </p:spPr>
        <p:txBody>
          <a:bodyPr wrap="square">
            <a:spAutoFit/>
          </a:bodyPr>
          <a:lstStyle/>
          <a:p>
            <a:r>
              <a:rPr lang="en-US" sz="2400" b="1" dirty="0" smtClean="0"/>
              <a:t>Rating System Categories</a:t>
            </a:r>
            <a:endParaRPr lang="en-US" sz="2400" b="1" dirty="0"/>
          </a:p>
          <a:p>
            <a:endParaRPr lang="en-US" sz="2400" b="1" dirty="0" smtClean="0"/>
          </a:p>
          <a:p>
            <a:r>
              <a:rPr lang="en-US" sz="2400" b="1" dirty="0"/>
              <a:t>WATER EFFICIENCY. </a:t>
            </a:r>
            <a:r>
              <a:rPr lang="en-US" sz="2400" dirty="0"/>
              <a:t>Buildings are major users of our potable water supply. The goal of </a:t>
            </a:r>
            <a:r>
              <a:rPr lang="en-US" sz="2400" dirty="0" smtClean="0"/>
              <a:t>credits addressing </a:t>
            </a:r>
            <a:r>
              <a:rPr lang="en-US" sz="2400" dirty="0"/>
              <a:t>water efficiency is to encourage smarter use of water, inside and out. Water </a:t>
            </a:r>
            <a:r>
              <a:rPr lang="en-US" sz="2400" dirty="0" smtClean="0"/>
              <a:t>reduction is </a:t>
            </a:r>
            <a:r>
              <a:rPr lang="en-US" sz="2400" dirty="0"/>
              <a:t>typically achieved through more efficient appliances, fixtures, and fittings inside and </a:t>
            </a:r>
            <a:r>
              <a:rPr lang="en-US" sz="2400" dirty="0" smtClean="0"/>
              <a:t>water-wise landscaping </a:t>
            </a:r>
            <a:r>
              <a:rPr lang="en-US" sz="2400" dirty="0"/>
              <a:t>outside.</a:t>
            </a:r>
            <a:endParaRPr lang="en-US" sz="2400" dirty="0" smtClean="0"/>
          </a:p>
        </p:txBody>
      </p:sp>
      <p:pic>
        <p:nvPicPr>
          <p:cNvPr id="6758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7573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407178776"/>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19F5BBC3-DF97-4E73-A0AD-5C2E46C3CCDF}" type="slidenum">
              <a:rPr lang="en-US" smtClean="0"/>
              <a:t>71</a:t>
            </a:fld>
            <a:endParaRPr lang="en-US" dirty="0"/>
          </a:p>
        </p:txBody>
      </p:sp>
      <p:sp>
        <p:nvSpPr>
          <p:cNvPr id="6" name="Rectangle 5"/>
          <p:cNvSpPr/>
          <p:nvPr/>
        </p:nvSpPr>
        <p:spPr>
          <a:xfrm>
            <a:off x="0" y="914400"/>
            <a:ext cx="9144000" cy="2677656"/>
          </a:xfrm>
          <a:prstGeom prst="rect">
            <a:avLst/>
          </a:prstGeom>
        </p:spPr>
        <p:txBody>
          <a:bodyPr wrap="square">
            <a:spAutoFit/>
          </a:bodyPr>
          <a:lstStyle/>
          <a:p>
            <a:r>
              <a:rPr lang="en-US" sz="2400" b="1" dirty="0" smtClean="0"/>
              <a:t>Rating System Categories</a:t>
            </a:r>
            <a:endParaRPr lang="en-US" sz="2400" b="1" dirty="0"/>
          </a:p>
          <a:p>
            <a:endParaRPr lang="en-US" sz="2400" b="1" dirty="0" smtClean="0"/>
          </a:p>
          <a:p>
            <a:r>
              <a:rPr lang="en-US" sz="2400" b="1" dirty="0"/>
              <a:t>ENERGY AND ATMOSPHERE. </a:t>
            </a:r>
            <a:r>
              <a:rPr lang="en-US" sz="2400" dirty="0"/>
              <a:t>LEED encourages a wide variety of strategies to address </a:t>
            </a:r>
            <a:r>
              <a:rPr lang="en-US" sz="2400" dirty="0" smtClean="0"/>
              <a:t>energy consumption</a:t>
            </a:r>
            <a:r>
              <a:rPr lang="en-US" sz="2400" dirty="0"/>
              <a:t>, including commissioning; energy use monitoring; efficient design and </a:t>
            </a:r>
            <a:r>
              <a:rPr lang="en-US" sz="2400" dirty="0" smtClean="0"/>
              <a:t>construction; efficient </a:t>
            </a:r>
            <a:r>
              <a:rPr lang="en-US" sz="2400" dirty="0"/>
              <a:t>appliances, systems, and lighting; demand response, and the use of renewable and </a:t>
            </a:r>
            <a:r>
              <a:rPr lang="en-US" sz="2400" dirty="0" smtClean="0"/>
              <a:t>clean sources </a:t>
            </a:r>
            <a:r>
              <a:rPr lang="en-US" sz="2400" dirty="0"/>
              <a:t>of energy, generated on-site or off-site.</a:t>
            </a:r>
            <a:endParaRPr lang="en-US" sz="2400" dirty="0" smtClean="0"/>
          </a:p>
        </p:txBody>
      </p:sp>
      <p:pic>
        <p:nvPicPr>
          <p:cNvPr id="6758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7573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893560121"/>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19F5BBC3-DF97-4E73-A0AD-5C2E46C3CCDF}" type="slidenum">
              <a:rPr lang="en-US" smtClean="0"/>
              <a:t>72</a:t>
            </a:fld>
            <a:endParaRPr lang="en-US" dirty="0"/>
          </a:p>
        </p:txBody>
      </p:sp>
      <p:sp>
        <p:nvSpPr>
          <p:cNvPr id="6" name="Rectangle 5"/>
          <p:cNvSpPr/>
          <p:nvPr/>
        </p:nvSpPr>
        <p:spPr>
          <a:xfrm>
            <a:off x="0" y="914400"/>
            <a:ext cx="9144000" cy="3416320"/>
          </a:xfrm>
          <a:prstGeom prst="rect">
            <a:avLst/>
          </a:prstGeom>
        </p:spPr>
        <p:txBody>
          <a:bodyPr wrap="square">
            <a:spAutoFit/>
          </a:bodyPr>
          <a:lstStyle/>
          <a:p>
            <a:r>
              <a:rPr lang="en-US" sz="2400" b="1" dirty="0" smtClean="0"/>
              <a:t>Rating System Categories</a:t>
            </a:r>
            <a:endParaRPr lang="en-US" sz="2400" b="1" dirty="0"/>
          </a:p>
          <a:p>
            <a:endParaRPr lang="en-US" sz="2400" b="1" dirty="0" smtClean="0"/>
          </a:p>
          <a:p>
            <a:r>
              <a:rPr lang="en-US" sz="2400" b="1" dirty="0"/>
              <a:t>MATERIALS AND RESOURCES. </a:t>
            </a:r>
            <a:r>
              <a:rPr lang="en-US" sz="2400" dirty="0"/>
              <a:t>During both construction and operations, buildings generate </a:t>
            </a:r>
            <a:r>
              <a:rPr lang="en-US" sz="2400" dirty="0" smtClean="0"/>
              <a:t>large amounts </a:t>
            </a:r>
            <a:r>
              <a:rPr lang="en-US" sz="2400" dirty="0"/>
              <a:t>of waste and use tremendous volumes of materials and resources. These credits </a:t>
            </a:r>
            <a:r>
              <a:rPr lang="en-US" sz="2400" dirty="0" smtClean="0"/>
              <a:t>encourage the </a:t>
            </a:r>
            <a:r>
              <a:rPr lang="en-US" sz="2400" dirty="0"/>
              <a:t>selection of sustainably grown, harvested, produced, and transported products and </a:t>
            </a:r>
            <a:r>
              <a:rPr lang="en-US" sz="2400" dirty="0" smtClean="0"/>
              <a:t>materials. They </a:t>
            </a:r>
            <a:r>
              <a:rPr lang="en-US" sz="2400" dirty="0"/>
              <a:t>promote the use of life-cycle assessment to holistically evaluate materials and the disclosure </a:t>
            </a:r>
            <a:r>
              <a:rPr lang="en-US" sz="2400" dirty="0" smtClean="0"/>
              <a:t>and optimization </a:t>
            </a:r>
            <a:r>
              <a:rPr lang="en-US" sz="2400" dirty="0"/>
              <a:t>of material chemical ingredients.</a:t>
            </a:r>
            <a:endParaRPr lang="en-US" sz="2400" dirty="0" smtClean="0"/>
          </a:p>
        </p:txBody>
      </p:sp>
      <p:pic>
        <p:nvPicPr>
          <p:cNvPr id="6758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7573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534534833"/>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19F5BBC3-DF97-4E73-A0AD-5C2E46C3CCDF}" type="slidenum">
              <a:rPr lang="en-US" smtClean="0"/>
              <a:t>73</a:t>
            </a:fld>
            <a:endParaRPr lang="en-US" dirty="0"/>
          </a:p>
        </p:txBody>
      </p:sp>
      <p:sp>
        <p:nvSpPr>
          <p:cNvPr id="6" name="Rectangle 5"/>
          <p:cNvSpPr/>
          <p:nvPr/>
        </p:nvSpPr>
        <p:spPr>
          <a:xfrm>
            <a:off x="0" y="914400"/>
            <a:ext cx="9144000" cy="3046988"/>
          </a:xfrm>
          <a:prstGeom prst="rect">
            <a:avLst/>
          </a:prstGeom>
        </p:spPr>
        <p:txBody>
          <a:bodyPr wrap="square">
            <a:spAutoFit/>
          </a:bodyPr>
          <a:lstStyle/>
          <a:p>
            <a:r>
              <a:rPr lang="en-US" sz="2400" b="1" dirty="0" smtClean="0"/>
              <a:t>Rating System Categories</a:t>
            </a:r>
            <a:endParaRPr lang="en-US" sz="2400" b="1" dirty="0"/>
          </a:p>
          <a:p>
            <a:endParaRPr lang="en-US" sz="2400" b="1" dirty="0" smtClean="0"/>
          </a:p>
          <a:p>
            <a:r>
              <a:rPr lang="en-US" sz="2400" b="1" dirty="0"/>
              <a:t>INDOOR ENVIRONMENTAL QUALITY. </a:t>
            </a:r>
            <a:r>
              <a:rPr lang="en-US" sz="2400" dirty="0"/>
              <a:t>The average American spends about 90% of the </a:t>
            </a:r>
            <a:r>
              <a:rPr lang="en-US" sz="2400" dirty="0" smtClean="0"/>
              <a:t>day indoors</a:t>
            </a:r>
            <a:r>
              <a:rPr lang="en-US" sz="2400" dirty="0"/>
              <a:t>, where pollutant concentrations may be two to 100 times higher than outdoor levels. </a:t>
            </a:r>
            <a:r>
              <a:rPr lang="en-US" sz="2400" dirty="0" smtClean="0"/>
              <a:t>Thus indoor </a:t>
            </a:r>
            <a:r>
              <a:rPr lang="en-US" sz="2400" dirty="0"/>
              <a:t>air quality can be significantly worse than outside. LEED credits promote strategies that </a:t>
            </a:r>
            <a:r>
              <a:rPr lang="en-US" sz="2400" dirty="0" smtClean="0"/>
              <a:t>can improve </a:t>
            </a:r>
            <a:r>
              <a:rPr lang="en-US" sz="2400" dirty="0"/>
              <a:t>indoor air, provide access to natural daylight and views, and improve acoustics.</a:t>
            </a:r>
            <a:endParaRPr lang="en-US" sz="2400" dirty="0" smtClean="0"/>
          </a:p>
        </p:txBody>
      </p:sp>
      <p:pic>
        <p:nvPicPr>
          <p:cNvPr id="6758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7573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172239647"/>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19F5BBC3-DF97-4E73-A0AD-5C2E46C3CCDF}" type="slidenum">
              <a:rPr lang="en-US" smtClean="0"/>
              <a:t>74</a:t>
            </a:fld>
            <a:endParaRPr lang="en-US" dirty="0"/>
          </a:p>
        </p:txBody>
      </p:sp>
      <p:sp>
        <p:nvSpPr>
          <p:cNvPr id="6" name="Rectangle 5"/>
          <p:cNvSpPr/>
          <p:nvPr/>
        </p:nvSpPr>
        <p:spPr>
          <a:xfrm>
            <a:off x="0" y="914400"/>
            <a:ext cx="9144000" cy="3046988"/>
          </a:xfrm>
          <a:prstGeom prst="rect">
            <a:avLst/>
          </a:prstGeom>
        </p:spPr>
        <p:txBody>
          <a:bodyPr wrap="square">
            <a:spAutoFit/>
          </a:bodyPr>
          <a:lstStyle/>
          <a:p>
            <a:r>
              <a:rPr lang="en-US" sz="2400" b="1" dirty="0" smtClean="0"/>
              <a:t>Rating System Categories</a:t>
            </a:r>
            <a:endParaRPr lang="en-US" sz="2400" b="1" dirty="0"/>
          </a:p>
          <a:p>
            <a:endParaRPr lang="en-US" sz="2400" b="1" dirty="0" smtClean="0"/>
          </a:p>
          <a:p>
            <a:r>
              <a:rPr lang="en-US" sz="2400" b="1" dirty="0"/>
              <a:t>INNOVATION. </a:t>
            </a:r>
            <a:r>
              <a:rPr lang="en-US" sz="2400" dirty="0"/>
              <a:t>LEED promotes innovation by offering points for improving a building’s </a:t>
            </a:r>
            <a:r>
              <a:rPr lang="en-US" sz="2400" dirty="0" smtClean="0"/>
              <a:t>performance well </a:t>
            </a:r>
            <a:r>
              <a:rPr lang="en-US" sz="2400" dirty="0"/>
              <a:t>beyond what is required by the credits or for incorporating green building ideas that are </a:t>
            </a:r>
            <a:r>
              <a:rPr lang="en-US" sz="2400" dirty="0" smtClean="0"/>
              <a:t>not specifically </a:t>
            </a:r>
            <a:r>
              <a:rPr lang="en-US" sz="2400" dirty="0"/>
              <a:t>addressed elsewhere in the rating system. This credit category also rewards the </a:t>
            </a:r>
            <a:r>
              <a:rPr lang="en-US" sz="2400" dirty="0" smtClean="0"/>
              <a:t>inclusion of </a:t>
            </a:r>
            <a:r>
              <a:rPr lang="en-US" sz="2400" dirty="0"/>
              <a:t>a LEED Accredited Professional on the project team.</a:t>
            </a:r>
            <a:endParaRPr lang="en-US" sz="2400" dirty="0" smtClean="0"/>
          </a:p>
        </p:txBody>
      </p:sp>
      <p:pic>
        <p:nvPicPr>
          <p:cNvPr id="6758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7573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15262558"/>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19F5BBC3-DF97-4E73-A0AD-5C2E46C3CCDF}" type="slidenum">
              <a:rPr lang="en-US" smtClean="0"/>
              <a:t>75</a:t>
            </a:fld>
            <a:endParaRPr lang="en-US" dirty="0"/>
          </a:p>
        </p:txBody>
      </p:sp>
      <p:sp>
        <p:nvSpPr>
          <p:cNvPr id="6" name="Rectangle 5"/>
          <p:cNvSpPr/>
          <p:nvPr/>
        </p:nvSpPr>
        <p:spPr>
          <a:xfrm>
            <a:off x="0" y="914400"/>
            <a:ext cx="9144000" cy="3046988"/>
          </a:xfrm>
          <a:prstGeom prst="rect">
            <a:avLst/>
          </a:prstGeom>
        </p:spPr>
        <p:txBody>
          <a:bodyPr wrap="square">
            <a:spAutoFit/>
          </a:bodyPr>
          <a:lstStyle/>
          <a:p>
            <a:r>
              <a:rPr lang="en-US" sz="2400" b="1" dirty="0" smtClean="0"/>
              <a:t>Rating System Categories</a:t>
            </a:r>
            <a:endParaRPr lang="en-US" sz="2400" b="1" dirty="0"/>
          </a:p>
          <a:p>
            <a:endParaRPr lang="en-US" sz="2400" b="1" dirty="0" smtClean="0"/>
          </a:p>
          <a:p>
            <a:r>
              <a:rPr lang="en-US" sz="2400" b="1" dirty="0"/>
              <a:t>REGIONAL PRIORITY. </a:t>
            </a:r>
            <a:r>
              <a:rPr lang="en-US" sz="2400" dirty="0"/>
              <a:t>USGBC’s regional councils, chapters, and affiliates have identified </a:t>
            </a:r>
            <a:r>
              <a:rPr lang="en-US" sz="2400" dirty="0" smtClean="0"/>
              <a:t>the environmental </a:t>
            </a:r>
            <a:r>
              <a:rPr lang="en-US" sz="2400" dirty="0"/>
              <a:t>concerns that are most important for every region of the country, and LEED credits </a:t>
            </a:r>
            <a:r>
              <a:rPr lang="en-US" sz="2400" dirty="0" smtClean="0"/>
              <a:t>that address </a:t>
            </a:r>
            <a:r>
              <a:rPr lang="en-US" sz="2400" dirty="0"/>
              <a:t>those local priorities have been selected for each region. A project team that earns a </a:t>
            </a:r>
            <a:r>
              <a:rPr lang="en-US" sz="2400" dirty="0" smtClean="0"/>
              <a:t>regional priority </a:t>
            </a:r>
            <a:r>
              <a:rPr lang="en-US" sz="2400" dirty="0"/>
              <a:t>credit earns one bonus point in addition to any points awarded for that credit.</a:t>
            </a:r>
            <a:endParaRPr lang="en-US" sz="2400" dirty="0" smtClean="0"/>
          </a:p>
        </p:txBody>
      </p:sp>
      <p:pic>
        <p:nvPicPr>
          <p:cNvPr id="6758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7573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171068190"/>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19F5BBC3-DF97-4E73-A0AD-5C2E46C3CCDF}" type="slidenum">
              <a:rPr lang="en-US" smtClean="0"/>
              <a:t>76</a:t>
            </a:fld>
            <a:endParaRPr lang="en-US" dirty="0"/>
          </a:p>
        </p:txBody>
      </p:sp>
      <p:sp>
        <p:nvSpPr>
          <p:cNvPr id="6" name="Rectangle 5"/>
          <p:cNvSpPr/>
          <p:nvPr/>
        </p:nvSpPr>
        <p:spPr>
          <a:xfrm>
            <a:off x="0" y="914400"/>
            <a:ext cx="9144000" cy="5262979"/>
          </a:xfrm>
          <a:prstGeom prst="rect">
            <a:avLst/>
          </a:prstGeom>
        </p:spPr>
        <p:txBody>
          <a:bodyPr wrap="square">
            <a:spAutoFit/>
          </a:bodyPr>
          <a:lstStyle/>
          <a:p>
            <a:r>
              <a:rPr lang="en-US" sz="2400" b="1" dirty="0" smtClean="0"/>
              <a:t>Rating System Categories</a:t>
            </a:r>
            <a:endParaRPr lang="en-US" sz="2400" b="1" dirty="0"/>
          </a:p>
          <a:p>
            <a:endParaRPr lang="en-US" sz="2400" b="1" dirty="0" smtClean="0"/>
          </a:p>
          <a:p>
            <a:r>
              <a:rPr lang="en-US" sz="2400" dirty="0"/>
              <a:t>LEED for Neighborhood Development is organized around three main categories, focusing on where, </a:t>
            </a:r>
            <a:r>
              <a:rPr lang="en-US" sz="2400" dirty="0" smtClean="0"/>
              <a:t>what, and </a:t>
            </a:r>
            <a:r>
              <a:rPr lang="en-US" sz="2400" dirty="0"/>
              <a:t>how to build green at a community scale.</a:t>
            </a:r>
          </a:p>
          <a:p>
            <a:endParaRPr lang="en-US" dirty="0"/>
          </a:p>
          <a:p>
            <a:r>
              <a:rPr lang="en-US" b="1" dirty="0" smtClean="0"/>
              <a:t>SMART </a:t>
            </a:r>
            <a:r>
              <a:rPr lang="en-US" b="1" dirty="0"/>
              <a:t>LOCATION AND LINKAGE</a:t>
            </a:r>
            <a:r>
              <a:rPr lang="en-US" dirty="0"/>
              <a:t>. This section of the rating system provides guidance on </a:t>
            </a:r>
            <a:r>
              <a:rPr lang="en-US" dirty="0" smtClean="0"/>
              <a:t>where the </a:t>
            </a:r>
            <a:r>
              <a:rPr lang="en-US" dirty="0"/>
              <a:t>project is built, encouraging the selection of sites with existing services and transit</a:t>
            </a:r>
            <a:r>
              <a:rPr lang="en-US" dirty="0" smtClean="0"/>
              <a:t>.</a:t>
            </a:r>
          </a:p>
          <a:p>
            <a:endParaRPr lang="en-US" dirty="0" smtClean="0"/>
          </a:p>
          <a:p>
            <a:r>
              <a:rPr lang="en-US" b="1" dirty="0"/>
              <a:t>NEIGHBORHOOD PATTERN AND DESIGN</a:t>
            </a:r>
            <a:r>
              <a:rPr lang="en-US" dirty="0"/>
              <a:t>. Neighborhoods should be compact, </a:t>
            </a:r>
            <a:r>
              <a:rPr lang="en-US" dirty="0" smtClean="0"/>
              <a:t>complete, connected</a:t>
            </a:r>
            <a:r>
              <a:rPr lang="en-US" dirty="0"/>
              <a:t>, and convivial. The intent of credits in this category is to create environments that </a:t>
            </a:r>
            <a:r>
              <a:rPr lang="en-US" dirty="0" smtClean="0"/>
              <a:t>are walkable</a:t>
            </a:r>
            <a:r>
              <a:rPr lang="en-US" dirty="0"/>
              <a:t>, vibrant with mixed-use establishments, and connected to the larger community</a:t>
            </a:r>
            <a:r>
              <a:rPr lang="en-US" dirty="0" smtClean="0"/>
              <a:t>.</a:t>
            </a:r>
          </a:p>
          <a:p>
            <a:endParaRPr lang="en-US" dirty="0"/>
          </a:p>
          <a:p>
            <a:r>
              <a:rPr lang="en-US" b="1" dirty="0" smtClean="0"/>
              <a:t>GREEN </a:t>
            </a:r>
            <a:r>
              <a:rPr lang="en-US" b="1" dirty="0"/>
              <a:t>INFRASTRUCTURE AND BUILDINGS</a:t>
            </a:r>
            <a:r>
              <a:rPr lang="en-US" dirty="0"/>
              <a:t>. This category focuses on measures that </a:t>
            </a:r>
            <a:r>
              <a:rPr lang="en-US" dirty="0" smtClean="0"/>
              <a:t>can reduce </a:t>
            </a:r>
            <a:r>
              <a:rPr lang="en-US" dirty="0"/>
              <a:t>the environmental harms associated with the construction and operation of buildings </a:t>
            </a:r>
            <a:r>
              <a:rPr lang="en-US" dirty="0" smtClean="0"/>
              <a:t>and infrastructure </a:t>
            </a:r>
            <a:r>
              <a:rPr lang="en-US" dirty="0"/>
              <a:t>within neighborhoods, with a goal of not just reducing the </a:t>
            </a:r>
            <a:r>
              <a:rPr lang="en-US" dirty="0" smtClean="0"/>
              <a:t>environmental consequences, but </a:t>
            </a:r>
            <a:r>
              <a:rPr lang="en-US" dirty="0"/>
              <a:t>also enhancing the natural environment.</a:t>
            </a:r>
            <a:endParaRPr lang="en-US" dirty="0" smtClean="0"/>
          </a:p>
        </p:txBody>
      </p:sp>
      <p:pic>
        <p:nvPicPr>
          <p:cNvPr id="6758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7573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282927655"/>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19F5BBC3-DF97-4E73-A0AD-5C2E46C3CCDF}" type="slidenum">
              <a:rPr lang="en-US" smtClean="0"/>
              <a:t>77</a:t>
            </a:fld>
            <a:endParaRPr lang="en-US" dirty="0"/>
          </a:p>
        </p:txBody>
      </p:sp>
      <p:sp>
        <p:nvSpPr>
          <p:cNvPr id="6" name="Rectangle 5"/>
          <p:cNvSpPr/>
          <p:nvPr/>
        </p:nvSpPr>
        <p:spPr>
          <a:xfrm>
            <a:off x="0" y="914400"/>
            <a:ext cx="9144000" cy="1200329"/>
          </a:xfrm>
          <a:prstGeom prst="rect">
            <a:avLst/>
          </a:prstGeom>
        </p:spPr>
        <p:txBody>
          <a:bodyPr wrap="square">
            <a:spAutoFit/>
          </a:bodyPr>
          <a:lstStyle/>
          <a:p>
            <a:r>
              <a:rPr lang="en-US" sz="2400" dirty="0" smtClean="0"/>
              <a:t>Additionally</a:t>
            </a:r>
            <a:r>
              <a:rPr lang="en-US" sz="2400" dirty="0"/>
              <a:t>, LEED emphasizes the critical role of the integrative process and ongoing </a:t>
            </a:r>
            <a:r>
              <a:rPr lang="en-US" sz="2400" dirty="0" smtClean="0"/>
              <a:t>performance monitoring </a:t>
            </a:r>
            <a:r>
              <a:rPr lang="en-US" sz="2400" dirty="0"/>
              <a:t>across all phases and project types.</a:t>
            </a:r>
            <a:endParaRPr lang="en-US" dirty="0" smtClean="0"/>
          </a:p>
        </p:txBody>
      </p:sp>
      <p:pic>
        <p:nvPicPr>
          <p:cNvPr id="6758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7573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51428002"/>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19F5BBC3-DF97-4E73-A0AD-5C2E46C3CCDF}" type="slidenum">
              <a:rPr lang="en-US" smtClean="0"/>
              <a:t>78</a:t>
            </a:fld>
            <a:endParaRPr lang="en-US" dirty="0"/>
          </a:p>
        </p:txBody>
      </p:sp>
      <p:pic>
        <p:nvPicPr>
          <p:cNvPr id="6758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7573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065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575" y="914400"/>
            <a:ext cx="9144000" cy="313348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075673875"/>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19F5BBC3-DF97-4E73-A0AD-5C2E46C3CCDF}" type="slidenum">
              <a:rPr lang="en-US" smtClean="0"/>
              <a:t>79</a:t>
            </a:fld>
            <a:endParaRPr lang="en-US" dirty="0"/>
          </a:p>
        </p:txBody>
      </p:sp>
      <p:sp>
        <p:nvSpPr>
          <p:cNvPr id="6" name="Rectangle 5"/>
          <p:cNvSpPr/>
          <p:nvPr/>
        </p:nvSpPr>
        <p:spPr>
          <a:xfrm>
            <a:off x="0" y="914400"/>
            <a:ext cx="9144000" cy="3046988"/>
          </a:xfrm>
          <a:prstGeom prst="rect">
            <a:avLst/>
          </a:prstGeom>
        </p:spPr>
        <p:txBody>
          <a:bodyPr wrap="square">
            <a:spAutoFit/>
          </a:bodyPr>
          <a:lstStyle/>
          <a:p>
            <a:r>
              <a:rPr lang="en-US" sz="2400" dirty="0"/>
              <a:t>LEED rating systems have 100 base points plus six Innovation points and four Regional Priority points, for </a:t>
            </a:r>
            <a:r>
              <a:rPr lang="en-US" sz="2400" dirty="0" smtClean="0"/>
              <a:t>a total </a:t>
            </a:r>
            <a:r>
              <a:rPr lang="en-US" sz="2400" dirty="0"/>
              <a:t>of 110 </a:t>
            </a:r>
            <a:r>
              <a:rPr lang="en-US" sz="2400" dirty="0" smtClean="0"/>
              <a:t>points.</a:t>
            </a:r>
          </a:p>
          <a:p>
            <a:endParaRPr lang="en-US" sz="2400" dirty="0"/>
          </a:p>
          <a:p>
            <a:r>
              <a:rPr lang="en-US" sz="2400" dirty="0" smtClean="0"/>
              <a:t>The </a:t>
            </a:r>
            <a:r>
              <a:rPr lang="en-US" sz="2400" dirty="0"/>
              <a:t>level of certification is determined according to the following scale:</a:t>
            </a:r>
          </a:p>
          <a:p>
            <a:r>
              <a:rPr lang="en-US" sz="2400" dirty="0" smtClean="0"/>
              <a:t>• </a:t>
            </a:r>
            <a:r>
              <a:rPr lang="en-US" sz="2400" dirty="0"/>
              <a:t>Certified, 40–49 points</a:t>
            </a:r>
          </a:p>
          <a:p>
            <a:r>
              <a:rPr lang="en-US" sz="2400" dirty="0" smtClean="0"/>
              <a:t>• </a:t>
            </a:r>
            <a:r>
              <a:rPr lang="en-US" sz="2400" dirty="0"/>
              <a:t>Silver, 50–59 points</a:t>
            </a:r>
          </a:p>
          <a:p>
            <a:r>
              <a:rPr lang="en-US" sz="2400" dirty="0" smtClean="0"/>
              <a:t>• </a:t>
            </a:r>
            <a:r>
              <a:rPr lang="en-US" sz="2400" dirty="0"/>
              <a:t>Gold, 60–79 points</a:t>
            </a:r>
          </a:p>
          <a:p>
            <a:r>
              <a:rPr lang="en-US" sz="2400" dirty="0" smtClean="0"/>
              <a:t>• </a:t>
            </a:r>
            <a:r>
              <a:rPr lang="en-US" sz="2400" dirty="0"/>
              <a:t>Platinum, 80+ points</a:t>
            </a:r>
            <a:endParaRPr lang="en-US" dirty="0" smtClean="0"/>
          </a:p>
        </p:txBody>
      </p:sp>
      <p:pic>
        <p:nvPicPr>
          <p:cNvPr id="6758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7573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89437102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19F5BBC3-DF97-4E73-A0AD-5C2E46C3CCDF}" type="slidenum">
              <a:rPr lang="en-US" smtClean="0"/>
              <a:t>8</a:t>
            </a:fld>
            <a:endParaRPr lang="en-US"/>
          </a:p>
        </p:txBody>
      </p:sp>
      <p:pic>
        <p:nvPicPr>
          <p:cNvPr id="819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7666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angle 3"/>
          <p:cNvSpPr/>
          <p:nvPr/>
        </p:nvSpPr>
        <p:spPr>
          <a:xfrm>
            <a:off x="0" y="914400"/>
            <a:ext cx="9144000" cy="1200329"/>
          </a:xfrm>
          <a:prstGeom prst="rect">
            <a:avLst/>
          </a:prstGeom>
        </p:spPr>
        <p:txBody>
          <a:bodyPr wrap="square">
            <a:spAutoFit/>
          </a:bodyPr>
          <a:lstStyle/>
          <a:p>
            <a:r>
              <a:rPr lang="en-US" sz="2400" dirty="0"/>
              <a:t>Green building is about finding the </a:t>
            </a:r>
            <a:r>
              <a:rPr lang="en-US" sz="2400" dirty="0" smtClean="0"/>
              <a:t>best combination </a:t>
            </a:r>
            <a:r>
              <a:rPr lang="en-US" sz="2400" dirty="0"/>
              <a:t>of solutions to create built environments that seamlessly integrate the best of the old and </a:t>
            </a:r>
            <a:r>
              <a:rPr lang="en-US" sz="2400" dirty="0" smtClean="0"/>
              <a:t>the new </a:t>
            </a:r>
            <a:r>
              <a:rPr lang="en-US" sz="2400" dirty="0"/>
              <a:t>in intelligent and creative ways</a:t>
            </a:r>
            <a:r>
              <a:rPr lang="en-US" sz="2400" dirty="0" smtClean="0"/>
              <a:t>.</a:t>
            </a:r>
          </a:p>
        </p:txBody>
      </p:sp>
      <p:pic>
        <p:nvPicPr>
          <p:cNvPr id="5" name="Picture 4" descr="wbdg_do.jpg"/>
          <p:cNvPicPr>
            <a:picLocks noChangeAspect="1"/>
          </p:cNvPicPr>
          <p:nvPr/>
        </p:nvPicPr>
        <p:blipFill>
          <a:blip r:embed="rId4" cstate="print"/>
          <a:stretch>
            <a:fillRect/>
          </a:stretch>
        </p:blipFill>
        <p:spPr>
          <a:xfrm>
            <a:off x="2397032" y="2590800"/>
            <a:ext cx="4349937" cy="3383280"/>
          </a:xfrm>
          <a:prstGeom prst="rect">
            <a:avLst/>
          </a:prstGeom>
        </p:spPr>
      </p:pic>
    </p:spTree>
    <p:extLst>
      <p:ext uri="{BB962C8B-B14F-4D97-AF65-F5344CB8AC3E}">
        <p14:creationId xmlns:p14="http://schemas.microsoft.com/office/powerpoint/2010/main" val="3767189522"/>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19F5BBC3-DF97-4E73-A0AD-5C2E46C3CCDF}" type="slidenum">
              <a:rPr lang="en-US" smtClean="0"/>
              <a:t>80</a:t>
            </a:fld>
            <a:endParaRPr lang="en-US" dirty="0"/>
          </a:p>
        </p:txBody>
      </p:sp>
      <p:sp>
        <p:nvSpPr>
          <p:cNvPr id="6" name="Rectangle 5"/>
          <p:cNvSpPr/>
          <p:nvPr/>
        </p:nvSpPr>
        <p:spPr>
          <a:xfrm>
            <a:off x="0" y="914400"/>
            <a:ext cx="9144000" cy="3785652"/>
          </a:xfrm>
          <a:prstGeom prst="rect">
            <a:avLst/>
          </a:prstGeom>
        </p:spPr>
        <p:txBody>
          <a:bodyPr wrap="square">
            <a:spAutoFit/>
          </a:bodyPr>
          <a:lstStyle/>
          <a:p>
            <a:r>
              <a:rPr lang="en-US" sz="2400" b="1" dirty="0"/>
              <a:t>RATING SYSTEM DEVELOPMENT AND EVOLUTION</a:t>
            </a:r>
          </a:p>
          <a:p>
            <a:r>
              <a:rPr lang="en-US" sz="2400" dirty="0"/>
              <a:t>Since its launch in 2000, LEED has been evolving to address new markets and building types, advances </a:t>
            </a:r>
            <a:r>
              <a:rPr lang="en-US" sz="2400" dirty="0" smtClean="0"/>
              <a:t>in practice </a:t>
            </a:r>
            <a:r>
              <a:rPr lang="en-US" sz="2400" dirty="0"/>
              <a:t>and technology, and greater understanding of the environmental and human health impacts of the</a:t>
            </a:r>
          </a:p>
          <a:p>
            <a:r>
              <a:rPr lang="en-US" sz="2400" dirty="0"/>
              <a:t>built </a:t>
            </a:r>
            <a:r>
              <a:rPr lang="en-US" sz="2400" dirty="0" smtClean="0"/>
              <a:t>environment.</a:t>
            </a:r>
          </a:p>
          <a:p>
            <a:endParaRPr lang="en-US" sz="2400" dirty="0"/>
          </a:p>
          <a:p>
            <a:r>
              <a:rPr lang="en-US" sz="2400" dirty="0" smtClean="0"/>
              <a:t>These </a:t>
            </a:r>
            <a:r>
              <a:rPr lang="en-US" sz="2400" dirty="0"/>
              <a:t>ongoing improvements to LEED are based on principles of transparency, </a:t>
            </a:r>
            <a:r>
              <a:rPr lang="en-US" sz="2400" dirty="0" smtClean="0"/>
              <a:t>openness, and </a:t>
            </a:r>
            <a:r>
              <a:rPr lang="en-US" sz="2400" dirty="0"/>
              <a:t>inclusiveness involving volunteer committees and working groups, as well as USGBC staff, and </a:t>
            </a:r>
            <a:r>
              <a:rPr lang="en-US" sz="2400" dirty="0" smtClean="0"/>
              <a:t>are approved </a:t>
            </a:r>
            <a:r>
              <a:rPr lang="en-US" sz="2400" dirty="0"/>
              <a:t>by a membership-wide vote.</a:t>
            </a:r>
            <a:endParaRPr lang="en-US" dirty="0" smtClean="0"/>
          </a:p>
        </p:txBody>
      </p:sp>
      <p:pic>
        <p:nvPicPr>
          <p:cNvPr id="6758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7573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224084476"/>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19F5BBC3-DF97-4E73-A0AD-5C2E46C3CCDF}" type="slidenum">
              <a:rPr lang="en-US" smtClean="0"/>
              <a:t>81</a:t>
            </a:fld>
            <a:endParaRPr lang="en-US" dirty="0"/>
          </a:p>
        </p:txBody>
      </p:sp>
      <p:sp>
        <p:nvSpPr>
          <p:cNvPr id="6" name="Rectangle 5"/>
          <p:cNvSpPr/>
          <p:nvPr/>
        </p:nvSpPr>
        <p:spPr>
          <a:xfrm>
            <a:off x="0" y="914400"/>
            <a:ext cx="9144000" cy="4154984"/>
          </a:xfrm>
          <a:prstGeom prst="rect">
            <a:avLst/>
          </a:prstGeom>
        </p:spPr>
        <p:txBody>
          <a:bodyPr wrap="square">
            <a:spAutoFit/>
          </a:bodyPr>
          <a:lstStyle/>
          <a:p>
            <a:r>
              <a:rPr lang="en-US" sz="2400" b="1" dirty="0"/>
              <a:t>CREDIT WEIGHTINGS</a:t>
            </a:r>
          </a:p>
          <a:p>
            <a:r>
              <a:rPr lang="en-US" sz="2400" dirty="0"/>
              <a:t>The LEED rating system has always been implicitly weighted by virtue of the different point </a:t>
            </a:r>
            <a:r>
              <a:rPr lang="en-US" sz="2400" dirty="0" smtClean="0"/>
              <a:t>values assigned </a:t>
            </a:r>
            <a:r>
              <a:rPr lang="en-US" sz="2400" dirty="0"/>
              <a:t>to each credit and </a:t>
            </a:r>
            <a:r>
              <a:rPr lang="en-US" sz="2400" dirty="0" smtClean="0"/>
              <a:t>category.</a:t>
            </a:r>
          </a:p>
          <a:p>
            <a:endParaRPr lang="en-US" sz="2400" dirty="0"/>
          </a:p>
          <a:p>
            <a:r>
              <a:rPr lang="en-US" sz="2400" dirty="0" smtClean="0"/>
              <a:t>These </a:t>
            </a:r>
            <a:r>
              <a:rPr lang="en-US" sz="2400" dirty="0"/>
              <a:t>weightings continue to evolve with the rating system as market</a:t>
            </a:r>
          </a:p>
          <a:p>
            <a:r>
              <a:rPr lang="en-US" sz="2400" dirty="0"/>
              <a:t>conditions, user requirements, scientific understanding and public policy </a:t>
            </a:r>
            <a:r>
              <a:rPr lang="en-US" sz="2400" dirty="0" smtClean="0"/>
              <a:t>change.</a:t>
            </a:r>
          </a:p>
          <a:p>
            <a:endParaRPr lang="en-US" sz="2400" dirty="0"/>
          </a:p>
          <a:p>
            <a:r>
              <a:rPr lang="en-US" sz="2400" dirty="0" smtClean="0"/>
              <a:t>The </a:t>
            </a:r>
            <a:r>
              <a:rPr lang="en-US" sz="2400" dirty="0"/>
              <a:t>weightings </a:t>
            </a:r>
            <a:r>
              <a:rPr lang="en-US" sz="2400" dirty="0" smtClean="0"/>
              <a:t>ensure that </a:t>
            </a:r>
            <a:r>
              <a:rPr lang="en-US" sz="2400" dirty="0"/>
              <a:t>LEED assigns higher point values to the credits with the strongest relationship to the impact categories</a:t>
            </a:r>
          </a:p>
          <a:p>
            <a:r>
              <a:rPr lang="en-US" sz="2400" dirty="0"/>
              <a:t>of greatest </a:t>
            </a:r>
            <a:r>
              <a:rPr lang="en-US" sz="2400" dirty="0" smtClean="0"/>
              <a:t>concern.</a:t>
            </a:r>
            <a:endParaRPr lang="en-US" dirty="0" smtClean="0"/>
          </a:p>
        </p:txBody>
      </p:sp>
      <p:pic>
        <p:nvPicPr>
          <p:cNvPr id="6758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7573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336338209"/>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19F5BBC3-DF97-4E73-A0AD-5C2E46C3CCDF}" type="slidenum">
              <a:rPr lang="en-US" smtClean="0"/>
              <a:t>82</a:t>
            </a:fld>
            <a:endParaRPr lang="en-US" dirty="0"/>
          </a:p>
        </p:txBody>
      </p:sp>
      <p:sp>
        <p:nvSpPr>
          <p:cNvPr id="6" name="Rectangle 5"/>
          <p:cNvSpPr/>
          <p:nvPr/>
        </p:nvSpPr>
        <p:spPr>
          <a:xfrm>
            <a:off x="0" y="914400"/>
            <a:ext cx="9144000" cy="461665"/>
          </a:xfrm>
          <a:prstGeom prst="rect">
            <a:avLst/>
          </a:prstGeom>
        </p:spPr>
        <p:txBody>
          <a:bodyPr wrap="square">
            <a:spAutoFit/>
          </a:bodyPr>
          <a:lstStyle/>
          <a:p>
            <a:r>
              <a:rPr lang="en-US" sz="2400" b="1" dirty="0"/>
              <a:t>CREDIT </a:t>
            </a:r>
            <a:r>
              <a:rPr lang="en-US" sz="2400" b="1" dirty="0" smtClean="0"/>
              <a:t>WEIGHTINGS</a:t>
            </a:r>
            <a:endParaRPr lang="en-US" sz="2400" b="1" dirty="0"/>
          </a:p>
        </p:txBody>
      </p:sp>
      <p:pic>
        <p:nvPicPr>
          <p:cNvPr id="6758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7573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963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1495425"/>
            <a:ext cx="9153525" cy="49053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069818497"/>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19F5BBC3-DF97-4E73-A0AD-5C2E46C3CCDF}" type="slidenum">
              <a:rPr lang="en-US" smtClean="0"/>
              <a:t>83</a:t>
            </a:fld>
            <a:endParaRPr lang="en-US" dirty="0"/>
          </a:p>
        </p:txBody>
      </p:sp>
      <p:sp>
        <p:nvSpPr>
          <p:cNvPr id="6" name="Rectangle 5"/>
          <p:cNvSpPr/>
          <p:nvPr/>
        </p:nvSpPr>
        <p:spPr>
          <a:xfrm>
            <a:off x="0" y="914400"/>
            <a:ext cx="9144000" cy="3785652"/>
          </a:xfrm>
          <a:prstGeom prst="rect">
            <a:avLst/>
          </a:prstGeom>
        </p:spPr>
        <p:txBody>
          <a:bodyPr wrap="square">
            <a:spAutoFit/>
          </a:bodyPr>
          <a:lstStyle/>
          <a:p>
            <a:r>
              <a:rPr lang="en-US" sz="2400" b="1" dirty="0"/>
              <a:t>GREEN BUILDING CODES, STANDARDS, AND RATING </a:t>
            </a:r>
            <a:r>
              <a:rPr lang="en-US" sz="2400" b="1" dirty="0" smtClean="0"/>
              <a:t>SYSTEMS</a:t>
            </a:r>
          </a:p>
          <a:p>
            <a:r>
              <a:rPr lang="en-US" sz="2400" dirty="0"/>
              <a:t>A landmark national effort to codify green building practices into adoptable, adaptable and </a:t>
            </a:r>
            <a:r>
              <a:rPr lang="en-US" sz="2400" dirty="0" smtClean="0"/>
              <a:t>enforceable green </a:t>
            </a:r>
            <a:r>
              <a:rPr lang="en-US" sz="2400" dirty="0"/>
              <a:t>building codes has produced regulatory documents that are now available as an overlay to </a:t>
            </a:r>
            <a:r>
              <a:rPr lang="en-US" sz="2400" dirty="0" smtClean="0"/>
              <a:t>more traditional </a:t>
            </a:r>
            <a:r>
              <a:rPr lang="en-US" sz="2400" dirty="0"/>
              <a:t>building </a:t>
            </a:r>
            <a:r>
              <a:rPr lang="en-US" sz="2400" dirty="0" smtClean="0"/>
              <a:t>codes.</a:t>
            </a:r>
          </a:p>
          <a:p>
            <a:endParaRPr lang="en-US" sz="2400" dirty="0"/>
          </a:p>
          <a:p>
            <a:r>
              <a:rPr lang="en-US" sz="2400" dirty="0" smtClean="0"/>
              <a:t>The </a:t>
            </a:r>
            <a:r>
              <a:rPr lang="en-US" sz="2400" dirty="0"/>
              <a:t>International Green Construction Code (IGCC), including </a:t>
            </a:r>
            <a:r>
              <a:rPr lang="en-US" sz="2400" dirty="0" smtClean="0"/>
              <a:t>ASHRAE Standard </a:t>
            </a:r>
            <a:r>
              <a:rPr lang="en-US" sz="2400" dirty="0"/>
              <a:t>189.1 as an alternate path to compliance, is a widely supported and first-of-its-kind </a:t>
            </a:r>
            <a:r>
              <a:rPr lang="en-US" sz="2400" dirty="0" smtClean="0"/>
              <a:t>regulatory framework </a:t>
            </a:r>
            <a:r>
              <a:rPr lang="en-US" sz="2400" dirty="0"/>
              <a:t>that recognizes an entire set of risks not otherwise addressed in the codes.</a:t>
            </a:r>
            <a:endParaRPr lang="en-US" sz="2400" dirty="0" smtClean="0"/>
          </a:p>
        </p:txBody>
      </p:sp>
      <p:pic>
        <p:nvPicPr>
          <p:cNvPr id="6758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7573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2865624"/>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19F5BBC3-DF97-4E73-A0AD-5C2E46C3CCDF}" type="slidenum">
              <a:rPr lang="en-US" smtClean="0"/>
              <a:t>84</a:t>
            </a:fld>
            <a:endParaRPr lang="en-US" dirty="0"/>
          </a:p>
        </p:txBody>
      </p:sp>
      <p:sp>
        <p:nvSpPr>
          <p:cNvPr id="6" name="Rectangle 5"/>
          <p:cNvSpPr/>
          <p:nvPr/>
        </p:nvSpPr>
        <p:spPr>
          <a:xfrm>
            <a:off x="0" y="914400"/>
            <a:ext cx="9144000" cy="1569660"/>
          </a:xfrm>
          <a:prstGeom prst="rect">
            <a:avLst/>
          </a:prstGeom>
        </p:spPr>
        <p:txBody>
          <a:bodyPr wrap="square">
            <a:spAutoFit/>
          </a:bodyPr>
          <a:lstStyle/>
          <a:p>
            <a:r>
              <a:rPr lang="en-US" sz="2400" b="1" dirty="0"/>
              <a:t>PROJECT </a:t>
            </a:r>
            <a:r>
              <a:rPr lang="en-US" sz="2400" b="1" dirty="0" smtClean="0"/>
              <a:t>CERTIFICATION</a:t>
            </a:r>
          </a:p>
          <a:p>
            <a:r>
              <a:rPr lang="en-US" sz="2400" dirty="0"/>
              <a:t>LEED certification provides independent, third-party verification that a building project meets </a:t>
            </a:r>
            <a:r>
              <a:rPr lang="en-US" sz="2400" dirty="0" smtClean="0"/>
              <a:t>the highest </a:t>
            </a:r>
            <a:r>
              <a:rPr lang="en-US" sz="2400" dirty="0"/>
              <a:t>green building and performance measures.</a:t>
            </a:r>
            <a:endParaRPr lang="en-US" sz="2400" dirty="0" smtClean="0"/>
          </a:p>
        </p:txBody>
      </p:sp>
      <p:pic>
        <p:nvPicPr>
          <p:cNvPr id="6758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7573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771489879"/>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19F5BBC3-DF97-4E73-A0AD-5C2E46C3CCDF}" type="slidenum">
              <a:rPr lang="en-US" smtClean="0"/>
              <a:t>85</a:t>
            </a:fld>
            <a:endParaRPr lang="en-US" dirty="0"/>
          </a:p>
        </p:txBody>
      </p:sp>
      <p:sp>
        <p:nvSpPr>
          <p:cNvPr id="6" name="Rectangle 5"/>
          <p:cNvSpPr/>
          <p:nvPr/>
        </p:nvSpPr>
        <p:spPr>
          <a:xfrm>
            <a:off x="0" y="914400"/>
            <a:ext cx="9144000" cy="2677656"/>
          </a:xfrm>
          <a:prstGeom prst="rect">
            <a:avLst/>
          </a:prstGeom>
        </p:spPr>
        <p:txBody>
          <a:bodyPr wrap="square">
            <a:spAutoFit/>
          </a:bodyPr>
          <a:lstStyle/>
          <a:p>
            <a:r>
              <a:rPr lang="en-US" sz="2400" b="1" dirty="0"/>
              <a:t>PROJECT REGISTRATION</a:t>
            </a:r>
          </a:p>
          <a:p>
            <a:r>
              <a:rPr lang="en-US" sz="2400" dirty="0"/>
              <a:t>The LEED process begins with registration. The project team submits a registration form and a fee to GBCI</a:t>
            </a:r>
            <a:r>
              <a:rPr lang="en-US" sz="2400" dirty="0" smtClean="0"/>
              <a:t>.</a:t>
            </a:r>
          </a:p>
          <a:p>
            <a:endParaRPr lang="en-US" sz="2400" dirty="0"/>
          </a:p>
          <a:p>
            <a:r>
              <a:rPr lang="en-US" sz="2400" dirty="0"/>
              <a:t>It is helpful if the project administrator—the team member who registers the project—has previous </a:t>
            </a:r>
            <a:r>
              <a:rPr lang="en-US" sz="2400" dirty="0" smtClean="0"/>
              <a:t>green building </a:t>
            </a:r>
            <a:r>
              <a:rPr lang="en-US" sz="2400" dirty="0"/>
              <a:t>and LEED project experience; ideally, he or she is a LEED Accredited </a:t>
            </a:r>
            <a:r>
              <a:rPr lang="en-US" sz="2400" dirty="0" smtClean="0"/>
              <a:t>Professional.</a:t>
            </a:r>
          </a:p>
        </p:txBody>
      </p:sp>
      <p:pic>
        <p:nvPicPr>
          <p:cNvPr id="6758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7573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306310077"/>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19F5BBC3-DF97-4E73-A0AD-5C2E46C3CCDF}" type="slidenum">
              <a:rPr lang="en-US" smtClean="0"/>
              <a:t>86</a:t>
            </a:fld>
            <a:endParaRPr lang="en-US" dirty="0"/>
          </a:p>
        </p:txBody>
      </p:sp>
      <p:sp>
        <p:nvSpPr>
          <p:cNvPr id="6" name="Rectangle 5"/>
          <p:cNvSpPr/>
          <p:nvPr/>
        </p:nvSpPr>
        <p:spPr>
          <a:xfrm>
            <a:off x="0" y="914400"/>
            <a:ext cx="9144000" cy="3785652"/>
          </a:xfrm>
          <a:prstGeom prst="rect">
            <a:avLst/>
          </a:prstGeom>
        </p:spPr>
        <p:txBody>
          <a:bodyPr wrap="square">
            <a:spAutoFit/>
          </a:bodyPr>
          <a:lstStyle/>
          <a:p>
            <a:r>
              <a:rPr lang="en-US" sz="2400" b="1" dirty="0"/>
              <a:t>PROJECT REGISTRATION</a:t>
            </a:r>
          </a:p>
          <a:p>
            <a:r>
              <a:rPr lang="en-US" sz="2400" dirty="0" smtClean="0"/>
              <a:t>Once registered, the </a:t>
            </a:r>
            <a:r>
              <a:rPr lang="en-US" sz="2400" dirty="0"/>
              <a:t>team receives information, tools, </a:t>
            </a:r>
            <a:r>
              <a:rPr lang="en-US" sz="2400" dirty="0" smtClean="0"/>
              <a:t>and communications </a:t>
            </a:r>
            <a:r>
              <a:rPr lang="en-US" sz="2400" dirty="0"/>
              <a:t>that will help guide the certification </a:t>
            </a:r>
            <a:r>
              <a:rPr lang="en-US" sz="2400" dirty="0" smtClean="0"/>
              <a:t>process.</a:t>
            </a:r>
          </a:p>
          <a:p>
            <a:endParaRPr lang="en-US" sz="2400" dirty="0" smtClean="0"/>
          </a:p>
          <a:p>
            <a:r>
              <a:rPr lang="en-US" sz="2400" dirty="0" smtClean="0"/>
              <a:t>All project </a:t>
            </a:r>
            <a:r>
              <a:rPr lang="en-US" sz="2400" dirty="0"/>
              <a:t>activity, including registration and credit compliance documentation, is completed in </a:t>
            </a:r>
            <a:r>
              <a:rPr lang="en-US" sz="2400" b="1" dirty="0"/>
              <a:t>LEED </a:t>
            </a:r>
            <a:r>
              <a:rPr lang="en-US" sz="2400" b="1" dirty="0" smtClean="0"/>
              <a:t>Online</a:t>
            </a:r>
            <a:r>
              <a:rPr lang="en-US" sz="2400" dirty="0" smtClean="0"/>
              <a:t>, a </a:t>
            </a:r>
            <a:r>
              <a:rPr lang="en-US" sz="2400" dirty="0"/>
              <a:t>data collection portal through which the team uploads information about the </a:t>
            </a:r>
            <a:r>
              <a:rPr lang="en-US" sz="2400" dirty="0" smtClean="0"/>
              <a:t>project.</a:t>
            </a:r>
          </a:p>
          <a:p>
            <a:endParaRPr lang="en-US" sz="2400" dirty="0"/>
          </a:p>
          <a:p>
            <a:r>
              <a:rPr lang="en-US" sz="2400" dirty="0" smtClean="0"/>
              <a:t>This </a:t>
            </a:r>
            <a:r>
              <a:rPr lang="en-US" sz="2400" dirty="0"/>
              <a:t>site </a:t>
            </a:r>
            <a:r>
              <a:rPr lang="en-US" sz="2400" dirty="0" smtClean="0"/>
              <a:t>provides credit </a:t>
            </a:r>
            <a:r>
              <a:rPr lang="en-US" sz="2400" dirty="0"/>
              <a:t>templates to be completed and signed by a specified member of the team.</a:t>
            </a:r>
            <a:endParaRPr lang="en-US" sz="2400" dirty="0" smtClean="0"/>
          </a:p>
        </p:txBody>
      </p:sp>
      <p:pic>
        <p:nvPicPr>
          <p:cNvPr id="6758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7573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728988880"/>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19F5BBC3-DF97-4E73-A0AD-5C2E46C3CCDF}" type="slidenum">
              <a:rPr lang="en-US" smtClean="0"/>
              <a:t>87</a:t>
            </a:fld>
            <a:endParaRPr lang="en-US" dirty="0"/>
          </a:p>
        </p:txBody>
      </p:sp>
      <p:sp>
        <p:nvSpPr>
          <p:cNvPr id="6" name="Rectangle 5"/>
          <p:cNvSpPr/>
          <p:nvPr/>
        </p:nvSpPr>
        <p:spPr>
          <a:xfrm>
            <a:off x="0" y="914400"/>
            <a:ext cx="9144000" cy="3046988"/>
          </a:xfrm>
          <a:prstGeom prst="rect">
            <a:avLst/>
          </a:prstGeom>
        </p:spPr>
        <p:txBody>
          <a:bodyPr wrap="square">
            <a:spAutoFit/>
          </a:bodyPr>
          <a:lstStyle/>
          <a:p>
            <a:r>
              <a:rPr lang="en-US" sz="2400" b="1" dirty="0"/>
              <a:t>APPLICATION PREPARATION</a:t>
            </a:r>
          </a:p>
          <a:p>
            <a:r>
              <a:rPr lang="en-US" sz="2400" dirty="0"/>
              <a:t>Each LEED credit and prerequisite has documentation requirements that must be completed as part of </a:t>
            </a:r>
            <a:r>
              <a:rPr lang="en-US" sz="2400" dirty="0" smtClean="0"/>
              <a:t>the application process.</a:t>
            </a:r>
          </a:p>
          <a:p>
            <a:endParaRPr lang="en-US" sz="2400" dirty="0"/>
          </a:p>
          <a:p>
            <a:r>
              <a:rPr lang="en-US" sz="2400" dirty="0" smtClean="0"/>
              <a:t>The </a:t>
            </a:r>
            <a:r>
              <a:rPr lang="en-US" sz="2400" dirty="0"/>
              <a:t>project team selects the credits it has chosen to pursue and when the </a:t>
            </a:r>
            <a:r>
              <a:rPr lang="en-US" sz="2400" dirty="0" smtClean="0"/>
              <a:t>necessary documentation</a:t>
            </a:r>
            <a:r>
              <a:rPr lang="en-US" sz="2400" dirty="0"/>
              <a:t>, including required information and calculations, has been assembled, the project </a:t>
            </a:r>
            <a:r>
              <a:rPr lang="en-US" sz="2400" dirty="0" smtClean="0"/>
              <a:t>team uploads </a:t>
            </a:r>
            <a:r>
              <a:rPr lang="en-US" sz="2400" dirty="0"/>
              <a:t>the materials to LEED Online.</a:t>
            </a:r>
            <a:endParaRPr lang="en-US" sz="2400" dirty="0" smtClean="0"/>
          </a:p>
        </p:txBody>
      </p:sp>
      <p:pic>
        <p:nvPicPr>
          <p:cNvPr id="6758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7573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199151830"/>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19F5BBC3-DF97-4E73-A0AD-5C2E46C3CCDF}" type="slidenum">
              <a:rPr lang="en-US" smtClean="0"/>
              <a:t>88</a:t>
            </a:fld>
            <a:endParaRPr lang="en-US" dirty="0"/>
          </a:p>
        </p:txBody>
      </p:sp>
      <p:sp>
        <p:nvSpPr>
          <p:cNvPr id="6" name="Rectangle 5"/>
          <p:cNvSpPr/>
          <p:nvPr/>
        </p:nvSpPr>
        <p:spPr>
          <a:xfrm>
            <a:off x="0" y="914400"/>
            <a:ext cx="9144000" cy="3416320"/>
          </a:xfrm>
          <a:prstGeom prst="rect">
            <a:avLst/>
          </a:prstGeom>
        </p:spPr>
        <p:txBody>
          <a:bodyPr wrap="square">
            <a:spAutoFit/>
          </a:bodyPr>
          <a:lstStyle/>
          <a:p>
            <a:r>
              <a:rPr lang="en-US" sz="2400" b="1" dirty="0"/>
              <a:t>SUBMISSION</a:t>
            </a:r>
          </a:p>
          <a:p>
            <a:r>
              <a:rPr lang="en-US" sz="2400" dirty="0"/>
              <a:t>When the team is ready for its application to be reviewed, the project administrator submits the </a:t>
            </a:r>
            <a:r>
              <a:rPr lang="en-US" sz="2400" dirty="0" smtClean="0"/>
              <a:t>appropriate fee </a:t>
            </a:r>
            <a:r>
              <a:rPr lang="en-US" sz="2400" dirty="0"/>
              <a:t>and </a:t>
            </a:r>
            <a:r>
              <a:rPr lang="en-US" sz="2400" dirty="0" smtClean="0"/>
              <a:t>documentation.</a:t>
            </a:r>
          </a:p>
          <a:p>
            <a:endParaRPr lang="en-US" sz="2400" dirty="0"/>
          </a:p>
          <a:p>
            <a:r>
              <a:rPr lang="en-US" sz="2400" dirty="0" smtClean="0"/>
              <a:t>For </a:t>
            </a:r>
            <a:r>
              <a:rPr lang="en-US" sz="2400" dirty="0"/>
              <a:t>LEED BD+C and ID+C projects, the team can wait to submit </a:t>
            </a:r>
            <a:r>
              <a:rPr lang="en-US" sz="2400" dirty="0" smtClean="0"/>
              <a:t>documentation until </a:t>
            </a:r>
            <a:r>
              <a:rPr lang="en-US" sz="2400" dirty="0"/>
              <a:t>the building project is complete, or the team can seek review of its design-related prerequisites </a:t>
            </a:r>
            <a:r>
              <a:rPr lang="en-US" sz="2400" dirty="0" smtClean="0"/>
              <a:t>and credits </a:t>
            </a:r>
            <a:r>
              <a:rPr lang="en-US" sz="2400" dirty="0"/>
              <a:t>before completion, and then apply for construction-related credits after the project is finished.</a:t>
            </a:r>
            <a:endParaRPr lang="en-US" sz="2400" dirty="0" smtClean="0"/>
          </a:p>
        </p:txBody>
      </p:sp>
      <p:pic>
        <p:nvPicPr>
          <p:cNvPr id="6758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7573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45354728"/>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19F5BBC3-DF97-4E73-A0AD-5C2E46C3CCDF}" type="slidenum">
              <a:rPr lang="en-US" smtClean="0"/>
              <a:t>89</a:t>
            </a:fld>
            <a:endParaRPr lang="en-US" dirty="0"/>
          </a:p>
        </p:txBody>
      </p:sp>
      <p:sp>
        <p:nvSpPr>
          <p:cNvPr id="6" name="Rectangle 5"/>
          <p:cNvSpPr/>
          <p:nvPr/>
        </p:nvSpPr>
        <p:spPr>
          <a:xfrm>
            <a:off x="0" y="914400"/>
            <a:ext cx="9144000" cy="4154984"/>
          </a:xfrm>
          <a:prstGeom prst="rect">
            <a:avLst/>
          </a:prstGeom>
        </p:spPr>
        <p:txBody>
          <a:bodyPr wrap="square">
            <a:spAutoFit/>
          </a:bodyPr>
          <a:lstStyle/>
          <a:p>
            <a:r>
              <a:rPr lang="en-US" sz="2400" b="1" dirty="0"/>
              <a:t>APPLICATION REVIEW</a:t>
            </a:r>
          </a:p>
          <a:p>
            <a:r>
              <a:rPr lang="en-US" sz="2400" dirty="0"/>
              <a:t>Whether the design and construction credits are submitted together or separately, each credit </a:t>
            </a:r>
            <a:r>
              <a:rPr lang="en-US" sz="2400" dirty="0" smtClean="0"/>
              <a:t>undergoes one </a:t>
            </a:r>
            <a:r>
              <a:rPr lang="en-US" sz="2400" dirty="0"/>
              <a:t>preliminary </a:t>
            </a:r>
            <a:r>
              <a:rPr lang="en-US" sz="2400" dirty="0" smtClean="0"/>
              <a:t>review.</a:t>
            </a:r>
          </a:p>
          <a:p>
            <a:endParaRPr lang="en-US" sz="2400" dirty="0"/>
          </a:p>
          <a:p>
            <a:r>
              <a:rPr lang="en-US" sz="2400" dirty="0" smtClean="0"/>
              <a:t>The </a:t>
            </a:r>
            <a:r>
              <a:rPr lang="en-US" sz="2400" dirty="0"/>
              <a:t>certification reviewer may request additional information or </a:t>
            </a:r>
            <a:r>
              <a:rPr lang="en-US" sz="2400" dirty="0" smtClean="0"/>
              <a:t>clarification.</a:t>
            </a:r>
          </a:p>
          <a:p>
            <a:endParaRPr lang="en-US" sz="2400" dirty="0"/>
          </a:p>
          <a:p>
            <a:r>
              <a:rPr lang="en-US" sz="2400" dirty="0" smtClean="0"/>
              <a:t>The team </a:t>
            </a:r>
            <a:r>
              <a:rPr lang="en-US" sz="2400" dirty="0"/>
              <a:t>then submits final </a:t>
            </a:r>
            <a:r>
              <a:rPr lang="en-US" sz="2400" dirty="0" smtClean="0"/>
              <a:t>documentation.</a:t>
            </a:r>
          </a:p>
          <a:p>
            <a:endParaRPr lang="en-US" sz="2400" dirty="0"/>
          </a:p>
          <a:p>
            <a:r>
              <a:rPr lang="en-US" sz="2400" dirty="0" smtClean="0"/>
              <a:t>After </a:t>
            </a:r>
            <a:r>
              <a:rPr lang="en-US" sz="2400" dirty="0"/>
              <a:t>the final review, a team may appeal any adverse decisions </a:t>
            </a:r>
            <a:r>
              <a:rPr lang="en-US" sz="2400" dirty="0" smtClean="0"/>
              <a:t>on individual </a:t>
            </a:r>
            <a:r>
              <a:rPr lang="en-US" sz="2400" dirty="0"/>
              <a:t>credits for an additional fee.</a:t>
            </a:r>
            <a:endParaRPr lang="en-US" sz="2400" dirty="0" smtClean="0"/>
          </a:p>
        </p:txBody>
      </p:sp>
      <p:pic>
        <p:nvPicPr>
          <p:cNvPr id="6758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7573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84086514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19F5BBC3-DF97-4E73-A0AD-5C2E46C3CCDF}" type="slidenum">
              <a:rPr lang="en-US" smtClean="0"/>
              <a:t>9</a:t>
            </a:fld>
            <a:endParaRPr lang="en-US"/>
          </a:p>
        </p:txBody>
      </p:sp>
      <p:pic>
        <p:nvPicPr>
          <p:cNvPr id="819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7666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angle 3"/>
          <p:cNvSpPr/>
          <p:nvPr/>
        </p:nvSpPr>
        <p:spPr>
          <a:xfrm>
            <a:off x="0" y="914400"/>
            <a:ext cx="9144000" cy="3046988"/>
          </a:xfrm>
          <a:prstGeom prst="rect">
            <a:avLst/>
          </a:prstGeom>
        </p:spPr>
        <p:txBody>
          <a:bodyPr wrap="square">
            <a:spAutoFit/>
          </a:bodyPr>
          <a:lstStyle/>
          <a:p>
            <a:r>
              <a:rPr lang="en-US" sz="2400" dirty="0" smtClean="0"/>
              <a:t>The </a:t>
            </a:r>
            <a:r>
              <a:rPr lang="en-US" sz="2400" dirty="0"/>
              <a:t>mission of USGBC is “to transform the way buildings and communities are designed, </a:t>
            </a:r>
            <a:r>
              <a:rPr lang="en-US" sz="2400" dirty="0" smtClean="0"/>
              <a:t>built and </a:t>
            </a:r>
            <a:r>
              <a:rPr lang="en-US" sz="2400" dirty="0"/>
              <a:t>operated, enabling </a:t>
            </a:r>
            <a:r>
              <a:rPr lang="en-US" sz="2400" dirty="0" smtClean="0"/>
              <a:t>an environmentally </a:t>
            </a:r>
            <a:r>
              <a:rPr lang="en-US" sz="2400" dirty="0"/>
              <a:t>and socially responsible, healthy, and prosperous </a:t>
            </a:r>
            <a:r>
              <a:rPr lang="en-US" sz="2400" dirty="0" smtClean="0"/>
              <a:t>environment that </a:t>
            </a:r>
            <a:r>
              <a:rPr lang="en-US" sz="2400" dirty="0"/>
              <a:t>improves the quality of life</a:t>
            </a:r>
            <a:r>
              <a:rPr lang="en-US" sz="2400" dirty="0" smtClean="0"/>
              <a:t>.”</a:t>
            </a:r>
          </a:p>
          <a:p>
            <a:endParaRPr lang="en-US" sz="2400" dirty="0"/>
          </a:p>
          <a:p>
            <a:r>
              <a:rPr lang="en-US" sz="2400" dirty="0" smtClean="0"/>
              <a:t>USGBC </a:t>
            </a:r>
            <a:r>
              <a:rPr lang="en-US" sz="2400" dirty="0"/>
              <a:t>supports achievement of this mission through education</a:t>
            </a:r>
          </a:p>
          <a:p>
            <a:r>
              <a:rPr lang="en-US" sz="2400" dirty="0"/>
              <a:t>programs, advocacy, research, an extensive network of local chapters, and the LEED green building program.</a:t>
            </a:r>
          </a:p>
        </p:txBody>
      </p:sp>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71600" y="4223415"/>
            <a:ext cx="2038350" cy="2238375"/>
          </a:xfrm>
          <a:prstGeom prst="rect">
            <a:avLst/>
          </a:prstGeom>
        </p:spPr>
      </p:pic>
      <p:pic>
        <p:nvPicPr>
          <p:cNvPr id="6" name="Picture 5"/>
          <p:cNvPicPr>
            <a:picLocks noChangeAspect="1"/>
          </p:cNvPicPr>
          <p:nvPr/>
        </p:nvPicPr>
        <p:blipFill>
          <a:blip r:embed="rId5"/>
          <a:stretch>
            <a:fillRect/>
          </a:stretch>
        </p:blipFill>
        <p:spPr>
          <a:xfrm>
            <a:off x="4267200" y="4775864"/>
            <a:ext cx="4086225" cy="1133475"/>
          </a:xfrm>
          <a:prstGeom prst="rect">
            <a:avLst/>
          </a:prstGeom>
        </p:spPr>
      </p:pic>
    </p:spTree>
    <p:extLst>
      <p:ext uri="{BB962C8B-B14F-4D97-AF65-F5344CB8AC3E}">
        <p14:creationId xmlns:p14="http://schemas.microsoft.com/office/powerpoint/2010/main" val="2288456835"/>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19F5BBC3-DF97-4E73-A0AD-5C2E46C3CCDF}" type="slidenum">
              <a:rPr lang="en-US" smtClean="0"/>
              <a:t>90</a:t>
            </a:fld>
            <a:endParaRPr lang="en-US" dirty="0"/>
          </a:p>
        </p:txBody>
      </p:sp>
      <p:sp>
        <p:nvSpPr>
          <p:cNvPr id="6" name="Rectangle 5"/>
          <p:cNvSpPr/>
          <p:nvPr/>
        </p:nvSpPr>
        <p:spPr>
          <a:xfrm>
            <a:off x="0" y="914400"/>
            <a:ext cx="9144000" cy="4154984"/>
          </a:xfrm>
          <a:prstGeom prst="rect">
            <a:avLst/>
          </a:prstGeom>
        </p:spPr>
        <p:txBody>
          <a:bodyPr wrap="square">
            <a:spAutoFit/>
          </a:bodyPr>
          <a:lstStyle/>
          <a:p>
            <a:r>
              <a:rPr lang="en-US" sz="2400" b="1" dirty="0" smtClean="0"/>
              <a:t>CERTIFICATION</a:t>
            </a:r>
            <a:endParaRPr lang="en-US" sz="2400" b="1" dirty="0"/>
          </a:p>
          <a:p>
            <a:r>
              <a:rPr lang="en-US" sz="2400" dirty="0"/>
              <a:t>Certification is the final step in the LEED review </a:t>
            </a:r>
            <a:r>
              <a:rPr lang="en-US" sz="2400" dirty="0" smtClean="0"/>
              <a:t>process.</a:t>
            </a:r>
          </a:p>
          <a:p>
            <a:endParaRPr lang="en-US" sz="2400" dirty="0"/>
          </a:p>
          <a:p>
            <a:r>
              <a:rPr lang="en-US" sz="2400" dirty="0" smtClean="0"/>
              <a:t>Once </a:t>
            </a:r>
            <a:r>
              <a:rPr lang="en-US" sz="2400" dirty="0"/>
              <a:t>the final application review is </a:t>
            </a:r>
            <a:r>
              <a:rPr lang="en-US" sz="2400" dirty="0" smtClean="0"/>
              <a:t>complete, the </a:t>
            </a:r>
            <a:r>
              <a:rPr lang="en-US" sz="2400" dirty="0"/>
              <a:t>project team can either accept or appeal the final </a:t>
            </a:r>
            <a:r>
              <a:rPr lang="en-US" sz="2400" dirty="0" smtClean="0"/>
              <a:t>decision.</a:t>
            </a:r>
          </a:p>
          <a:p>
            <a:endParaRPr lang="en-US" sz="2400" dirty="0"/>
          </a:p>
          <a:p>
            <a:r>
              <a:rPr lang="en-US" sz="2400" dirty="0" smtClean="0"/>
              <a:t>LEED-certified </a:t>
            </a:r>
            <a:r>
              <a:rPr lang="en-US" sz="2400" dirty="0"/>
              <a:t>projects receive </a:t>
            </a:r>
            <a:r>
              <a:rPr lang="en-US" sz="2400" dirty="0" smtClean="0"/>
              <a:t>formal certificates </a:t>
            </a:r>
            <a:r>
              <a:rPr lang="en-US" sz="2400" dirty="0"/>
              <a:t>of recognition, a plaque, and tips for marketing the </a:t>
            </a:r>
            <a:r>
              <a:rPr lang="en-US" sz="2400" dirty="0" smtClean="0"/>
              <a:t>achievement.</a:t>
            </a:r>
          </a:p>
          <a:p>
            <a:endParaRPr lang="en-US" sz="2400" dirty="0"/>
          </a:p>
          <a:p>
            <a:r>
              <a:rPr lang="en-US" sz="2400" dirty="0" smtClean="0"/>
              <a:t>Projects </a:t>
            </a:r>
            <a:r>
              <a:rPr lang="en-US" sz="2400" dirty="0"/>
              <a:t>may be included </a:t>
            </a:r>
            <a:r>
              <a:rPr lang="en-US" sz="2400" dirty="0" smtClean="0"/>
              <a:t>in USGBC’s </a:t>
            </a:r>
            <a:r>
              <a:rPr lang="en-US" sz="2400" dirty="0"/>
              <a:t>online LEED Project Directory of registered and certified projects.</a:t>
            </a:r>
            <a:endParaRPr lang="en-US" sz="2400" dirty="0" smtClean="0"/>
          </a:p>
        </p:txBody>
      </p:sp>
      <p:pic>
        <p:nvPicPr>
          <p:cNvPr id="6758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7573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256143179"/>
      </p:ext>
    </p:extLst>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19F5BBC3-DF97-4E73-A0AD-5C2E46C3CCDF}" type="slidenum">
              <a:rPr lang="en-US" smtClean="0"/>
              <a:t>91</a:t>
            </a:fld>
            <a:endParaRPr lang="en-US" dirty="0"/>
          </a:p>
        </p:txBody>
      </p:sp>
      <p:sp>
        <p:nvSpPr>
          <p:cNvPr id="6" name="Rectangle 5"/>
          <p:cNvSpPr/>
          <p:nvPr/>
        </p:nvSpPr>
        <p:spPr>
          <a:xfrm>
            <a:off x="0" y="914400"/>
            <a:ext cx="9144000" cy="3416320"/>
          </a:xfrm>
          <a:prstGeom prst="rect">
            <a:avLst/>
          </a:prstGeom>
        </p:spPr>
        <p:txBody>
          <a:bodyPr wrap="square">
            <a:spAutoFit/>
          </a:bodyPr>
          <a:lstStyle/>
          <a:p>
            <a:r>
              <a:rPr lang="en-US" sz="2400" b="1" dirty="0"/>
              <a:t>PROJECT CREDIT INTERPRETATION </a:t>
            </a:r>
            <a:r>
              <a:rPr lang="en-US" sz="2400" b="1" dirty="0" smtClean="0"/>
              <a:t>RULINGS</a:t>
            </a:r>
          </a:p>
          <a:p>
            <a:r>
              <a:rPr lang="en-US" sz="2400" dirty="0"/>
              <a:t>Project credit interpretation rulings (Project CIRs), administered by GBCI, allow teams to obtain </a:t>
            </a:r>
            <a:r>
              <a:rPr lang="en-US" sz="2400" dirty="0" smtClean="0"/>
              <a:t>technical guidance </a:t>
            </a:r>
            <a:r>
              <a:rPr lang="en-US" sz="2400" dirty="0"/>
              <a:t>on how LEED requirements pertain to their </a:t>
            </a:r>
            <a:r>
              <a:rPr lang="en-US" sz="2400" dirty="0" smtClean="0"/>
              <a:t>projects.</a:t>
            </a:r>
          </a:p>
          <a:p>
            <a:endParaRPr lang="en-US" sz="2400" dirty="0"/>
          </a:p>
          <a:p>
            <a:r>
              <a:rPr lang="en-US" sz="2400" dirty="0" smtClean="0"/>
              <a:t>Project </a:t>
            </a:r>
            <a:r>
              <a:rPr lang="en-US" sz="2400" dirty="0"/>
              <a:t>CIRs do not guarantee credit </a:t>
            </a:r>
            <a:r>
              <a:rPr lang="en-US" sz="2400" dirty="0" smtClean="0"/>
              <a:t>award; the </a:t>
            </a:r>
            <a:r>
              <a:rPr lang="en-US" sz="2400" dirty="0"/>
              <a:t>project applicant must still demonstrate and document achievement during the LEED </a:t>
            </a:r>
            <a:r>
              <a:rPr lang="en-US" sz="2400" dirty="0" smtClean="0"/>
              <a:t>certification application </a:t>
            </a:r>
            <a:r>
              <a:rPr lang="en-US" sz="2400" dirty="0"/>
              <a:t>process. The ruling remains confidential and generally applies only to the one project</a:t>
            </a:r>
            <a:r>
              <a:rPr lang="en-US" sz="2400" dirty="0" smtClean="0"/>
              <a:t>.</a:t>
            </a:r>
            <a:endParaRPr lang="en-US" sz="2400" dirty="0"/>
          </a:p>
        </p:txBody>
      </p:sp>
      <p:pic>
        <p:nvPicPr>
          <p:cNvPr id="6758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7573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923240624"/>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19F5BBC3-DF97-4E73-A0AD-5C2E46C3CCDF}" type="slidenum">
              <a:rPr lang="en-US" smtClean="0"/>
              <a:t>92</a:t>
            </a:fld>
            <a:endParaRPr lang="en-US" dirty="0"/>
          </a:p>
        </p:txBody>
      </p:sp>
      <p:sp>
        <p:nvSpPr>
          <p:cNvPr id="6" name="Rectangle 5"/>
          <p:cNvSpPr/>
          <p:nvPr/>
        </p:nvSpPr>
        <p:spPr>
          <a:xfrm>
            <a:off x="0" y="914400"/>
            <a:ext cx="9144000" cy="2308324"/>
          </a:xfrm>
          <a:prstGeom prst="rect">
            <a:avLst/>
          </a:prstGeom>
        </p:spPr>
        <p:txBody>
          <a:bodyPr wrap="square">
            <a:spAutoFit/>
          </a:bodyPr>
          <a:lstStyle/>
          <a:p>
            <a:r>
              <a:rPr lang="en-US" sz="2400" b="1" dirty="0"/>
              <a:t>LEED </a:t>
            </a:r>
            <a:r>
              <a:rPr lang="en-US" sz="2400" b="1" dirty="0" smtClean="0"/>
              <a:t>INTERPRETATIONS</a:t>
            </a:r>
          </a:p>
          <a:p>
            <a:r>
              <a:rPr lang="en-US" sz="2400" dirty="0" smtClean="0"/>
              <a:t>LEED </a:t>
            </a:r>
            <a:r>
              <a:rPr lang="en-US" sz="2400" dirty="0"/>
              <a:t>Interpretations, however, are precedent setting; project teams are required to adhere to </a:t>
            </a:r>
            <a:r>
              <a:rPr lang="en-US" sz="2400" dirty="0" smtClean="0"/>
              <a:t>all LEED </a:t>
            </a:r>
            <a:r>
              <a:rPr lang="en-US" sz="2400" dirty="0"/>
              <a:t>Interpretations posted before their registration </a:t>
            </a:r>
            <a:r>
              <a:rPr lang="en-US" sz="2400" dirty="0" smtClean="0"/>
              <a:t>date.</a:t>
            </a:r>
          </a:p>
          <a:p>
            <a:endParaRPr lang="en-US" sz="2400" dirty="0"/>
          </a:p>
          <a:p>
            <a:r>
              <a:rPr lang="en-US" sz="2400" dirty="0" smtClean="0"/>
              <a:t>These </a:t>
            </a:r>
            <a:r>
              <a:rPr lang="en-US" sz="2400" dirty="0"/>
              <a:t>are posted publicly in the </a:t>
            </a:r>
            <a:r>
              <a:rPr lang="en-US" sz="2400" dirty="0" smtClean="0"/>
              <a:t>online Addenda </a:t>
            </a:r>
            <a:r>
              <a:rPr lang="en-US" sz="2400" dirty="0"/>
              <a:t>database.</a:t>
            </a:r>
          </a:p>
        </p:txBody>
      </p:sp>
      <p:pic>
        <p:nvPicPr>
          <p:cNvPr id="6758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7573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847667341"/>
      </p:ext>
    </p:extLst>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19F5BBC3-DF97-4E73-A0AD-5C2E46C3CCDF}" type="slidenum">
              <a:rPr lang="en-US" smtClean="0"/>
              <a:t>93</a:t>
            </a:fld>
            <a:endParaRPr lang="en-US" dirty="0"/>
          </a:p>
        </p:txBody>
      </p:sp>
      <p:sp>
        <p:nvSpPr>
          <p:cNvPr id="6" name="Rectangle 5"/>
          <p:cNvSpPr/>
          <p:nvPr/>
        </p:nvSpPr>
        <p:spPr>
          <a:xfrm>
            <a:off x="0" y="914400"/>
            <a:ext cx="9144000" cy="6001643"/>
          </a:xfrm>
          <a:prstGeom prst="rect">
            <a:avLst/>
          </a:prstGeom>
        </p:spPr>
        <p:txBody>
          <a:bodyPr wrap="square">
            <a:spAutoFit/>
          </a:bodyPr>
          <a:lstStyle/>
          <a:p>
            <a:r>
              <a:rPr lang="en-US" sz="2400" b="1" dirty="0"/>
              <a:t>LEED PROFESSIONAL CREDENTIALS</a:t>
            </a:r>
          </a:p>
          <a:p>
            <a:r>
              <a:rPr lang="en-US" sz="2400" dirty="0"/>
              <a:t>LEED professionals demonstrate current knowledge of green building technologies, best practices, </a:t>
            </a:r>
            <a:r>
              <a:rPr lang="en-US" sz="2400" dirty="0" smtClean="0"/>
              <a:t>and the </a:t>
            </a:r>
            <a:r>
              <a:rPr lang="en-US" sz="2400" dirty="0"/>
              <a:t>rapidly evolving LEED rating systems</a:t>
            </a:r>
            <a:r>
              <a:rPr lang="en-US" sz="2400" dirty="0" smtClean="0"/>
              <a:t>.</a:t>
            </a:r>
          </a:p>
          <a:p>
            <a:endParaRPr lang="en-US" sz="2400" dirty="0" smtClean="0"/>
          </a:p>
          <a:p>
            <a:r>
              <a:rPr lang="en-US" sz="2400" b="1" dirty="0" smtClean="0"/>
              <a:t>LEED </a:t>
            </a:r>
            <a:r>
              <a:rPr lang="en-US" sz="2400" b="1" dirty="0"/>
              <a:t>GREEN ASSOCIATE </a:t>
            </a:r>
            <a:r>
              <a:rPr lang="en-US" sz="2400" dirty="0"/>
              <a:t>validates basic understanding of green building and </a:t>
            </a:r>
            <a:r>
              <a:rPr lang="en-US" sz="2400" dirty="0" smtClean="0"/>
              <a:t>the professional </a:t>
            </a:r>
            <a:r>
              <a:rPr lang="en-US" sz="2400" dirty="0"/>
              <a:t>field, as gained through experience in sustainability and green building or </a:t>
            </a:r>
            <a:r>
              <a:rPr lang="en-US" sz="2400" dirty="0" smtClean="0"/>
              <a:t>related educational experience</a:t>
            </a:r>
          </a:p>
          <a:p>
            <a:endParaRPr lang="en-US" sz="2400" dirty="0"/>
          </a:p>
          <a:p>
            <a:r>
              <a:rPr lang="en-US" sz="2400" b="1" dirty="0" smtClean="0"/>
              <a:t>LEED </a:t>
            </a:r>
            <a:r>
              <a:rPr lang="en-US" sz="2400" b="1" dirty="0"/>
              <a:t>ACCREDITED PROFESSIONAL </a:t>
            </a:r>
            <a:r>
              <a:rPr lang="en-US" sz="2400" dirty="0"/>
              <a:t>demonstrates a deep familiarity with the LEED </a:t>
            </a:r>
            <a:r>
              <a:rPr lang="en-US" sz="2400" dirty="0" smtClean="0"/>
              <a:t>rating systems </a:t>
            </a:r>
            <a:r>
              <a:rPr lang="en-US" sz="2400" dirty="0"/>
              <a:t>developed through active participation in and contribution to a LEED-registered </a:t>
            </a:r>
            <a:r>
              <a:rPr lang="en-US" sz="2400" dirty="0" smtClean="0"/>
              <a:t>project</a:t>
            </a:r>
          </a:p>
          <a:p>
            <a:endParaRPr lang="en-US" sz="2400" dirty="0"/>
          </a:p>
          <a:p>
            <a:r>
              <a:rPr lang="en-US" sz="2400" b="1" dirty="0" smtClean="0"/>
              <a:t>LEED </a:t>
            </a:r>
            <a:r>
              <a:rPr lang="en-US" sz="2400" b="1" dirty="0"/>
              <a:t>FELLOW </a:t>
            </a:r>
            <a:r>
              <a:rPr lang="en-US" sz="2400" dirty="0"/>
              <a:t>distinguishes professional leadership, contribution to the standards of practice </a:t>
            </a:r>
            <a:r>
              <a:rPr lang="en-US" sz="2400" dirty="0" smtClean="0"/>
              <a:t>and body </a:t>
            </a:r>
            <a:r>
              <a:rPr lang="en-US" sz="2400" dirty="0"/>
              <a:t>of knowledge, and continual improvement in the field</a:t>
            </a:r>
          </a:p>
        </p:txBody>
      </p:sp>
      <p:pic>
        <p:nvPicPr>
          <p:cNvPr id="6758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7573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22460967"/>
      </p:ext>
    </p:extLst>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19F5BBC3-DF97-4E73-A0AD-5C2E46C3CCDF}" type="slidenum">
              <a:rPr lang="en-US" smtClean="0"/>
              <a:t>94</a:t>
            </a:fld>
            <a:endParaRPr lang="en-US" dirty="0"/>
          </a:p>
        </p:txBody>
      </p:sp>
      <p:sp>
        <p:nvSpPr>
          <p:cNvPr id="6" name="Rectangle 5"/>
          <p:cNvSpPr/>
          <p:nvPr/>
        </p:nvSpPr>
        <p:spPr>
          <a:xfrm>
            <a:off x="0" y="914400"/>
            <a:ext cx="9144000" cy="3416320"/>
          </a:xfrm>
          <a:prstGeom prst="rect">
            <a:avLst/>
          </a:prstGeom>
        </p:spPr>
        <p:txBody>
          <a:bodyPr wrap="square">
            <a:spAutoFit/>
          </a:bodyPr>
          <a:lstStyle/>
          <a:p>
            <a:r>
              <a:rPr lang="en-US" sz="2400" b="1" dirty="0" smtClean="0"/>
              <a:t>Credential Maintenance Program</a:t>
            </a:r>
          </a:p>
          <a:p>
            <a:r>
              <a:rPr lang="en-US" sz="2400" dirty="0"/>
              <a:t>To keep their credentials current, professionals must meet continuing education requirements that </a:t>
            </a:r>
            <a:r>
              <a:rPr lang="en-US" sz="2400" dirty="0" smtClean="0"/>
              <a:t>help them </a:t>
            </a:r>
            <a:r>
              <a:rPr lang="en-US" sz="2400" dirty="0"/>
              <a:t>grow their knowledge base, stay current with best practices, and demonstrate that their expertise is</a:t>
            </a:r>
          </a:p>
          <a:p>
            <a:r>
              <a:rPr lang="en-US" sz="2400" dirty="0"/>
              <a:t>meaningful in a rapidly transforming marketplace</a:t>
            </a:r>
            <a:r>
              <a:rPr lang="en-US" sz="2400" dirty="0" smtClean="0"/>
              <a:t>.</a:t>
            </a:r>
          </a:p>
          <a:p>
            <a:endParaRPr lang="en-US" sz="2400" dirty="0"/>
          </a:p>
          <a:p>
            <a:r>
              <a:rPr lang="en-US" sz="2400" dirty="0" smtClean="0"/>
              <a:t>LEED Green Associate – 15 Hours Biannually</a:t>
            </a:r>
          </a:p>
          <a:p>
            <a:endParaRPr lang="en-US" sz="2400" dirty="0"/>
          </a:p>
          <a:p>
            <a:r>
              <a:rPr lang="en-US" sz="2400" dirty="0" smtClean="0"/>
              <a:t>LEED AP with Specialty – 30 Hours Biannually</a:t>
            </a:r>
            <a:endParaRPr lang="en-US" sz="2400" dirty="0"/>
          </a:p>
        </p:txBody>
      </p:sp>
      <p:pic>
        <p:nvPicPr>
          <p:cNvPr id="6758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7573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623155192"/>
      </p:ext>
    </p:extLst>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19F5BBC3-DF97-4E73-A0AD-5C2E46C3CCDF}" type="slidenum">
              <a:rPr lang="en-US" smtClean="0"/>
              <a:t>95</a:t>
            </a:fld>
            <a:endParaRPr lang="en-US"/>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81400" y="2271712"/>
            <a:ext cx="1981200" cy="2314575"/>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123" y="4695056"/>
            <a:ext cx="2505075" cy="1819275"/>
          </a:xfrm>
          <a:prstGeom prst="rect">
            <a:avLst/>
          </a:prstGeom>
        </p:spPr>
      </p:pic>
    </p:spTree>
    <p:extLst>
      <p:ext uri="{BB962C8B-B14F-4D97-AF65-F5344CB8AC3E}">
        <p14:creationId xmlns:p14="http://schemas.microsoft.com/office/powerpoint/2010/main" val="121192293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5196</TotalTime>
  <Words>4524</Words>
  <Application>Microsoft Office PowerPoint</Application>
  <PresentationFormat>On-screen Show (4:3)</PresentationFormat>
  <Paragraphs>653</Paragraphs>
  <Slides>95</Slides>
  <Notes>95</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95</vt:i4>
      </vt:variant>
    </vt:vector>
  </HeadingPairs>
  <TitlesOfParts>
    <vt:vector size="100" baseType="lpstr">
      <vt:lpstr>Arial</vt:lpstr>
      <vt:lpstr>Calibri</vt:lpstr>
      <vt:lpstr>Corbel</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Hewlett-Packard Company</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Lori</dc:creator>
  <cp:lastModifiedBy>Lori</cp:lastModifiedBy>
  <cp:revision>199</cp:revision>
  <cp:lastPrinted>2015-04-27T21:00:59Z</cp:lastPrinted>
  <dcterms:created xsi:type="dcterms:W3CDTF">2014-11-11T19:06:45Z</dcterms:created>
  <dcterms:modified xsi:type="dcterms:W3CDTF">2015-11-05T09:59:08Z</dcterms:modified>
</cp:coreProperties>
</file>