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handoutMasterIdLst>
    <p:handoutMasterId r:id="rId36"/>
  </p:handoutMasterIdLst>
  <p:sldIdLst>
    <p:sldId id="396" r:id="rId2"/>
    <p:sldId id="397" r:id="rId3"/>
    <p:sldId id="398" r:id="rId4"/>
    <p:sldId id="437" r:id="rId5"/>
    <p:sldId id="400" r:id="rId6"/>
    <p:sldId id="401" r:id="rId7"/>
    <p:sldId id="402" r:id="rId8"/>
    <p:sldId id="403" r:id="rId9"/>
    <p:sldId id="404" r:id="rId10"/>
    <p:sldId id="405" r:id="rId11"/>
    <p:sldId id="406" r:id="rId12"/>
    <p:sldId id="407" r:id="rId13"/>
    <p:sldId id="408" r:id="rId14"/>
    <p:sldId id="409" r:id="rId15"/>
    <p:sldId id="410" r:id="rId16"/>
    <p:sldId id="411" r:id="rId17"/>
    <p:sldId id="412" r:id="rId18"/>
    <p:sldId id="438" r:id="rId19"/>
    <p:sldId id="439" r:id="rId20"/>
    <p:sldId id="440" r:id="rId21"/>
    <p:sldId id="441" r:id="rId22"/>
    <p:sldId id="442" r:id="rId23"/>
    <p:sldId id="443" r:id="rId24"/>
    <p:sldId id="444" r:id="rId25"/>
    <p:sldId id="445" r:id="rId26"/>
    <p:sldId id="446" r:id="rId27"/>
    <p:sldId id="447" r:id="rId28"/>
    <p:sldId id="448" r:id="rId29"/>
    <p:sldId id="449" r:id="rId30"/>
    <p:sldId id="450" r:id="rId31"/>
    <p:sldId id="451" r:id="rId32"/>
    <p:sldId id="452" r:id="rId33"/>
    <p:sldId id="453" r:id="rId34"/>
  </p:sldIdLst>
  <p:sldSz cx="12192000" cy="6858000"/>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4660" autoAdjust="0"/>
  </p:normalViewPr>
  <p:slideViewPr>
    <p:cSldViewPr snapToGrid="0">
      <p:cViewPr varScale="1">
        <p:scale>
          <a:sx n="159" d="100"/>
          <a:sy n="159" d="100"/>
        </p:scale>
        <p:origin x="306" y="13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23" d="100"/>
          <a:sy n="123" d="100"/>
        </p:scale>
        <p:origin x="4904"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6434"/>
          </a:xfrm>
          <a:prstGeom prst="rect">
            <a:avLst/>
          </a:prstGeom>
        </p:spPr>
        <p:txBody>
          <a:bodyPr vert="horz" lIns="92446" tIns="46223" rIns="92446" bIns="46223" rtlCol="0"/>
          <a:lstStyle>
            <a:lvl1pPr algn="r">
              <a:defRPr sz="1200"/>
            </a:lvl1pPr>
          </a:lstStyle>
          <a:p>
            <a:fld id="{43E4CC6C-DC9D-44B5-BA7F-FDC3574A6329}" type="datetimeFigureOut">
              <a:rPr lang="en-US" smtClean="0"/>
              <a:t>9/18/2024</a:t>
            </a:fld>
            <a:endParaRPr lang="en-US"/>
          </a:p>
        </p:txBody>
      </p:sp>
      <p:sp>
        <p:nvSpPr>
          <p:cNvPr id="4" name="Footer Placeholder 3"/>
          <p:cNvSpPr>
            <a:spLocks noGrp="1"/>
          </p:cNvSpPr>
          <p:nvPr>
            <p:ph type="ftr" sz="quarter" idx="2"/>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6433"/>
          </a:xfrm>
          <a:prstGeom prst="rect">
            <a:avLst/>
          </a:prstGeom>
        </p:spPr>
        <p:txBody>
          <a:bodyPr vert="horz" lIns="92446" tIns="46223" rIns="92446" bIns="46223" rtlCol="0" anchor="b"/>
          <a:lstStyle>
            <a:lvl1pPr algn="r">
              <a:defRPr sz="1200"/>
            </a:lvl1pPr>
          </a:lstStyle>
          <a:p>
            <a:fld id="{0AD81AE1-81E0-4141-A15C-7C0023F54AA9}" type="slidenum">
              <a:rPr lang="en-US" smtClean="0"/>
              <a:t>‹#›</a:t>
            </a:fld>
            <a:endParaRPr lang="en-US"/>
          </a:p>
        </p:txBody>
      </p:sp>
    </p:spTree>
    <p:extLst>
      <p:ext uri="{BB962C8B-B14F-4D97-AF65-F5344CB8AC3E}">
        <p14:creationId xmlns:p14="http://schemas.microsoft.com/office/powerpoint/2010/main" val="3869497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654DED17-FF2B-42EC-925E-DE9736EB8025}" type="datetimeFigureOut">
              <a:rPr lang="en-US" smtClean="0"/>
              <a:t>9/18/2024</a:t>
            </a:fld>
            <a:endParaRPr lang="en-US"/>
          </a:p>
        </p:txBody>
      </p:sp>
      <p:sp>
        <p:nvSpPr>
          <p:cNvPr id="4" name="Slide Image Placeholder 3"/>
          <p:cNvSpPr>
            <a:spLocks noGrp="1" noRot="1" noChangeAspect="1"/>
          </p:cNvSpPr>
          <p:nvPr>
            <p:ph type="sldImg" idx="2"/>
          </p:nvPr>
        </p:nvSpPr>
        <p:spPr>
          <a:xfrm>
            <a:off x="654050" y="1162050"/>
            <a:ext cx="5573713"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ACDD6B1D-D243-470E-BE6E-CFC902459DE4}" type="slidenum">
              <a:rPr lang="en-US" smtClean="0"/>
              <a:t>‹#›</a:t>
            </a:fld>
            <a:endParaRPr lang="en-US"/>
          </a:p>
        </p:txBody>
      </p:sp>
    </p:spTree>
    <p:extLst>
      <p:ext uri="{BB962C8B-B14F-4D97-AF65-F5344CB8AC3E}">
        <p14:creationId xmlns:p14="http://schemas.microsoft.com/office/powerpoint/2010/main" val="885742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1</a:t>
            </a:fld>
            <a:endParaRPr lang="en-US"/>
          </a:p>
        </p:txBody>
      </p:sp>
    </p:spTree>
    <p:extLst>
      <p:ext uri="{BB962C8B-B14F-4D97-AF65-F5344CB8AC3E}">
        <p14:creationId xmlns:p14="http://schemas.microsoft.com/office/powerpoint/2010/main" val="3493755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10</a:t>
            </a:fld>
            <a:endParaRPr lang="en-US"/>
          </a:p>
        </p:txBody>
      </p:sp>
    </p:spTree>
    <p:extLst>
      <p:ext uri="{BB962C8B-B14F-4D97-AF65-F5344CB8AC3E}">
        <p14:creationId xmlns:p14="http://schemas.microsoft.com/office/powerpoint/2010/main" val="9467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11</a:t>
            </a:fld>
            <a:endParaRPr lang="en-US"/>
          </a:p>
        </p:txBody>
      </p:sp>
    </p:spTree>
    <p:extLst>
      <p:ext uri="{BB962C8B-B14F-4D97-AF65-F5344CB8AC3E}">
        <p14:creationId xmlns:p14="http://schemas.microsoft.com/office/powerpoint/2010/main" val="3680314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12</a:t>
            </a:fld>
            <a:endParaRPr lang="en-US"/>
          </a:p>
        </p:txBody>
      </p:sp>
    </p:spTree>
    <p:extLst>
      <p:ext uri="{BB962C8B-B14F-4D97-AF65-F5344CB8AC3E}">
        <p14:creationId xmlns:p14="http://schemas.microsoft.com/office/powerpoint/2010/main" val="665542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13</a:t>
            </a:fld>
            <a:endParaRPr lang="en-US"/>
          </a:p>
        </p:txBody>
      </p:sp>
    </p:spTree>
    <p:extLst>
      <p:ext uri="{BB962C8B-B14F-4D97-AF65-F5344CB8AC3E}">
        <p14:creationId xmlns:p14="http://schemas.microsoft.com/office/powerpoint/2010/main" val="3816033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14</a:t>
            </a:fld>
            <a:endParaRPr lang="en-US"/>
          </a:p>
        </p:txBody>
      </p:sp>
    </p:spTree>
    <p:extLst>
      <p:ext uri="{BB962C8B-B14F-4D97-AF65-F5344CB8AC3E}">
        <p14:creationId xmlns:p14="http://schemas.microsoft.com/office/powerpoint/2010/main" val="3672595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15</a:t>
            </a:fld>
            <a:endParaRPr lang="en-US"/>
          </a:p>
        </p:txBody>
      </p:sp>
    </p:spTree>
    <p:extLst>
      <p:ext uri="{BB962C8B-B14F-4D97-AF65-F5344CB8AC3E}">
        <p14:creationId xmlns:p14="http://schemas.microsoft.com/office/powerpoint/2010/main" val="3938703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16</a:t>
            </a:fld>
            <a:endParaRPr lang="en-US"/>
          </a:p>
        </p:txBody>
      </p:sp>
    </p:spTree>
    <p:extLst>
      <p:ext uri="{BB962C8B-B14F-4D97-AF65-F5344CB8AC3E}">
        <p14:creationId xmlns:p14="http://schemas.microsoft.com/office/powerpoint/2010/main" val="23297192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17</a:t>
            </a:fld>
            <a:endParaRPr lang="en-US"/>
          </a:p>
        </p:txBody>
      </p:sp>
    </p:spTree>
    <p:extLst>
      <p:ext uri="{BB962C8B-B14F-4D97-AF65-F5344CB8AC3E}">
        <p14:creationId xmlns:p14="http://schemas.microsoft.com/office/powerpoint/2010/main" val="18469049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18</a:t>
            </a:fld>
            <a:endParaRPr lang="en-US"/>
          </a:p>
        </p:txBody>
      </p:sp>
    </p:spTree>
    <p:extLst>
      <p:ext uri="{BB962C8B-B14F-4D97-AF65-F5344CB8AC3E}">
        <p14:creationId xmlns:p14="http://schemas.microsoft.com/office/powerpoint/2010/main" val="18696697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19</a:t>
            </a:fld>
            <a:endParaRPr lang="en-US"/>
          </a:p>
        </p:txBody>
      </p:sp>
    </p:spTree>
    <p:extLst>
      <p:ext uri="{BB962C8B-B14F-4D97-AF65-F5344CB8AC3E}">
        <p14:creationId xmlns:p14="http://schemas.microsoft.com/office/powerpoint/2010/main" val="2829339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2</a:t>
            </a:fld>
            <a:endParaRPr lang="en-US"/>
          </a:p>
        </p:txBody>
      </p:sp>
    </p:spTree>
    <p:extLst>
      <p:ext uri="{BB962C8B-B14F-4D97-AF65-F5344CB8AC3E}">
        <p14:creationId xmlns:p14="http://schemas.microsoft.com/office/powerpoint/2010/main" val="41335540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20</a:t>
            </a:fld>
            <a:endParaRPr lang="en-US"/>
          </a:p>
        </p:txBody>
      </p:sp>
    </p:spTree>
    <p:extLst>
      <p:ext uri="{BB962C8B-B14F-4D97-AF65-F5344CB8AC3E}">
        <p14:creationId xmlns:p14="http://schemas.microsoft.com/office/powerpoint/2010/main" val="12396288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21</a:t>
            </a:fld>
            <a:endParaRPr lang="en-US"/>
          </a:p>
        </p:txBody>
      </p:sp>
    </p:spTree>
    <p:extLst>
      <p:ext uri="{BB962C8B-B14F-4D97-AF65-F5344CB8AC3E}">
        <p14:creationId xmlns:p14="http://schemas.microsoft.com/office/powerpoint/2010/main" val="30113528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22</a:t>
            </a:fld>
            <a:endParaRPr lang="en-US"/>
          </a:p>
        </p:txBody>
      </p:sp>
    </p:spTree>
    <p:extLst>
      <p:ext uri="{BB962C8B-B14F-4D97-AF65-F5344CB8AC3E}">
        <p14:creationId xmlns:p14="http://schemas.microsoft.com/office/powerpoint/2010/main" val="39674417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23</a:t>
            </a:fld>
            <a:endParaRPr lang="en-US"/>
          </a:p>
        </p:txBody>
      </p:sp>
    </p:spTree>
    <p:extLst>
      <p:ext uri="{BB962C8B-B14F-4D97-AF65-F5344CB8AC3E}">
        <p14:creationId xmlns:p14="http://schemas.microsoft.com/office/powerpoint/2010/main" val="6280884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24</a:t>
            </a:fld>
            <a:endParaRPr lang="en-US"/>
          </a:p>
        </p:txBody>
      </p:sp>
    </p:spTree>
    <p:extLst>
      <p:ext uri="{BB962C8B-B14F-4D97-AF65-F5344CB8AC3E}">
        <p14:creationId xmlns:p14="http://schemas.microsoft.com/office/powerpoint/2010/main" val="6241871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25</a:t>
            </a:fld>
            <a:endParaRPr lang="en-US"/>
          </a:p>
        </p:txBody>
      </p:sp>
    </p:spTree>
    <p:extLst>
      <p:ext uri="{BB962C8B-B14F-4D97-AF65-F5344CB8AC3E}">
        <p14:creationId xmlns:p14="http://schemas.microsoft.com/office/powerpoint/2010/main" val="29980493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26</a:t>
            </a:fld>
            <a:endParaRPr lang="en-US"/>
          </a:p>
        </p:txBody>
      </p:sp>
    </p:spTree>
    <p:extLst>
      <p:ext uri="{BB962C8B-B14F-4D97-AF65-F5344CB8AC3E}">
        <p14:creationId xmlns:p14="http://schemas.microsoft.com/office/powerpoint/2010/main" val="4997942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27</a:t>
            </a:fld>
            <a:endParaRPr lang="en-US"/>
          </a:p>
        </p:txBody>
      </p:sp>
    </p:spTree>
    <p:extLst>
      <p:ext uri="{BB962C8B-B14F-4D97-AF65-F5344CB8AC3E}">
        <p14:creationId xmlns:p14="http://schemas.microsoft.com/office/powerpoint/2010/main" val="39191169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28</a:t>
            </a:fld>
            <a:endParaRPr lang="en-US"/>
          </a:p>
        </p:txBody>
      </p:sp>
    </p:spTree>
    <p:extLst>
      <p:ext uri="{BB962C8B-B14F-4D97-AF65-F5344CB8AC3E}">
        <p14:creationId xmlns:p14="http://schemas.microsoft.com/office/powerpoint/2010/main" val="25502416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29</a:t>
            </a:fld>
            <a:endParaRPr lang="en-US"/>
          </a:p>
        </p:txBody>
      </p:sp>
    </p:spTree>
    <p:extLst>
      <p:ext uri="{BB962C8B-B14F-4D97-AF65-F5344CB8AC3E}">
        <p14:creationId xmlns:p14="http://schemas.microsoft.com/office/powerpoint/2010/main" val="1271111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3</a:t>
            </a:fld>
            <a:endParaRPr lang="en-US"/>
          </a:p>
        </p:txBody>
      </p:sp>
    </p:spTree>
    <p:extLst>
      <p:ext uri="{BB962C8B-B14F-4D97-AF65-F5344CB8AC3E}">
        <p14:creationId xmlns:p14="http://schemas.microsoft.com/office/powerpoint/2010/main" val="3091177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DD6B1D-D243-470E-BE6E-CFC902459DE4}" type="slidenum">
              <a:rPr lang="en-US" smtClean="0"/>
              <a:t>30</a:t>
            </a:fld>
            <a:endParaRPr lang="en-US"/>
          </a:p>
        </p:txBody>
      </p:sp>
    </p:spTree>
    <p:extLst>
      <p:ext uri="{BB962C8B-B14F-4D97-AF65-F5344CB8AC3E}">
        <p14:creationId xmlns:p14="http://schemas.microsoft.com/office/powerpoint/2010/main" val="40281439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31</a:t>
            </a:fld>
            <a:endParaRPr lang="en-US"/>
          </a:p>
        </p:txBody>
      </p:sp>
    </p:spTree>
    <p:extLst>
      <p:ext uri="{BB962C8B-B14F-4D97-AF65-F5344CB8AC3E}">
        <p14:creationId xmlns:p14="http://schemas.microsoft.com/office/powerpoint/2010/main" val="29245700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32</a:t>
            </a:fld>
            <a:endParaRPr lang="en-US"/>
          </a:p>
        </p:txBody>
      </p:sp>
    </p:spTree>
    <p:extLst>
      <p:ext uri="{BB962C8B-B14F-4D97-AF65-F5344CB8AC3E}">
        <p14:creationId xmlns:p14="http://schemas.microsoft.com/office/powerpoint/2010/main" val="21670024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33</a:t>
            </a:fld>
            <a:endParaRPr lang="en-US"/>
          </a:p>
        </p:txBody>
      </p:sp>
    </p:spTree>
    <p:extLst>
      <p:ext uri="{BB962C8B-B14F-4D97-AF65-F5344CB8AC3E}">
        <p14:creationId xmlns:p14="http://schemas.microsoft.com/office/powerpoint/2010/main" val="603958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4</a:t>
            </a:fld>
            <a:endParaRPr lang="en-US"/>
          </a:p>
        </p:txBody>
      </p:sp>
    </p:spTree>
    <p:extLst>
      <p:ext uri="{BB962C8B-B14F-4D97-AF65-F5344CB8AC3E}">
        <p14:creationId xmlns:p14="http://schemas.microsoft.com/office/powerpoint/2010/main" val="3567244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5</a:t>
            </a:fld>
            <a:endParaRPr lang="en-US"/>
          </a:p>
        </p:txBody>
      </p:sp>
    </p:spTree>
    <p:extLst>
      <p:ext uri="{BB962C8B-B14F-4D97-AF65-F5344CB8AC3E}">
        <p14:creationId xmlns:p14="http://schemas.microsoft.com/office/powerpoint/2010/main" val="1315610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6</a:t>
            </a:fld>
            <a:endParaRPr lang="en-US"/>
          </a:p>
        </p:txBody>
      </p:sp>
    </p:spTree>
    <p:extLst>
      <p:ext uri="{BB962C8B-B14F-4D97-AF65-F5344CB8AC3E}">
        <p14:creationId xmlns:p14="http://schemas.microsoft.com/office/powerpoint/2010/main" val="1945037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7</a:t>
            </a:fld>
            <a:endParaRPr lang="en-US"/>
          </a:p>
        </p:txBody>
      </p:sp>
    </p:spTree>
    <p:extLst>
      <p:ext uri="{BB962C8B-B14F-4D97-AF65-F5344CB8AC3E}">
        <p14:creationId xmlns:p14="http://schemas.microsoft.com/office/powerpoint/2010/main" val="3718228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8</a:t>
            </a:fld>
            <a:endParaRPr lang="en-US"/>
          </a:p>
        </p:txBody>
      </p:sp>
    </p:spTree>
    <p:extLst>
      <p:ext uri="{BB962C8B-B14F-4D97-AF65-F5344CB8AC3E}">
        <p14:creationId xmlns:p14="http://schemas.microsoft.com/office/powerpoint/2010/main" val="2283105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9</a:t>
            </a:fld>
            <a:endParaRPr lang="en-US"/>
          </a:p>
        </p:txBody>
      </p:sp>
    </p:spTree>
    <p:extLst>
      <p:ext uri="{BB962C8B-B14F-4D97-AF65-F5344CB8AC3E}">
        <p14:creationId xmlns:p14="http://schemas.microsoft.com/office/powerpoint/2010/main" val="2042465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D25BFC4-0BCC-4D41-A198-7B54695224D5}" type="datetime1">
              <a:rPr lang="en-US" smtClean="0"/>
              <a:t>9/18/2024</a:t>
            </a:fld>
            <a:endParaRPr lang="en-US"/>
          </a:p>
        </p:txBody>
      </p:sp>
      <p:sp>
        <p:nvSpPr>
          <p:cNvPr id="5" name="Footer Placeholder 4"/>
          <p:cNvSpPr>
            <a:spLocks noGrp="1"/>
          </p:cNvSpPr>
          <p:nvPr>
            <p:ph type="ftr" sz="quarter" idx="11"/>
          </p:nvPr>
        </p:nvSpPr>
        <p:spPr/>
        <p:txBody>
          <a:bodyPr/>
          <a:lstStyle/>
          <a:p>
            <a:r>
              <a:rPr lang="en-US" dirty="0"/>
              <a:t>Green Building Practices</a:t>
            </a:r>
          </a:p>
        </p:txBody>
      </p:sp>
      <p:sp>
        <p:nvSpPr>
          <p:cNvPr id="6" name="Slide Number Placeholder 5"/>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3739964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3BD156-F326-4E51-A371-621ED74EC930}" type="datetime1">
              <a:rPr lang="en-US" smtClean="0"/>
              <a:t>9/18/2024</a:t>
            </a:fld>
            <a:endParaRPr lang="en-US"/>
          </a:p>
        </p:txBody>
      </p:sp>
      <p:sp>
        <p:nvSpPr>
          <p:cNvPr id="5" name="Footer Placeholder 4"/>
          <p:cNvSpPr>
            <a:spLocks noGrp="1"/>
          </p:cNvSpPr>
          <p:nvPr>
            <p:ph type="ftr" sz="quarter" idx="11"/>
          </p:nvPr>
        </p:nvSpPr>
        <p:spPr/>
        <p:txBody>
          <a:bodyPr/>
          <a:lstStyle/>
          <a:p>
            <a:r>
              <a:rPr lang="en-US" dirty="0"/>
              <a:t>Green Building Practices</a:t>
            </a:r>
          </a:p>
        </p:txBody>
      </p:sp>
      <p:sp>
        <p:nvSpPr>
          <p:cNvPr id="6" name="Slide Number Placeholder 5"/>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4239734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BD0C65-A992-4F96-8A4D-F42B0D8CCF38}" type="datetime1">
              <a:rPr lang="en-US" smtClean="0"/>
              <a:t>9/18/2024</a:t>
            </a:fld>
            <a:endParaRPr lang="en-US"/>
          </a:p>
        </p:txBody>
      </p:sp>
      <p:sp>
        <p:nvSpPr>
          <p:cNvPr id="5" name="Footer Placeholder 4"/>
          <p:cNvSpPr>
            <a:spLocks noGrp="1"/>
          </p:cNvSpPr>
          <p:nvPr>
            <p:ph type="ftr" sz="quarter" idx="11"/>
          </p:nvPr>
        </p:nvSpPr>
        <p:spPr/>
        <p:txBody>
          <a:bodyPr/>
          <a:lstStyle/>
          <a:p>
            <a:r>
              <a:rPr lang="en-US" dirty="0"/>
              <a:t>Green Building Practices</a:t>
            </a:r>
          </a:p>
        </p:txBody>
      </p:sp>
      <p:sp>
        <p:nvSpPr>
          <p:cNvPr id="6" name="Slide Number Placeholder 5"/>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2571577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44DC75-CCAE-44C2-868C-5D994B7A4FEB}" type="datetime1">
              <a:rPr lang="en-US" smtClean="0"/>
              <a:t>9/18/2024</a:t>
            </a:fld>
            <a:endParaRPr lang="en-US"/>
          </a:p>
        </p:txBody>
      </p:sp>
      <p:sp>
        <p:nvSpPr>
          <p:cNvPr id="5" name="Footer Placeholder 4"/>
          <p:cNvSpPr>
            <a:spLocks noGrp="1"/>
          </p:cNvSpPr>
          <p:nvPr>
            <p:ph type="ftr" sz="quarter" idx="11"/>
          </p:nvPr>
        </p:nvSpPr>
        <p:spPr/>
        <p:txBody>
          <a:bodyPr/>
          <a:lstStyle/>
          <a:p>
            <a:r>
              <a:rPr lang="en-US" dirty="0"/>
              <a:t>Green Building Practices</a:t>
            </a:r>
          </a:p>
        </p:txBody>
      </p:sp>
      <p:sp>
        <p:nvSpPr>
          <p:cNvPr id="6" name="Slide Number Placeholder 5"/>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2242913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C8B6BC1-7A79-4311-AC48-BBC4A0559FE0}" type="datetime1">
              <a:rPr lang="en-US" smtClean="0"/>
              <a:t>9/18/2024</a:t>
            </a:fld>
            <a:endParaRPr lang="en-US"/>
          </a:p>
        </p:txBody>
      </p:sp>
      <p:sp>
        <p:nvSpPr>
          <p:cNvPr id="5" name="Footer Placeholder 4"/>
          <p:cNvSpPr>
            <a:spLocks noGrp="1"/>
          </p:cNvSpPr>
          <p:nvPr>
            <p:ph type="ftr" sz="quarter" idx="11"/>
          </p:nvPr>
        </p:nvSpPr>
        <p:spPr/>
        <p:txBody>
          <a:bodyPr/>
          <a:lstStyle/>
          <a:p>
            <a:r>
              <a:rPr lang="en-US" dirty="0"/>
              <a:t>Green Building Practices</a:t>
            </a:r>
          </a:p>
        </p:txBody>
      </p:sp>
      <p:sp>
        <p:nvSpPr>
          <p:cNvPr id="6" name="Slide Number Placeholder 5"/>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3268219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347745-426F-4772-AE7D-A556410F4BC5}" type="datetime1">
              <a:rPr lang="en-US" smtClean="0"/>
              <a:t>9/18/2024</a:t>
            </a:fld>
            <a:endParaRPr lang="en-US"/>
          </a:p>
        </p:txBody>
      </p:sp>
      <p:sp>
        <p:nvSpPr>
          <p:cNvPr id="6" name="Footer Placeholder 5"/>
          <p:cNvSpPr>
            <a:spLocks noGrp="1"/>
          </p:cNvSpPr>
          <p:nvPr>
            <p:ph type="ftr" sz="quarter" idx="11"/>
          </p:nvPr>
        </p:nvSpPr>
        <p:spPr/>
        <p:txBody>
          <a:bodyPr/>
          <a:lstStyle/>
          <a:p>
            <a:r>
              <a:rPr lang="en-US" dirty="0"/>
              <a:t>Green Building Practices</a:t>
            </a:r>
          </a:p>
        </p:txBody>
      </p:sp>
      <p:sp>
        <p:nvSpPr>
          <p:cNvPr id="7" name="Slide Number Placeholder 6"/>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496017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38A5B0-1C68-4AF9-BFFC-EF283E6D5046}" type="datetime1">
              <a:rPr lang="en-US" smtClean="0"/>
              <a:t>9/18/2024</a:t>
            </a:fld>
            <a:endParaRPr lang="en-US"/>
          </a:p>
        </p:txBody>
      </p:sp>
      <p:sp>
        <p:nvSpPr>
          <p:cNvPr id="8" name="Footer Placeholder 7"/>
          <p:cNvSpPr>
            <a:spLocks noGrp="1"/>
          </p:cNvSpPr>
          <p:nvPr>
            <p:ph type="ftr" sz="quarter" idx="11"/>
          </p:nvPr>
        </p:nvSpPr>
        <p:spPr/>
        <p:txBody>
          <a:bodyPr/>
          <a:lstStyle/>
          <a:p>
            <a:r>
              <a:rPr lang="en-US" dirty="0"/>
              <a:t>Green Building Practices</a:t>
            </a:r>
          </a:p>
        </p:txBody>
      </p:sp>
      <p:sp>
        <p:nvSpPr>
          <p:cNvPr id="9" name="Slide Number Placeholder 8"/>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1320328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6F01BD-9775-4B9C-8615-68F748EF1BEB}" type="datetime1">
              <a:rPr lang="en-US" smtClean="0"/>
              <a:t>9/18/2024</a:t>
            </a:fld>
            <a:endParaRPr lang="en-US"/>
          </a:p>
        </p:txBody>
      </p:sp>
      <p:sp>
        <p:nvSpPr>
          <p:cNvPr id="4" name="Footer Placeholder 3"/>
          <p:cNvSpPr>
            <a:spLocks noGrp="1"/>
          </p:cNvSpPr>
          <p:nvPr>
            <p:ph type="ftr" sz="quarter" idx="11"/>
          </p:nvPr>
        </p:nvSpPr>
        <p:spPr/>
        <p:txBody>
          <a:bodyPr/>
          <a:lstStyle/>
          <a:p>
            <a:r>
              <a:rPr lang="en-US" dirty="0"/>
              <a:t>Green Building Practices</a:t>
            </a:r>
          </a:p>
        </p:txBody>
      </p:sp>
      <p:sp>
        <p:nvSpPr>
          <p:cNvPr id="5" name="Slide Number Placeholder 4"/>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1649389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75FC5D-819A-4659-B275-C6EEC6CA5691}" type="datetime1">
              <a:rPr lang="en-US" smtClean="0"/>
              <a:t>9/18/2024</a:t>
            </a:fld>
            <a:endParaRPr lang="en-US"/>
          </a:p>
        </p:txBody>
      </p:sp>
      <p:sp>
        <p:nvSpPr>
          <p:cNvPr id="3" name="Footer Placeholder 2"/>
          <p:cNvSpPr>
            <a:spLocks noGrp="1"/>
          </p:cNvSpPr>
          <p:nvPr>
            <p:ph type="ftr" sz="quarter" idx="11"/>
          </p:nvPr>
        </p:nvSpPr>
        <p:spPr/>
        <p:txBody>
          <a:bodyPr/>
          <a:lstStyle/>
          <a:p>
            <a:r>
              <a:rPr lang="en-US" dirty="0"/>
              <a:t>Green Building Practices</a:t>
            </a:r>
          </a:p>
        </p:txBody>
      </p:sp>
      <p:sp>
        <p:nvSpPr>
          <p:cNvPr id="4" name="Slide Number Placeholder 3"/>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404155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F1062A4-CC90-4B51-B636-5B559CE71084}" type="datetime1">
              <a:rPr lang="en-US" smtClean="0"/>
              <a:t>9/18/2024</a:t>
            </a:fld>
            <a:endParaRPr lang="en-US"/>
          </a:p>
        </p:txBody>
      </p:sp>
      <p:sp>
        <p:nvSpPr>
          <p:cNvPr id="6" name="Footer Placeholder 5"/>
          <p:cNvSpPr>
            <a:spLocks noGrp="1"/>
          </p:cNvSpPr>
          <p:nvPr>
            <p:ph type="ftr" sz="quarter" idx="11"/>
          </p:nvPr>
        </p:nvSpPr>
        <p:spPr/>
        <p:txBody>
          <a:bodyPr/>
          <a:lstStyle/>
          <a:p>
            <a:r>
              <a:rPr lang="en-US" dirty="0"/>
              <a:t>Green Building Practices</a:t>
            </a:r>
          </a:p>
        </p:txBody>
      </p:sp>
      <p:sp>
        <p:nvSpPr>
          <p:cNvPr id="7" name="Slide Number Placeholder 6"/>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2231382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89281E9-3A1E-4FE0-AEEC-8C5022D20D0B}" type="datetime1">
              <a:rPr lang="en-US" smtClean="0"/>
              <a:t>9/18/2024</a:t>
            </a:fld>
            <a:endParaRPr lang="en-US"/>
          </a:p>
        </p:txBody>
      </p:sp>
      <p:sp>
        <p:nvSpPr>
          <p:cNvPr id="6" name="Footer Placeholder 5"/>
          <p:cNvSpPr>
            <a:spLocks noGrp="1"/>
          </p:cNvSpPr>
          <p:nvPr>
            <p:ph type="ftr" sz="quarter" idx="11"/>
          </p:nvPr>
        </p:nvSpPr>
        <p:spPr/>
        <p:txBody>
          <a:bodyPr/>
          <a:lstStyle/>
          <a:p>
            <a:r>
              <a:rPr lang="en-US" dirty="0"/>
              <a:t>Green Building Practices</a:t>
            </a:r>
          </a:p>
        </p:txBody>
      </p:sp>
      <p:sp>
        <p:nvSpPr>
          <p:cNvPr id="7" name="Slide Number Placeholder 6"/>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1255141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841587-DFD7-4F13-92A0-021180770D26}" type="datetime1">
              <a:rPr lang="en-US" smtClean="0"/>
              <a:t>9/18/2024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Green Building Practices</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BD3C26-D384-4B35-98A2-467C7B3AE198}" type="slidenum">
              <a:rPr lang="en-US" smtClean="0"/>
              <a:t>‹#›</a:t>
            </a:fld>
            <a:endParaRPr lang="en-US"/>
          </a:p>
        </p:txBody>
      </p:sp>
    </p:spTree>
    <p:extLst>
      <p:ext uri="{BB962C8B-B14F-4D97-AF65-F5344CB8AC3E}">
        <p14:creationId xmlns:p14="http://schemas.microsoft.com/office/powerpoint/2010/main" val="1662947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hyperlink" Target="http://www.usgbc.org/abou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epa.gov/ghgemissions/overview-greenhouse-gases"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hyperlink" Target="http://www.resilience.org/group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hyperlink" Target="http://www.greenbuildingsupply.com/Learning-Center/Six-Myths-about-Building-Green" TargetMode="External"/><Relationship Id="rId7" Type="http://schemas.openxmlformats.org/officeDocument/2006/relationships/image" Target="../media/image26.jp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hyperlink" Target="http://discovermagazine.com/2015/july-aug/25-green-buildings"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34.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hyperlink" Target="http://newbuildings.or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hyperlink" Target="https://www.youtube.com/watch?v=9wsBiOBdLD4"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qz.com/193138/the-worlds-growing-love-affair-with-the-most-wasteful-form-of-coffee-there-is/"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0" y="0"/>
            <a:ext cx="12192000" cy="685800"/>
          </a:xfrm>
          <a:prstGeom prst="rect">
            <a:avLst/>
          </a:prstGeom>
          <a:solidFill>
            <a:srgbClr val="FFC000"/>
          </a:solidFill>
        </p:spPr>
        <p:txBody>
          <a:bodyPr wrap="square" rtlCol="0" anchor="ctr" anchorCtr="0">
            <a:noAutofit/>
          </a:bodyPr>
          <a:lstStyle/>
          <a:p>
            <a:pPr algn="ctr"/>
            <a:r>
              <a:rPr lang="en-US" sz="2800" b="1" dirty="0"/>
              <a:t>Introduction to Green Buildings and Communities</a:t>
            </a: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72333" y="114300"/>
            <a:ext cx="609600" cy="457200"/>
          </a:xfrm>
          <a:prstGeom prst="rect">
            <a:avLst/>
          </a:prstGeom>
        </p:spPr>
      </p:pic>
      <p:sp>
        <p:nvSpPr>
          <p:cNvPr id="18" name="TextBox 17"/>
          <p:cNvSpPr txBox="1"/>
          <p:nvPr/>
        </p:nvSpPr>
        <p:spPr>
          <a:xfrm>
            <a:off x="243840" y="149320"/>
            <a:ext cx="914400" cy="387160"/>
          </a:xfrm>
          <a:prstGeom prst="rect">
            <a:avLst/>
          </a:prstGeom>
          <a:solidFill>
            <a:srgbClr val="FFC000"/>
          </a:solidFill>
        </p:spPr>
        <p:txBody>
          <a:bodyPr wrap="square" rtlCol="0" anchor="ctr" anchorCtr="0">
            <a:noAutofit/>
          </a:bodyPr>
          <a:lstStyle/>
          <a:p>
            <a:r>
              <a:rPr lang="en-US" sz="1200" b="1" dirty="0">
                <a:latin typeface="MV Boli" panose="02000500030200090000" pitchFamily="2" charset="0"/>
                <a:cs typeface="MV Boli" panose="02000500030200090000" pitchFamily="2" charset="0"/>
              </a:rPr>
              <a:t>LCCG</a:t>
            </a:r>
          </a:p>
          <a:p>
            <a:r>
              <a:rPr lang="en-US" sz="1200" b="1" dirty="0">
                <a:latin typeface="MV Boli" panose="02000500030200090000" pitchFamily="2" charset="0"/>
                <a:cs typeface="MV Boli" panose="02000500030200090000" pitchFamily="2" charset="0"/>
              </a:rPr>
              <a:t>Section 1</a:t>
            </a:r>
          </a:p>
        </p:txBody>
      </p:sp>
      <p:pic>
        <p:nvPicPr>
          <p:cNvPr id="20" name="Picture 19">
            <a:extLst>
              <a:ext uri="{FF2B5EF4-FFF2-40B4-BE49-F238E27FC236}">
                <a16:creationId xmlns:a16="http://schemas.microsoft.com/office/drawing/2014/main" id="{96D14954-1BB2-4CDC-8F51-348CE81F343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045387" y="1095215"/>
            <a:ext cx="4098178" cy="5303520"/>
          </a:xfrm>
          <a:prstGeom prst="rect">
            <a:avLst/>
          </a:prstGeom>
        </p:spPr>
      </p:pic>
    </p:spTree>
    <p:extLst>
      <p:ext uri="{BB962C8B-B14F-4D97-AF65-F5344CB8AC3E}">
        <p14:creationId xmlns:p14="http://schemas.microsoft.com/office/powerpoint/2010/main" val="1506935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1005840"/>
            <a:ext cx="12192000" cy="5486400"/>
          </a:xfrm>
          <a:prstGeom prst="rect">
            <a:avLst/>
          </a:prstGeom>
          <a:noFill/>
        </p:spPr>
        <p:txBody>
          <a:bodyPr wrap="square" lIns="91440" rIns="91440" rtlCol="0">
            <a:noAutofit/>
          </a:bodyPr>
          <a:lstStyle/>
          <a:p>
            <a:r>
              <a:rPr lang="en-US" sz="2800" b="1" dirty="0"/>
              <a:t>Indoor Air Quality in Offices and Other Large Buildings</a:t>
            </a:r>
          </a:p>
          <a:p>
            <a:pPr marL="342900" indent="-342900">
              <a:buFont typeface="Wingdings" panose="05000000000000000000" pitchFamily="2" charset="2"/>
              <a:buChar char="q"/>
            </a:pPr>
            <a:r>
              <a:rPr lang="en-US" sz="2800" dirty="0"/>
              <a:t>Many office buildings have significant air pollution sources. </a:t>
            </a:r>
          </a:p>
          <a:p>
            <a:pPr marL="342900" indent="-342900">
              <a:buFont typeface="Wingdings" panose="05000000000000000000" pitchFamily="2" charset="2"/>
              <a:buChar char="q"/>
            </a:pPr>
            <a:r>
              <a:rPr lang="en-US" sz="2800" dirty="0"/>
              <a:t>Inadequately ventilated.</a:t>
            </a:r>
          </a:p>
          <a:p>
            <a:pPr marL="342900" indent="-342900">
              <a:buFont typeface="Wingdings" panose="05000000000000000000" pitchFamily="2" charset="2"/>
              <a:buChar char="q"/>
            </a:pPr>
            <a:r>
              <a:rPr lang="en-US" sz="2800" dirty="0"/>
              <a:t>Mechanical ventilation systems may not be designed or operated to provide adequate amounts of outdoor air.</a:t>
            </a:r>
          </a:p>
          <a:p>
            <a:pPr marL="342900" indent="-342900">
              <a:buFont typeface="Wingdings" panose="05000000000000000000" pitchFamily="2" charset="2"/>
              <a:buChar char="q"/>
            </a:pPr>
            <a:r>
              <a:rPr lang="en-US" sz="2800" dirty="0"/>
              <a:t>People generally have less control over the indoor environment in their offices than they do in their homes. As a result, there has been an increase in the incidence of reported health problems.</a:t>
            </a:r>
          </a:p>
        </p:txBody>
      </p:sp>
      <p:pic>
        <p:nvPicPr>
          <p:cNvPr id="15" name="Picture 14">
            <a:extLst>
              <a:ext uri="{FF2B5EF4-FFF2-40B4-BE49-F238E27FC236}">
                <a16:creationId xmlns:a16="http://schemas.microsoft.com/office/drawing/2014/main" id="{2757F8D6-C69C-4829-8AEF-0BD743921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5"/>
            <a:ext cx="12188952" cy="914393"/>
          </a:xfrm>
          <a:prstGeom prst="rect">
            <a:avLst/>
          </a:prstGeom>
        </p:spPr>
      </p:pic>
      <p:sp>
        <p:nvSpPr>
          <p:cNvPr id="6" name="Footer Placeholder 4">
            <a:extLst>
              <a:ext uri="{FF2B5EF4-FFF2-40B4-BE49-F238E27FC236}">
                <a16:creationId xmlns:a16="http://schemas.microsoft.com/office/drawing/2014/main" id="{E050BCE2-5BAF-4937-9185-F6EF65E965E6}"/>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7" name="Slide Number Placeholder 5">
            <a:extLst>
              <a:ext uri="{FF2B5EF4-FFF2-40B4-BE49-F238E27FC236}">
                <a16:creationId xmlns:a16="http://schemas.microsoft.com/office/drawing/2014/main" id="{CD62406E-506C-414A-B64F-3EC1E613B7AB}"/>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10</a:t>
            </a:fld>
            <a:endParaRPr lang="en-US" sz="900" dirty="0">
              <a:solidFill>
                <a:schemeClr val="accent6">
                  <a:lumMod val="50000"/>
                </a:schemeClr>
              </a:solidFill>
            </a:endParaRPr>
          </a:p>
        </p:txBody>
      </p:sp>
    </p:spTree>
    <p:extLst>
      <p:ext uri="{BB962C8B-B14F-4D97-AF65-F5344CB8AC3E}">
        <p14:creationId xmlns:p14="http://schemas.microsoft.com/office/powerpoint/2010/main" val="932948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1005840"/>
            <a:ext cx="12188950" cy="5486400"/>
          </a:xfrm>
          <a:prstGeom prst="rect">
            <a:avLst/>
          </a:prstGeom>
          <a:noFill/>
        </p:spPr>
        <p:txBody>
          <a:bodyPr wrap="square" lIns="91440" rIns="91440" rtlCol="0">
            <a:noAutofit/>
          </a:bodyPr>
          <a:lstStyle/>
          <a:p>
            <a:r>
              <a:rPr lang="en-US" sz="2800" b="1" dirty="0"/>
              <a:t>Green Buildings are Healthier</a:t>
            </a:r>
          </a:p>
          <a:p>
            <a:r>
              <a:rPr lang="en-US" sz="2800" dirty="0"/>
              <a:t>Occupants of green buildings are typically exposed to far lower levels of indoor pollutants and have significantly greater satisfaction with air quality and lighting than occupants of conventional buildings.</a:t>
            </a:r>
          </a:p>
          <a:p>
            <a:endParaRPr lang="en-US" sz="2800" dirty="0"/>
          </a:p>
          <a:p>
            <a:r>
              <a:rPr lang="en-US" sz="2800" dirty="0"/>
              <a:t>Research conducted at Carnegie Mellon University shows that these benefits can translate into a </a:t>
            </a:r>
            <a:r>
              <a:rPr lang="en-US" sz="2800" b="1" dirty="0"/>
              <a:t>2% to 16% increase in workers’ and students’ productivity</a:t>
            </a:r>
            <a:r>
              <a:rPr lang="en-US" sz="2800" dirty="0"/>
              <a:t>.</a:t>
            </a:r>
          </a:p>
          <a:p>
            <a:endParaRPr lang="en-US" sz="2800" dirty="0"/>
          </a:p>
          <a:p>
            <a:r>
              <a:rPr lang="en-US" sz="2800" dirty="0"/>
              <a:t>Even small increases in productivity can dramatically increase the value of a building.</a:t>
            </a:r>
          </a:p>
        </p:txBody>
      </p:sp>
      <p:pic>
        <p:nvPicPr>
          <p:cNvPr id="14" name="Picture 13">
            <a:extLst>
              <a:ext uri="{FF2B5EF4-FFF2-40B4-BE49-F238E27FC236}">
                <a16:creationId xmlns:a16="http://schemas.microsoft.com/office/drawing/2014/main" id="{CCB2FD83-C447-4A87-AF6B-B8ECCC1EF2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5"/>
            <a:ext cx="12188952" cy="914393"/>
          </a:xfrm>
          <a:prstGeom prst="rect">
            <a:avLst/>
          </a:prstGeom>
        </p:spPr>
      </p:pic>
      <p:sp>
        <p:nvSpPr>
          <p:cNvPr id="6" name="Footer Placeholder 4">
            <a:extLst>
              <a:ext uri="{FF2B5EF4-FFF2-40B4-BE49-F238E27FC236}">
                <a16:creationId xmlns:a16="http://schemas.microsoft.com/office/drawing/2014/main" id="{FA6E40EC-12EE-4AF0-831B-604DBB8CA4C4}"/>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7" name="Slide Number Placeholder 5">
            <a:extLst>
              <a:ext uri="{FF2B5EF4-FFF2-40B4-BE49-F238E27FC236}">
                <a16:creationId xmlns:a16="http://schemas.microsoft.com/office/drawing/2014/main" id="{C1971C4E-FA51-4947-B37A-9656D5F16226}"/>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11</a:t>
            </a:fld>
            <a:endParaRPr lang="en-US" sz="900" dirty="0">
              <a:solidFill>
                <a:schemeClr val="accent6">
                  <a:lumMod val="50000"/>
                </a:schemeClr>
              </a:solidFill>
            </a:endParaRPr>
          </a:p>
        </p:txBody>
      </p:sp>
    </p:spTree>
    <p:extLst>
      <p:ext uri="{BB962C8B-B14F-4D97-AF65-F5344CB8AC3E}">
        <p14:creationId xmlns:p14="http://schemas.microsoft.com/office/powerpoint/2010/main" val="2607531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952" cy="943013"/>
          </a:xfrm>
          <a:prstGeom prst="rect">
            <a:avLst/>
          </a:prstGeom>
        </p:spPr>
      </p:pic>
      <p:sp>
        <p:nvSpPr>
          <p:cNvPr id="8" name="TextBox 7"/>
          <p:cNvSpPr txBox="1"/>
          <p:nvPr/>
        </p:nvSpPr>
        <p:spPr>
          <a:xfrm>
            <a:off x="0" y="1005840"/>
            <a:ext cx="12192000" cy="5486400"/>
          </a:xfrm>
          <a:prstGeom prst="rect">
            <a:avLst/>
          </a:prstGeom>
          <a:noFill/>
        </p:spPr>
        <p:txBody>
          <a:bodyPr wrap="square" lIns="91440" rIns="91440" rtlCol="0">
            <a:noAutofit/>
          </a:bodyPr>
          <a:lstStyle/>
          <a:p>
            <a:r>
              <a:rPr lang="en-US" sz="2800" b="1" dirty="0"/>
              <a:t>USGBC Mission</a:t>
            </a:r>
          </a:p>
          <a:p>
            <a:r>
              <a:rPr lang="en-US" sz="2800" dirty="0"/>
              <a:t>“to transform the way buildings and communities are designed, built and operated, enabling an environmentally and socially responsible, healthy, and prosperous environment that improves the quality of life.”</a:t>
            </a:r>
          </a:p>
        </p:txBody>
      </p:sp>
      <p:pic>
        <p:nvPicPr>
          <p:cNvPr id="3" name="Picture 2">
            <a:hlinkClick r:id="rId4"/>
          </p:cNvPr>
          <p:cNvPicPr>
            <a:picLocks noChangeAspect="1"/>
          </p:cNvPicPr>
          <p:nvPr/>
        </p:nvPicPr>
        <p:blipFill>
          <a:blip r:embed="rId5"/>
          <a:stretch>
            <a:fillRect/>
          </a:stretch>
        </p:blipFill>
        <p:spPr>
          <a:xfrm>
            <a:off x="4731217" y="3124200"/>
            <a:ext cx="2729566" cy="2743200"/>
          </a:xfrm>
          <a:prstGeom prst="rect">
            <a:avLst/>
          </a:prstGeom>
        </p:spPr>
      </p:pic>
      <p:sp>
        <p:nvSpPr>
          <p:cNvPr id="7" name="Footer Placeholder 4">
            <a:extLst>
              <a:ext uri="{FF2B5EF4-FFF2-40B4-BE49-F238E27FC236}">
                <a16:creationId xmlns:a16="http://schemas.microsoft.com/office/drawing/2014/main" id="{700F4050-B1A8-4367-BDAB-516FA441DDF1}"/>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9" name="Slide Number Placeholder 5">
            <a:extLst>
              <a:ext uri="{FF2B5EF4-FFF2-40B4-BE49-F238E27FC236}">
                <a16:creationId xmlns:a16="http://schemas.microsoft.com/office/drawing/2014/main" id="{9EE0BA3F-D9D4-43A1-8729-A95F36CDE1C5}"/>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12</a:t>
            </a:fld>
            <a:endParaRPr lang="en-US" sz="900" dirty="0">
              <a:solidFill>
                <a:schemeClr val="accent6">
                  <a:lumMod val="50000"/>
                </a:schemeClr>
              </a:solidFill>
            </a:endParaRPr>
          </a:p>
        </p:txBody>
      </p:sp>
    </p:spTree>
    <p:extLst>
      <p:ext uri="{BB962C8B-B14F-4D97-AF65-F5344CB8AC3E}">
        <p14:creationId xmlns:p14="http://schemas.microsoft.com/office/powerpoint/2010/main" val="3506676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005840"/>
            <a:ext cx="12188952" cy="5486400"/>
          </a:xfrm>
          <a:prstGeom prst="rect">
            <a:avLst/>
          </a:prstGeom>
          <a:noFill/>
        </p:spPr>
        <p:txBody>
          <a:bodyPr wrap="square" lIns="91440" rIns="91440" rtlCol="0">
            <a:noAutofit/>
          </a:bodyPr>
          <a:lstStyle/>
          <a:p>
            <a:r>
              <a:rPr lang="en-US" sz="2800" b="1" dirty="0"/>
              <a:t>USGBC Programs</a:t>
            </a:r>
          </a:p>
          <a:p>
            <a:r>
              <a:rPr lang="en-US" sz="2800" dirty="0"/>
              <a:t>Education programs</a:t>
            </a:r>
          </a:p>
          <a:p>
            <a:r>
              <a:rPr lang="en-US" sz="2800" dirty="0"/>
              <a:t>Advocacy</a:t>
            </a:r>
          </a:p>
          <a:p>
            <a:r>
              <a:rPr lang="en-US" sz="2800" dirty="0"/>
              <a:t>Research</a:t>
            </a:r>
          </a:p>
          <a:p>
            <a:r>
              <a:rPr lang="en-US" sz="2800" dirty="0"/>
              <a:t>Community - Network of local chapters</a:t>
            </a:r>
          </a:p>
          <a:p>
            <a:r>
              <a:rPr lang="en-US" sz="2800" dirty="0" err="1"/>
              <a:t>GreenBuild</a:t>
            </a:r>
            <a:r>
              <a:rPr lang="en-US" sz="2800" dirty="0"/>
              <a:t> International Conference and Expo</a:t>
            </a:r>
          </a:p>
          <a:p>
            <a:r>
              <a:rPr lang="en-US" sz="2800" dirty="0"/>
              <a:t>LEED Green Building Program</a:t>
            </a:r>
          </a:p>
        </p:txBody>
      </p:sp>
      <p:pic>
        <p:nvPicPr>
          <p:cNvPr id="14" name="Picture 13">
            <a:extLst>
              <a:ext uri="{FF2B5EF4-FFF2-40B4-BE49-F238E27FC236}">
                <a16:creationId xmlns:a16="http://schemas.microsoft.com/office/drawing/2014/main" id="{7E9D776A-23D9-4287-8F8C-F2B5AD648C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952" cy="943013"/>
          </a:xfrm>
          <a:prstGeom prst="rect">
            <a:avLst/>
          </a:prstGeom>
        </p:spPr>
      </p:pic>
      <p:sp>
        <p:nvSpPr>
          <p:cNvPr id="7" name="Footer Placeholder 4">
            <a:extLst>
              <a:ext uri="{FF2B5EF4-FFF2-40B4-BE49-F238E27FC236}">
                <a16:creationId xmlns:a16="http://schemas.microsoft.com/office/drawing/2014/main" id="{2F008FE5-CE8C-42D5-A0CE-083D708BB664}"/>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9" name="Slide Number Placeholder 5">
            <a:extLst>
              <a:ext uri="{FF2B5EF4-FFF2-40B4-BE49-F238E27FC236}">
                <a16:creationId xmlns:a16="http://schemas.microsoft.com/office/drawing/2014/main" id="{E0414D8E-C1AF-487E-930E-7643FB266BB9}"/>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13</a:t>
            </a:fld>
            <a:endParaRPr lang="en-US" sz="900" dirty="0">
              <a:solidFill>
                <a:schemeClr val="accent6">
                  <a:lumMod val="50000"/>
                </a:schemeClr>
              </a:solidFill>
            </a:endParaRPr>
          </a:p>
        </p:txBody>
      </p:sp>
    </p:spTree>
    <p:extLst>
      <p:ext uri="{BB962C8B-B14F-4D97-AF65-F5344CB8AC3E}">
        <p14:creationId xmlns:p14="http://schemas.microsoft.com/office/powerpoint/2010/main" val="3973231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005840"/>
            <a:ext cx="12192000" cy="5486400"/>
          </a:xfrm>
          <a:prstGeom prst="rect">
            <a:avLst/>
          </a:prstGeom>
          <a:noFill/>
        </p:spPr>
        <p:txBody>
          <a:bodyPr wrap="square" lIns="91440" rIns="91440" rtlCol="0">
            <a:noAutofit/>
          </a:bodyPr>
          <a:lstStyle/>
          <a:p>
            <a:r>
              <a:rPr lang="en-US" sz="2800" b="1" dirty="0"/>
              <a:t>The Goal of LEED is Market Transformation—</a:t>
            </a:r>
          </a:p>
          <a:p>
            <a:r>
              <a:rPr lang="en-US" sz="2800" dirty="0"/>
              <a:t>To fundamentally change how we design, build, and operate buildings and communities—through certification that honors levels of achievement in areas such as:</a:t>
            </a:r>
          </a:p>
          <a:p>
            <a:pPr marL="342900" indent="-342900">
              <a:buFont typeface="Wingdings" panose="05000000000000000000" pitchFamily="2" charset="2"/>
              <a:buChar char="§"/>
            </a:pPr>
            <a:r>
              <a:rPr lang="en-US" sz="2800" dirty="0"/>
              <a:t>Energy Savings</a:t>
            </a:r>
          </a:p>
          <a:p>
            <a:pPr marL="342900" indent="-342900">
              <a:buFont typeface="Wingdings" panose="05000000000000000000" pitchFamily="2" charset="2"/>
              <a:buChar char="§"/>
            </a:pPr>
            <a:r>
              <a:rPr lang="en-US" sz="2800" dirty="0"/>
              <a:t>Water Efficiency</a:t>
            </a:r>
          </a:p>
          <a:p>
            <a:pPr marL="342900" indent="-342900">
              <a:buFont typeface="Wingdings" panose="05000000000000000000" pitchFamily="2" charset="2"/>
              <a:buChar char="§"/>
            </a:pPr>
            <a:r>
              <a:rPr lang="en-US" sz="2800" dirty="0"/>
              <a:t>CO</a:t>
            </a:r>
            <a:r>
              <a:rPr lang="en-US" sz="2800" baseline="-25000" dirty="0"/>
              <a:t>2</a:t>
            </a:r>
            <a:r>
              <a:rPr lang="en-US" sz="2800" dirty="0"/>
              <a:t> Emissions Reduction</a:t>
            </a:r>
          </a:p>
          <a:p>
            <a:pPr marL="342900" indent="-342900">
              <a:buFont typeface="Wingdings" panose="05000000000000000000" pitchFamily="2" charset="2"/>
              <a:buChar char="§"/>
            </a:pPr>
            <a:r>
              <a:rPr lang="en-US" sz="2800" dirty="0"/>
              <a:t>Improved Indoor Environmental Quality</a:t>
            </a:r>
          </a:p>
          <a:p>
            <a:pPr marL="342900" indent="-342900">
              <a:buFont typeface="Wingdings" panose="05000000000000000000" pitchFamily="2" charset="2"/>
              <a:buChar char="§"/>
            </a:pPr>
            <a:r>
              <a:rPr lang="en-US" sz="2800" dirty="0"/>
              <a:t>Stewardship of Resources</a:t>
            </a:r>
          </a:p>
        </p:txBody>
      </p:sp>
      <p:pic>
        <p:nvPicPr>
          <p:cNvPr id="14" name="Picture 13">
            <a:extLst>
              <a:ext uri="{FF2B5EF4-FFF2-40B4-BE49-F238E27FC236}">
                <a16:creationId xmlns:a16="http://schemas.microsoft.com/office/drawing/2014/main" id="{F0704390-9A0D-40EC-B664-CEE07D91FD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952" cy="943013"/>
          </a:xfrm>
          <a:prstGeom prst="rect">
            <a:avLst/>
          </a:prstGeom>
        </p:spPr>
      </p:pic>
      <p:sp>
        <p:nvSpPr>
          <p:cNvPr id="6" name="Footer Placeholder 4">
            <a:extLst>
              <a:ext uri="{FF2B5EF4-FFF2-40B4-BE49-F238E27FC236}">
                <a16:creationId xmlns:a16="http://schemas.microsoft.com/office/drawing/2014/main" id="{469AEF9D-47E5-4E8E-9BAD-293F286DA1A1}"/>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7" name="Slide Number Placeholder 5">
            <a:extLst>
              <a:ext uri="{FF2B5EF4-FFF2-40B4-BE49-F238E27FC236}">
                <a16:creationId xmlns:a16="http://schemas.microsoft.com/office/drawing/2014/main" id="{9F7027B2-8778-4ADF-94CE-043FE2086E75}"/>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14</a:t>
            </a:fld>
            <a:endParaRPr lang="en-US" sz="900" dirty="0">
              <a:solidFill>
                <a:schemeClr val="accent6">
                  <a:lumMod val="50000"/>
                </a:schemeClr>
              </a:solidFill>
            </a:endParaRPr>
          </a:p>
        </p:txBody>
      </p:sp>
    </p:spTree>
    <p:extLst>
      <p:ext uri="{BB962C8B-B14F-4D97-AF65-F5344CB8AC3E}">
        <p14:creationId xmlns:p14="http://schemas.microsoft.com/office/powerpoint/2010/main" val="3677175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005840"/>
            <a:ext cx="12192000" cy="5486400"/>
          </a:xfrm>
          <a:prstGeom prst="rect">
            <a:avLst/>
          </a:prstGeom>
          <a:noFill/>
        </p:spPr>
        <p:txBody>
          <a:bodyPr wrap="square" lIns="91440" rIns="91440" rtlCol="0">
            <a:noAutofit/>
          </a:bodyPr>
          <a:lstStyle/>
          <a:p>
            <a:r>
              <a:rPr lang="en-US" sz="2800" b="1" dirty="0"/>
              <a:t>Green House Gas (GHG)</a:t>
            </a:r>
          </a:p>
          <a:p>
            <a:r>
              <a:rPr lang="en-US" sz="2800" dirty="0"/>
              <a:t>The built environment, including buildings and transportation systems, accounts for more than two-thirds of all greenhouse gas emissions.</a:t>
            </a:r>
          </a:p>
        </p:txBody>
      </p:sp>
      <p:sp>
        <p:nvSpPr>
          <p:cNvPr id="12" name="Rectangle 11"/>
          <p:cNvSpPr/>
          <p:nvPr/>
        </p:nvSpPr>
        <p:spPr>
          <a:xfrm>
            <a:off x="2865120" y="5979145"/>
            <a:ext cx="6461760" cy="369332"/>
          </a:xfrm>
          <a:prstGeom prst="rect">
            <a:avLst/>
          </a:prstGeom>
        </p:spPr>
        <p:txBody>
          <a:bodyPr wrap="square">
            <a:spAutoFit/>
          </a:bodyPr>
          <a:lstStyle/>
          <a:p>
            <a:r>
              <a:rPr lang="en-US" dirty="0">
                <a:hlinkClick r:id="rId3"/>
              </a:rPr>
              <a:t>https://www.epa.gov/ghgemissions/overview-greenhouse-gases</a:t>
            </a:r>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rcRect/>
          <a:stretch/>
        </p:blipFill>
        <p:spPr>
          <a:xfrm>
            <a:off x="4654168" y="2438400"/>
            <a:ext cx="2883673" cy="3108960"/>
          </a:xfrm>
          <a:prstGeom prst="rect">
            <a:avLst/>
          </a:prstGeom>
        </p:spPr>
      </p:pic>
      <p:pic>
        <p:nvPicPr>
          <p:cNvPr id="15" name="Picture 14">
            <a:extLst>
              <a:ext uri="{FF2B5EF4-FFF2-40B4-BE49-F238E27FC236}">
                <a16:creationId xmlns:a16="http://schemas.microsoft.com/office/drawing/2014/main" id="{4A005A88-B8EF-4FFC-8F4F-FBB71283CA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88952" cy="943013"/>
          </a:xfrm>
          <a:prstGeom prst="rect">
            <a:avLst/>
          </a:prstGeom>
        </p:spPr>
      </p:pic>
      <p:sp>
        <p:nvSpPr>
          <p:cNvPr id="9" name="Footer Placeholder 4">
            <a:extLst>
              <a:ext uri="{FF2B5EF4-FFF2-40B4-BE49-F238E27FC236}">
                <a16:creationId xmlns:a16="http://schemas.microsoft.com/office/drawing/2014/main" id="{623027C8-DE56-4736-BAD9-826C92DE38BF}"/>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11" name="Slide Number Placeholder 5">
            <a:extLst>
              <a:ext uri="{FF2B5EF4-FFF2-40B4-BE49-F238E27FC236}">
                <a16:creationId xmlns:a16="http://schemas.microsoft.com/office/drawing/2014/main" id="{3C8D9443-E676-4316-A860-9354C0412561}"/>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15</a:t>
            </a:fld>
            <a:endParaRPr lang="en-US" sz="900" dirty="0">
              <a:solidFill>
                <a:schemeClr val="accent6">
                  <a:lumMod val="50000"/>
                </a:schemeClr>
              </a:solidFill>
            </a:endParaRPr>
          </a:p>
        </p:txBody>
      </p:sp>
    </p:spTree>
    <p:extLst>
      <p:ext uri="{BB962C8B-B14F-4D97-AF65-F5344CB8AC3E}">
        <p14:creationId xmlns:p14="http://schemas.microsoft.com/office/powerpoint/2010/main" val="2873008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12188952" cy="914400"/>
          </a:xfrm>
          <a:prstGeom prst="rect">
            <a:avLst/>
          </a:prstGeom>
        </p:spPr>
      </p:pic>
      <p:sp>
        <p:nvSpPr>
          <p:cNvPr id="8" name="TextBox 7"/>
          <p:cNvSpPr txBox="1"/>
          <p:nvPr/>
        </p:nvSpPr>
        <p:spPr>
          <a:xfrm>
            <a:off x="0" y="1005840"/>
            <a:ext cx="12188952" cy="5486400"/>
          </a:xfrm>
          <a:prstGeom prst="rect">
            <a:avLst/>
          </a:prstGeom>
          <a:noFill/>
        </p:spPr>
        <p:txBody>
          <a:bodyPr wrap="square" lIns="91440" rIns="91440" rtlCol="0">
            <a:noAutofit/>
          </a:bodyPr>
          <a:lstStyle/>
          <a:p>
            <a:r>
              <a:rPr lang="en-US" sz="2800" b="1" dirty="0"/>
              <a:t>Where Do GHG Emissions Come From?</a:t>
            </a:r>
          </a:p>
          <a:p>
            <a:pPr marL="342900" indent="-342900">
              <a:buFont typeface="Wingdings" panose="05000000000000000000" pitchFamily="2" charset="2"/>
              <a:buChar char="q"/>
            </a:pPr>
            <a:r>
              <a:rPr lang="en-US" sz="2800" dirty="0"/>
              <a:t>Building systems and energy use</a:t>
            </a:r>
          </a:p>
          <a:p>
            <a:pPr marL="342900" indent="-342900">
              <a:buFont typeface="Wingdings" panose="05000000000000000000" pitchFamily="2" charset="2"/>
              <a:buChar char="q"/>
            </a:pPr>
            <a:r>
              <a:rPr lang="en-US" sz="2800" dirty="0"/>
              <a:t>Transportation</a:t>
            </a:r>
          </a:p>
          <a:p>
            <a:pPr marL="342900" indent="-342900">
              <a:buFont typeface="Wingdings" panose="05000000000000000000" pitchFamily="2" charset="2"/>
              <a:buChar char="q"/>
            </a:pPr>
            <a:r>
              <a:rPr lang="en-US" sz="2800" dirty="0"/>
              <a:t>Water use and treatment</a:t>
            </a:r>
          </a:p>
          <a:p>
            <a:pPr marL="342900" indent="-342900">
              <a:buFont typeface="Wingdings" panose="05000000000000000000" pitchFamily="2" charset="2"/>
              <a:buChar char="q"/>
            </a:pPr>
            <a:r>
              <a:rPr lang="en-US" sz="2800" dirty="0"/>
              <a:t>Landcover change</a:t>
            </a:r>
          </a:p>
          <a:p>
            <a:pPr marL="342900" indent="-342900">
              <a:buFont typeface="Wingdings" panose="05000000000000000000" pitchFamily="2" charset="2"/>
              <a:buChar char="q"/>
            </a:pPr>
            <a:r>
              <a:rPr lang="en-US" sz="2800" dirty="0"/>
              <a:t>Materials</a:t>
            </a:r>
          </a:p>
          <a:p>
            <a:pPr marL="342900" indent="-342900">
              <a:buFont typeface="Wingdings" panose="05000000000000000000" pitchFamily="2" charset="2"/>
              <a:buChar char="q"/>
            </a:pPr>
            <a:r>
              <a:rPr lang="en-US" sz="2800" dirty="0"/>
              <a:t>Construction</a:t>
            </a:r>
          </a:p>
          <a:p>
            <a:endParaRPr lang="en-US" sz="2800" dirty="0"/>
          </a:p>
          <a:p>
            <a:r>
              <a:rPr lang="en-US" sz="2800" dirty="0"/>
              <a:t>By improving the efficiency of buildings and communities, we can significantly reduce greenhouse gas emissions.</a:t>
            </a:r>
          </a:p>
        </p:txBody>
      </p:sp>
      <p:sp>
        <p:nvSpPr>
          <p:cNvPr id="6" name="Footer Placeholder 4">
            <a:extLst>
              <a:ext uri="{FF2B5EF4-FFF2-40B4-BE49-F238E27FC236}">
                <a16:creationId xmlns:a16="http://schemas.microsoft.com/office/drawing/2014/main" id="{ACDBC744-D869-457E-A749-26F232D06237}"/>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7" name="Slide Number Placeholder 5">
            <a:extLst>
              <a:ext uri="{FF2B5EF4-FFF2-40B4-BE49-F238E27FC236}">
                <a16:creationId xmlns:a16="http://schemas.microsoft.com/office/drawing/2014/main" id="{38F74200-C904-4216-A30B-B945CC3F9F81}"/>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16</a:t>
            </a:fld>
            <a:endParaRPr lang="en-US" sz="900" dirty="0">
              <a:solidFill>
                <a:schemeClr val="accent6">
                  <a:lumMod val="50000"/>
                </a:schemeClr>
              </a:solidFill>
            </a:endParaRPr>
          </a:p>
        </p:txBody>
      </p:sp>
    </p:spTree>
    <p:extLst>
      <p:ext uri="{BB962C8B-B14F-4D97-AF65-F5344CB8AC3E}">
        <p14:creationId xmlns:p14="http://schemas.microsoft.com/office/powerpoint/2010/main" val="1735851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076" y="1955073"/>
            <a:ext cx="10972800" cy="3135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a:extLst>
              <a:ext uri="{FF2B5EF4-FFF2-40B4-BE49-F238E27FC236}">
                <a16:creationId xmlns:a16="http://schemas.microsoft.com/office/drawing/2014/main" id="{BB359CDF-0D5B-4867-A225-5DEFBF504CD0}"/>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0" y="0"/>
            <a:ext cx="12188952" cy="914400"/>
          </a:xfrm>
          <a:prstGeom prst="rect">
            <a:avLst/>
          </a:prstGeom>
        </p:spPr>
      </p:pic>
      <p:sp>
        <p:nvSpPr>
          <p:cNvPr id="6" name="Footer Placeholder 4">
            <a:extLst>
              <a:ext uri="{FF2B5EF4-FFF2-40B4-BE49-F238E27FC236}">
                <a16:creationId xmlns:a16="http://schemas.microsoft.com/office/drawing/2014/main" id="{FD5EF77A-AA8F-4491-B802-22F9107D50A9}"/>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8" name="Slide Number Placeholder 5">
            <a:extLst>
              <a:ext uri="{FF2B5EF4-FFF2-40B4-BE49-F238E27FC236}">
                <a16:creationId xmlns:a16="http://schemas.microsoft.com/office/drawing/2014/main" id="{AF998651-004F-4E58-B29B-F08CB0ED47F2}"/>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17</a:t>
            </a:fld>
            <a:endParaRPr lang="en-US" sz="900" dirty="0">
              <a:solidFill>
                <a:schemeClr val="accent6">
                  <a:lumMod val="50000"/>
                </a:schemeClr>
              </a:solidFill>
            </a:endParaRPr>
          </a:p>
        </p:txBody>
      </p:sp>
    </p:spTree>
    <p:extLst>
      <p:ext uri="{BB962C8B-B14F-4D97-AF65-F5344CB8AC3E}">
        <p14:creationId xmlns:p14="http://schemas.microsoft.com/office/powerpoint/2010/main" val="151285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0"/>
            <a:ext cx="12188952" cy="943014"/>
          </a:xfrm>
          <a:prstGeom prst="rect">
            <a:avLst/>
          </a:prstGeom>
        </p:spPr>
      </p:pic>
      <p:sp>
        <p:nvSpPr>
          <p:cNvPr id="8" name="TextBox 7"/>
          <p:cNvSpPr txBox="1"/>
          <p:nvPr/>
        </p:nvSpPr>
        <p:spPr>
          <a:xfrm>
            <a:off x="0" y="1005840"/>
            <a:ext cx="12192000" cy="5486400"/>
          </a:xfrm>
          <a:prstGeom prst="rect">
            <a:avLst/>
          </a:prstGeom>
          <a:noFill/>
        </p:spPr>
        <p:txBody>
          <a:bodyPr wrap="square" lIns="91440" rIns="91440" rtlCol="0">
            <a:noAutofit/>
          </a:bodyPr>
          <a:lstStyle/>
          <a:p>
            <a:r>
              <a:rPr lang="en-US" sz="2800" b="1" dirty="0"/>
              <a:t>Green Projects</a:t>
            </a:r>
          </a:p>
          <a:p>
            <a:r>
              <a:rPr lang="en-US" sz="2800" dirty="0"/>
              <a:t>Continuous Monitoring - Identify Needed Improvements</a:t>
            </a:r>
          </a:p>
          <a:p>
            <a:r>
              <a:rPr lang="en-US" sz="2800" dirty="0"/>
              <a:t>Adapt to Changes - Build in </a:t>
            </a:r>
            <a:r>
              <a:rPr lang="en-US" sz="2800" dirty="0">
                <a:hlinkClick r:id="rId4"/>
              </a:rPr>
              <a:t>Resilience</a:t>
            </a:r>
            <a:endParaRPr lang="en-US" sz="2800" dirty="0"/>
          </a:p>
          <a:p>
            <a:r>
              <a:rPr lang="en-US" sz="2800" dirty="0"/>
              <a:t>Maintain the Buildings Performance at the Highest Level</a:t>
            </a:r>
          </a:p>
          <a:p>
            <a:endParaRPr lang="en-US" sz="2800" dirty="0"/>
          </a:p>
          <a:p>
            <a:endParaRPr lang="en-US" sz="2400"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78547" y="3962400"/>
            <a:ext cx="1834917" cy="1828800"/>
          </a:xfrm>
          <a:prstGeom prst="rect">
            <a:avLst/>
          </a:prstGeom>
        </p:spPr>
      </p:pic>
      <p:sp>
        <p:nvSpPr>
          <p:cNvPr id="7" name="Footer Placeholder 4">
            <a:extLst>
              <a:ext uri="{FF2B5EF4-FFF2-40B4-BE49-F238E27FC236}">
                <a16:creationId xmlns:a16="http://schemas.microsoft.com/office/drawing/2014/main" id="{4C9BAB90-0EF1-4974-BF43-32A40929ADA5}"/>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9" name="Slide Number Placeholder 5">
            <a:extLst>
              <a:ext uri="{FF2B5EF4-FFF2-40B4-BE49-F238E27FC236}">
                <a16:creationId xmlns:a16="http://schemas.microsoft.com/office/drawing/2014/main" id="{0A42BFDF-F693-4B4F-812C-19F8CC0A69F8}"/>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18</a:t>
            </a:fld>
            <a:endParaRPr lang="en-US" sz="900" dirty="0">
              <a:solidFill>
                <a:schemeClr val="accent6">
                  <a:lumMod val="50000"/>
                </a:schemeClr>
              </a:solidFill>
            </a:endParaRPr>
          </a:p>
        </p:txBody>
      </p:sp>
    </p:spTree>
    <p:extLst>
      <p:ext uri="{BB962C8B-B14F-4D97-AF65-F5344CB8AC3E}">
        <p14:creationId xmlns:p14="http://schemas.microsoft.com/office/powerpoint/2010/main" val="2706602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005840"/>
            <a:ext cx="12188952" cy="5486400"/>
          </a:xfrm>
          <a:prstGeom prst="rect">
            <a:avLst/>
          </a:prstGeom>
          <a:noFill/>
        </p:spPr>
        <p:txBody>
          <a:bodyPr wrap="square" lIns="91440" rIns="91440" rtlCol="0">
            <a:noAutofit/>
          </a:bodyPr>
          <a:lstStyle/>
          <a:p>
            <a:r>
              <a:rPr lang="en-US" sz="2800" b="1" dirty="0"/>
              <a:t>Commissioning</a:t>
            </a:r>
          </a:p>
          <a:p>
            <a:r>
              <a:rPr lang="en-US" sz="2800" i="1" dirty="0"/>
              <a:t>Process of verifying and documenting that a building and all its systems and assemblies are planned, designed, installed, tested, operated, and maintained to meet the owner’s project requirements.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8404" y="3655955"/>
            <a:ext cx="4775201" cy="1828800"/>
          </a:xfrm>
          <a:prstGeom prst="rect">
            <a:avLst/>
          </a:prstGeom>
        </p:spPr>
      </p:pic>
      <p:pic>
        <p:nvPicPr>
          <p:cNvPr id="14" name="Picture 13">
            <a:extLst>
              <a:ext uri="{FF2B5EF4-FFF2-40B4-BE49-F238E27FC236}">
                <a16:creationId xmlns:a16="http://schemas.microsoft.com/office/drawing/2014/main" id="{DE521CCA-90E6-414D-8EE6-E7AB07A68F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 y="0"/>
            <a:ext cx="12188952" cy="943014"/>
          </a:xfrm>
          <a:prstGeom prst="rect">
            <a:avLst/>
          </a:prstGeom>
        </p:spPr>
      </p:pic>
      <p:sp>
        <p:nvSpPr>
          <p:cNvPr id="7" name="Footer Placeholder 4">
            <a:extLst>
              <a:ext uri="{FF2B5EF4-FFF2-40B4-BE49-F238E27FC236}">
                <a16:creationId xmlns:a16="http://schemas.microsoft.com/office/drawing/2014/main" id="{0B67E1DD-57BD-422E-9495-6AC8FCF82781}"/>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9" name="Slide Number Placeholder 5">
            <a:extLst>
              <a:ext uri="{FF2B5EF4-FFF2-40B4-BE49-F238E27FC236}">
                <a16:creationId xmlns:a16="http://schemas.microsoft.com/office/drawing/2014/main" id="{932645A1-BB6E-4FC6-BCAB-AB860F1E81BE}"/>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19</a:t>
            </a:fld>
            <a:endParaRPr lang="en-US" sz="900" dirty="0">
              <a:solidFill>
                <a:schemeClr val="accent6">
                  <a:lumMod val="50000"/>
                </a:schemeClr>
              </a:solidFill>
            </a:endParaRPr>
          </a:p>
        </p:txBody>
      </p:sp>
    </p:spTree>
    <p:extLst>
      <p:ext uri="{BB962C8B-B14F-4D97-AF65-F5344CB8AC3E}">
        <p14:creationId xmlns:p14="http://schemas.microsoft.com/office/powerpoint/2010/main" val="2516634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rightnessContrast bright="35000" contrast="-75000"/>
                    </a14:imgEffect>
                  </a14:imgLayer>
                </a14:imgProps>
              </a:ext>
              <a:ext uri="{28A0092B-C50C-407E-A947-70E740481C1C}">
                <a14:useLocalDpi xmlns:a14="http://schemas.microsoft.com/office/drawing/2010/main" val="0"/>
              </a:ext>
            </a:extLst>
          </a:blip>
          <a:stretch>
            <a:fillRect/>
          </a:stretch>
        </p:blipFill>
        <p:spPr>
          <a:xfrm>
            <a:off x="0" y="-1411212"/>
            <a:ext cx="12192000" cy="8120820"/>
          </a:xfrm>
          <a:prstGeom prst="rect">
            <a:avLst/>
          </a:prstGeom>
        </p:spPr>
      </p:pic>
      <p:sp>
        <p:nvSpPr>
          <p:cNvPr id="3" name="Rectangle 2"/>
          <p:cNvSpPr/>
          <p:nvPr/>
        </p:nvSpPr>
        <p:spPr>
          <a:xfrm>
            <a:off x="76200" y="1589820"/>
            <a:ext cx="12036552" cy="18391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200" y="835120"/>
            <a:ext cx="4572000" cy="5250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0" y="835120"/>
            <a:ext cx="12112752" cy="2667390"/>
          </a:xfrm>
          <a:prstGeom prst="rect">
            <a:avLst/>
          </a:prstGeom>
          <a:noFill/>
        </p:spPr>
        <p:txBody>
          <a:bodyPr wrap="square" lIns="182880" rIns="182880" rtlCol="0">
            <a:noAutofit/>
          </a:bodyPr>
          <a:lstStyle/>
          <a:p>
            <a:r>
              <a:rPr lang="en-US" sz="2800" b="1" dirty="0"/>
              <a:t>The Built Environment</a:t>
            </a:r>
            <a:endParaRPr lang="en-US" sz="2800" dirty="0"/>
          </a:p>
          <a:p>
            <a:endParaRPr lang="en-US" sz="2000" dirty="0"/>
          </a:p>
          <a:p>
            <a:r>
              <a:rPr lang="en-US" sz="2800" b="1" dirty="0"/>
              <a:t>built environment </a:t>
            </a:r>
            <a:r>
              <a:rPr lang="en-US" sz="2800" dirty="0"/>
              <a:t>refers to the man-made surroundings that provide the setting for human activity, ranging in scale from buildings and parks or green space to neighborhoods and cities that can often include their supporting infrastructure, such as water supply or energy networks.</a:t>
            </a:r>
            <a:endParaRPr lang="en-US" sz="2800" i="1" dirty="0"/>
          </a:p>
        </p:txBody>
      </p:sp>
      <p:grpSp>
        <p:nvGrpSpPr>
          <p:cNvPr id="8" name="Group 7"/>
          <p:cNvGrpSpPr/>
          <p:nvPr/>
        </p:nvGrpSpPr>
        <p:grpSpPr>
          <a:xfrm>
            <a:off x="0" y="0"/>
            <a:ext cx="12188952" cy="685800"/>
            <a:chOff x="0" y="0"/>
            <a:chExt cx="9144000" cy="685800"/>
          </a:xfrm>
        </p:grpSpPr>
        <p:sp>
          <p:nvSpPr>
            <p:cNvPr id="4" name="TextBox 3"/>
            <p:cNvSpPr txBox="1"/>
            <p:nvPr/>
          </p:nvSpPr>
          <p:spPr>
            <a:xfrm>
              <a:off x="0" y="0"/>
              <a:ext cx="9144000" cy="685800"/>
            </a:xfrm>
            <a:prstGeom prst="rect">
              <a:avLst/>
            </a:prstGeom>
            <a:solidFill>
              <a:srgbClr val="FFC000"/>
            </a:solidFill>
          </p:spPr>
          <p:txBody>
            <a:bodyPr wrap="square" rtlCol="0" anchor="ctr" anchorCtr="0">
              <a:noAutofit/>
            </a:bodyPr>
            <a:lstStyle/>
            <a:p>
              <a:pPr algn="ctr"/>
              <a:r>
                <a:rPr lang="en-US" sz="2800" b="1" dirty="0"/>
                <a:t>Introduction to Green Buildings and Communities</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04250" y="114300"/>
              <a:ext cx="457200" cy="457200"/>
            </a:xfrm>
            <a:prstGeom prst="rect">
              <a:avLst/>
            </a:prstGeom>
          </p:spPr>
        </p:pic>
        <p:sp>
          <p:nvSpPr>
            <p:cNvPr id="14" name="TextBox 13"/>
            <p:cNvSpPr txBox="1"/>
            <p:nvPr/>
          </p:nvSpPr>
          <p:spPr>
            <a:xfrm>
              <a:off x="182880" y="149320"/>
              <a:ext cx="685800" cy="387160"/>
            </a:xfrm>
            <a:prstGeom prst="rect">
              <a:avLst/>
            </a:prstGeom>
            <a:solidFill>
              <a:srgbClr val="FFC000"/>
            </a:solidFill>
          </p:spPr>
          <p:txBody>
            <a:bodyPr wrap="square" rtlCol="0" anchor="ctr" anchorCtr="0">
              <a:noAutofit/>
            </a:bodyPr>
            <a:lstStyle/>
            <a:p>
              <a:r>
                <a:rPr lang="en-US" sz="1200" b="1" dirty="0">
                  <a:latin typeface="MV Boli" panose="02000500030200090000" pitchFamily="2" charset="0"/>
                  <a:cs typeface="MV Boli" panose="02000500030200090000" pitchFamily="2" charset="0"/>
                </a:rPr>
                <a:t>LCCG</a:t>
              </a:r>
            </a:p>
            <a:p>
              <a:r>
                <a:rPr lang="en-US" sz="1200" b="1" dirty="0">
                  <a:latin typeface="MV Boli" panose="02000500030200090000" pitchFamily="2" charset="0"/>
                  <a:cs typeface="MV Boli" panose="02000500030200090000" pitchFamily="2" charset="0"/>
                </a:rPr>
                <a:t>Section 1</a:t>
              </a:r>
            </a:p>
          </p:txBody>
        </p:sp>
      </p:grpSp>
      <p:sp>
        <p:nvSpPr>
          <p:cNvPr id="15" name="Footer Placeholder 4">
            <a:extLst>
              <a:ext uri="{FF2B5EF4-FFF2-40B4-BE49-F238E27FC236}">
                <a16:creationId xmlns:a16="http://schemas.microsoft.com/office/drawing/2014/main" id="{DF87601A-E9BE-4F5F-820C-B4E159FBED7A}"/>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16" name="Slide Number Placeholder 5">
            <a:extLst>
              <a:ext uri="{FF2B5EF4-FFF2-40B4-BE49-F238E27FC236}">
                <a16:creationId xmlns:a16="http://schemas.microsoft.com/office/drawing/2014/main" id="{ABFC4F6F-B7EE-4515-B72D-48009F724644}"/>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2</a:t>
            </a:fld>
            <a:endParaRPr lang="en-US" sz="900" dirty="0">
              <a:solidFill>
                <a:schemeClr val="accent6">
                  <a:lumMod val="50000"/>
                </a:schemeClr>
              </a:solidFill>
            </a:endParaRPr>
          </a:p>
        </p:txBody>
      </p:sp>
    </p:spTree>
    <p:extLst>
      <p:ext uri="{BB962C8B-B14F-4D97-AF65-F5344CB8AC3E}">
        <p14:creationId xmlns:p14="http://schemas.microsoft.com/office/powerpoint/2010/main" val="2893523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005840"/>
            <a:ext cx="12188952" cy="5486400"/>
          </a:xfrm>
          <a:prstGeom prst="rect">
            <a:avLst/>
          </a:prstGeom>
          <a:noFill/>
        </p:spPr>
        <p:txBody>
          <a:bodyPr wrap="square" lIns="91440" rIns="91440" rtlCol="0">
            <a:noAutofit/>
          </a:bodyPr>
          <a:lstStyle/>
          <a:p>
            <a:r>
              <a:rPr lang="en-US" sz="2800" b="1" dirty="0" err="1"/>
              <a:t>Retrocommissioning</a:t>
            </a:r>
            <a:endParaRPr lang="en-US" sz="2800" b="1" dirty="0"/>
          </a:p>
          <a:p>
            <a:r>
              <a:rPr lang="en-US" sz="2800" dirty="0"/>
              <a:t>A tune-up that identifies inefficiencies and restores high levels of performance.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4076" y="2473958"/>
            <a:ext cx="6400800" cy="3840480"/>
          </a:xfrm>
          <a:prstGeom prst="rect">
            <a:avLst/>
          </a:prstGeom>
        </p:spPr>
      </p:pic>
      <p:pic>
        <p:nvPicPr>
          <p:cNvPr id="14" name="Picture 13">
            <a:extLst>
              <a:ext uri="{FF2B5EF4-FFF2-40B4-BE49-F238E27FC236}">
                <a16:creationId xmlns:a16="http://schemas.microsoft.com/office/drawing/2014/main" id="{ED7AC91B-E615-4B92-AA2E-6FBC59752D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 y="0"/>
            <a:ext cx="12188952" cy="943014"/>
          </a:xfrm>
          <a:prstGeom prst="rect">
            <a:avLst/>
          </a:prstGeom>
        </p:spPr>
      </p:pic>
      <p:sp>
        <p:nvSpPr>
          <p:cNvPr id="7" name="Footer Placeholder 4">
            <a:extLst>
              <a:ext uri="{FF2B5EF4-FFF2-40B4-BE49-F238E27FC236}">
                <a16:creationId xmlns:a16="http://schemas.microsoft.com/office/drawing/2014/main" id="{A6BF4FED-6A6F-484C-8FB3-831BECCB3FA0}"/>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9" name="Slide Number Placeholder 5">
            <a:extLst>
              <a:ext uri="{FF2B5EF4-FFF2-40B4-BE49-F238E27FC236}">
                <a16:creationId xmlns:a16="http://schemas.microsoft.com/office/drawing/2014/main" id="{C4271FA8-8F3B-4EC5-8F6E-AF10CD75E444}"/>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20</a:t>
            </a:fld>
            <a:endParaRPr lang="en-US" sz="900" dirty="0">
              <a:solidFill>
                <a:schemeClr val="accent6">
                  <a:lumMod val="50000"/>
                </a:schemeClr>
              </a:solidFill>
            </a:endParaRPr>
          </a:p>
        </p:txBody>
      </p:sp>
    </p:spTree>
    <p:extLst>
      <p:ext uri="{BB962C8B-B14F-4D97-AF65-F5344CB8AC3E}">
        <p14:creationId xmlns:p14="http://schemas.microsoft.com/office/powerpoint/2010/main" val="2538383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005840"/>
            <a:ext cx="8209280" cy="5486400"/>
          </a:xfrm>
          <a:prstGeom prst="rect">
            <a:avLst/>
          </a:prstGeom>
          <a:noFill/>
        </p:spPr>
        <p:txBody>
          <a:bodyPr wrap="square" lIns="91440" rIns="91440" rtlCol="0">
            <a:noAutofit/>
          </a:bodyPr>
          <a:lstStyle/>
          <a:p>
            <a:r>
              <a:rPr lang="en-US" sz="2800" b="1" dirty="0"/>
              <a:t>Adaptive Reuse</a:t>
            </a:r>
          </a:p>
          <a:p>
            <a:r>
              <a:rPr lang="en-US" sz="2800" b="1" dirty="0"/>
              <a:t>Adaptive reuse </a:t>
            </a:r>
            <a:r>
              <a:rPr lang="en-US" sz="2800" dirty="0"/>
              <a:t>is the practice of redesigning and using a structure for a use that is significantly different from the building’s original use.</a:t>
            </a:r>
          </a:p>
          <a:p>
            <a:endParaRPr lang="en-US" sz="2800" dirty="0"/>
          </a:p>
          <a:p>
            <a:pPr marL="342900" indent="-342900">
              <a:buFont typeface="Wingdings" panose="05000000000000000000" pitchFamily="2" charset="2"/>
              <a:buChar char="q"/>
            </a:pPr>
            <a:r>
              <a:rPr lang="en-US" sz="2800" b="1" dirty="0"/>
              <a:t>Reduces</a:t>
            </a:r>
            <a:r>
              <a:rPr lang="en-US" sz="2800" dirty="0"/>
              <a:t> the need for extracting materials for a new building and disposing of demolition waste.</a:t>
            </a:r>
          </a:p>
          <a:p>
            <a:pPr marL="342900" indent="-342900">
              <a:buFont typeface="Wingdings" panose="05000000000000000000" pitchFamily="2" charset="2"/>
              <a:buChar char="q"/>
            </a:pPr>
            <a:endParaRPr lang="en-US" sz="2800" dirty="0"/>
          </a:p>
          <a:p>
            <a:pPr marL="342900" indent="-342900">
              <a:buFont typeface="Wingdings" panose="05000000000000000000" pitchFamily="2" charset="2"/>
              <a:buChar char="q"/>
            </a:pPr>
            <a:r>
              <a:rPr lang="en-US" sz="2800" b="1" dirty="0"/>
              <a:t>Reuses</a:t>
            </a:r>
            <a:r>
              <a:rPr lang="en-US" sz="2800" dirty="0"/>
              <a:t> a site that is already served by infrastructure and avoids the conversion of farmland or forest to development.</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9858" y="4002643"/>
            <a:ext cx="3657600" cy="242887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9858" y="1060995"/>
            <a:ext cx="3657600" cy="2828924"/>
          </a:xfrm>
          <a:prstGeom prst="rect">
            <a:avLst/>
          </a:prstGeom>
        </p:spPr>
      </p:pic>
      <p:pic>
        <p:nvPicPr>
          <p:cNvPr id="14" name="Picture 13">
            <a:extLst>
              <a:ext uri="{FF2B5EF4-FFF2-40B4-BE49-F238E27FC236}">
                <a16:creationId xmlns:a16="http://schemas.microsoft.com/office/drawing/2014/main" id="{D4470ABE-8027-4835-A0FD-01C105CE22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 y="0"/>
            <a:ext cx="12188952" cy="943014"/>
          </a:xfrm>
          <a:prstGeom prst="rect">
            <a:avLst/>
          </a:prstGeom>
        </p:spPr>
      </p:pic>
      <p:sp>
        <p:nvSpPr>
          <p:cNvPr id="9" name="Footer Placeholder 4">
            <a:extLst>
              <a:ext uri="{FF2B5EF4-FFF2-40B4-BE49-F238E27FC236}">
                <a16:creationId xmlns:a16="http://schemas.microsoft.com/office/drawing/2014/main" id="{67BA0906-C69B-4C70-B452-B927BA7FDE9E}"/>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10" name="Slide Number Placeholder 5">
            <a:extLst>
              <a:ext uri="{FF2B5EF4-FFF2-40B4-BE49-F238E27FC236}">
                <a16:creationId xmlns:a16="http://schemas.microsoft.com/office/drawing/2014/main" id="{6CD5C35E-9B4B-4E7A-B640-03ECEF792231}"/>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21</a:t>
            </a:fld>
            <a:endParaRPr lang="en-US" sz="900" dirty="0">
              <a:solidFill>
                <a:schemeClr val="accent6">
                  <a:lumMod val="50000"/>
                </a:schemeClr>
              </a:solidFill>
            </a:endParaRPr>
          </a:p>
        </p:txBody>
      </p:sp>
    </p:spTree>
    <p:extLst>
      <p:ext uri="{BB962C8B-B14F-4D97-AF65-F5344CB8AC3E}">
        <p14:creationId xmlns:p14="http://schemas.microsoft.com/office/powerpoint/2010/main" val="3864294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005840"/>
            <a:ext cx="12188952" cy="5486400"/>
          </a:xfrm>
          <a:prstGeom prst="rect">
            <a:avLst/>
          </a:prstGeom>
          <a:noFill/>
        </p:spPr>
        <p:txBody>
          <a:bodyPr wrap="square" lIns="91440" rIns="91440" rtlCol="0">
            <a:noAutofit/>
          </a:bodyPr>
          <a:lstStyle/>
          <a:p>
            <a:r>
              <a:rPr lang="en-US" sz="2800" b="1" dirty="0"/>
              <a:t>Community Issues</a:t>
            </a:r>
          </a:p>
          <a:p>
            <a:pPr marL="342900" indent="-342900">
              <a:buFont typeface="Wingdings" panose="05000000000000000000" pitchFamily="2" charset="2"/>
              <a:buChar char="q"/>
            </a:pPr>
            <a:r>
              <a:rPr lang="en-US" sz="2800" dirty="0"/>
              <a:t>Access to site by mass transit and pedestrian or bicycle paths.</a:t>
            </a:r>
          </a:p>
          <a:p>
            <a:pPr marL="914400" lvl="1" indent="-457200">
              <a:spcAft>
                <a:spcPts val="600"/>
              </a:spcAft>
              <a:buFont typeface="Wingdings" panose="05000000000000000000" pitchFamily="2" charset="2"/>
              <a:buChar char="§"/>
            </a:pPr>
            <a:r>
              <a:rPr lang="en-US" sz="2800" dirty="0"/>
              <a:t>Availability of public transportation is essential for reducing carbon emissions.</a:t>
            </a:r>
          </a:p>
          <a:p>
            <a:pPr marL="915987" lvl="1" indent="-457200">
              <a:spcAft>
                <a:spcPts val="600"/>
              </a:spcAft>
              <a:buFont typeface="Wingdings" panose="05000000000000000000" pitchFamily="2" charset="2"/>
              <a:buChar char="§"/>
            </a:pPr>
            <a:r>
              <a:rPr lang="en-US" sz="2800" dirty="0"/>
              <a:t>Bicycling and walking, depend on the proximity of destinations, connectivity of the community, and design of surroundings.</a:t>
            </a:r>
          </a:p>
          <a:p>
            <a:pPr marL="914400" lvl="1" indent="-457200">
              <a:buFont typeface="Wingdings" panose="05000000000000000000" pitchFamily="2" charset="2"/>
              <a:buChar char="§"/>
            </a:pPr>
            <a:r>
              <a:rPr lang="en-US" sz="2800" dirty="0"/>
              <a:t>Roads that are designed for only motor vehicles do not provide the flexibility or adaptability of a transportation network designed for diverse travel modes.</a:t>
            </a:r>
          </a:p>
        </p:txBody>
      </p:sp>
      <p:pic>
        <p:nvPicPr>
          <p:cNvPr id="14" name="Picture 13">
            <a:extLst>
              <a:ext uri="{FF2B5EF4-FFF2-40B4-BE49-F238E27FC236}">
                <a16:creationId xmlns:a16="http://schemas.microsoft.com/office/drawing/2014/main" id="{070E723C-8E60-4643-92AB-91404ACE3E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0"/>
            <a:ext cx="12188952" cy="943014"/>
          </a:xfrm>
          <a:prstGeom prst="rect">
            <a:avLst/>
          </a:prstGeom>
        </p:spPr>
      </p:pic>
      <p:sp>
        <p:nvSpPr>
          <p:cNvPr id="6" name="Footer Placeholder 4">
            <a:extLst>
              <a:ext uri="{FF2B5EF4-FFF2-40B4-BE49-F238E27FC236}">
                <a16:creationId xmlns:a16="http://schemas.microsoft.com/office/drawing/2014/main" id="{D575CE4C-B1B2-4920-99E4-5B69B69FE663}"/>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7" name="Slide Number Placeholder 5">
            <a:extLst>
              <a:ext uri="{FF2B5EF4-FFF2-40B4-BE49-F238E27FC236}">
                <a16:creationId xmlns:a16="http://schemas.microsoft.com/office/drawing/2014/main" id="{5E5A332B-D207-4D32-9B65-58DA80D9EC60}"/>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22</a:t>
            </a:fld>
            <a:endParaRPr lang="en-US" sz="900" dirty="0">
              <a:solidFill>
                <a:schemeClr val="accent6">
                  <a:lumMod val="50000"/>
                </a:schemeClr>
              </a:solidFill>
            </a:endParaRPr>
          </a:p>
        </p:txBody>
      </p:sp>
    </p:spTree>
    <p:extLst>
      <p:ext uri="{BB962C8B-B14F-4D97-AF65-F5344CB8AC3E}">
        <p14:creationId xmlns:p14="http://schemas.microsoft.com/office/powerpoint/2010/main" val="39867073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005840"/>
            <a:ext cx="12188952" cy="5486400"/>
          </a:xfrm>
          <a:prstGeom prst="rect">
            <a:avLst/>
          </a:prstGeom>
          <a:noFill/>
        </p:spPr>
        <p:txBody>
          <a:bodyPr wrap="square" lIns="91440" rIns="91440" rtlCol="0">
            <a:noAutofit/>
          </a:bodyPr>
          <a:lstStyle/>
          <a:p>
            <a:r>
              <a:rPr lang="en-US" sz="2800" b="1" dirty="0"/>
              <a:t>Community Issues</a:t>
            </a:r>
            <a:endParaRPr lang="en-US" sz="2800" dirty="0"/>
          </a:p>
          <a:p>
            <a:pPr marL="342900" indent="-342900">
              <a:buFont typeface="Wingdings" panose="05000000000000000000" pitchFamily="2" charset="2"/>
              <a:buChar char="q"/>
            </a:pPr>
            <a:r>
              <a:rPr lang="en-US" sz="2800" dirty="0"/>
              <a:t>Attention to culture and history of community </a:t>
            </a:r>
          </a:p>
          <a:p>
            <a:pPr marL="914400" lvl="1" indent="-457200">
              <a:spcAft>
                <a:spcPts val="600"/>
              </a:spcAft>
              <a:buFont typeface="Wingdings" panose="05000000000000000000" pitchFamily="2" charset="2"/>
              <a:buChar char="§"/>
            </a:pPr>
            <a:r>
              <a:rPr lang="en-US" sz="2800" dirty="0"/>
              <a:t>Buildings that protect the history and character of a place also promote sustainability.</a:t>
            </a:r>
          </a:p>
          <a:p>
            <a:pPr marL="914400" lvl="1" indent="-457200">
              <a:spcAft>
                <a:spcPts val="600"/>
              </a:spcAft>
              <a:buFont typeface="Wingdings" panose="05000000000000000000" pitchFamily="2" charset="2"/>
              <a:buChar char="§"/>
            </a:pPr>
            <a:r>
              <a:rPr lang="en-US" sz="2800" dirty="0"/>
              <a:t>A project team can take advantage of the community’s past by reusing materials with historic value.</a:t>
            </a:r>
          </a:p>
          <a:p>
            <a:pPr marL="914400" lvl="1" indent="-457200">
              <a:spcAft>
                <a:spcPts val="600"/>
              </a:spcAft>
              <a:buFont typeface="Wingdings" panose="05000000000000000000" pitchFamily="2" charset="2"/>
              <a:buChar char="§"/>
            </a:pPr>
            <a:r>
              <a:rPr lang="en-US" sz="2800" dirty="0"/>
              <a:t>Linking the present with the past reinforces a sense of place and helps create attractive communities with viable commercial centers.</a:t>
            </a:r>
          </a:p>
          <a:p>
            <a:pPr marL="914400" lvl="1" indent="-457200">
              <a:buFont typeface="Wingdings" panose="05000000000000000000" pitchFamily="2" charset="2"/>
              <a:buChar char="§"/>
            </a:pPr>
            <a:r>
              <a:rPr lang="en-US" sz="2800" dirty="0"/>
              <a:t>Sustainable design ensures that buildings and communities will survive and thrive for generations, no matter what the future holds.</a:t>
            </a:r>
          </a:p>
        </p:txBody>
      </p:sp>
      <p:pic>
        <p:nvPicPr>
          <p:cNvPr id="14" name="Picture 13">
            <a:extLst>
              <a:ext uri="{FF2B5EF4-FFF2-40B4-BE49-F238E27FC236}">
                <a16:creationId xmlns:a16="http://schemas.microsoft.com/office/drawing/2014/main" id="{2F2E6A23-B7B6-45DA-BC28-F1E485BD09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0"/>
            <a:ext cx="12188952" cy="943014"/>
          </a:xfrm>
          <a:prstGeom prst="rect">
            <a:avLst/>
          </a:prstGeom>
        </p:spPr>
      </p:pic>
      <p:sp>
        <p:nvSpPr>
          <p:cNvPr id="6" name="Footer Placeholder 4">
            <a:extLst>
              <a:ext uri="{FF2B5EF4-FFF2-40B4-BE49-F238E27FC236}">
                <a16:creationId xmlns:a16="http://schemas.microsoft.com/office/drawing/2014/main" id="{97E56582-FD1E-4DBF-ADBE-FDB791B8741C}"/>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7" name="Slide Number Placeholder 5">
            <a:extLst>
              <a:ext uri="{FF2B5EF4-FFF2-40B4-BE49-F238E27FC236}">
                <a16:creationId xmlns:a16="http://schemas.microsoft.com/office/drawing/2014/main" id="{17986526-FE54-4B41-B147-73C464E17A1F}"/>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23</a:t>
            </a:fld>
            <a:endParaRPr lang="en-US" sz="900" dirty="0">
              <a:solidFill>
                <a:schemeClr val="accent6">
                  <a:lumMod val="50000"/>
                </a:schemeClr>
              </a:solidFill>
            </a:endParaRPr>
          </a:p>
        </p:txBody>
      </p:sp>
    </p:spTree>
    <p:extLst>
      <p:ext uri="{BB962C8B-B14F-4D97-AF65-F5344CB8AC3E}">
        <p14:creationId xmlns:p14="http://schemas.microsoft.com/office/powerpoint/2010/main" val="10332155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005840"/>
            <a:ext cx="12192000" cy="5486400"/>
          </a:xfrm>
          <a:prstGeom prst="rect">
            <a:avLst/>
          </a:prstGeom>
          <a:noFill/>
        </p:spPr>
        <p:txBody>
          <a:bodyPr wrap="square" lIns="91440" rIns="91440" rtlCol="0">
            <a:noAutofit/>
          </a:bodyPr>
          <a:lstStyle/>
          <a:p>
            <a:r>
              <a:rPr lang="en-US" sz="2800" b="1" dirty="0"/>
              <a:t>Community Issues</a:t>
            </a:r>
          </a:p>
          <a:p>
            <a:pPr marL="342900" indent="-342900">
              <a:spcAft>
                <a:spcPts val="600"/>
              </a:spcAft>
              <a:buFont typeface="Wingdings" panose="05000000000000000000" pitchFamily="2" charset="2"/>
              <a:buChar char="q"/>
            </a:pPr>
            <a:r>
              <a:rPr lang="en-US" sz="2800" dirty="0"/>
              <a:t>Climatic characteristics as they affect design of building or building materials</a:t>
            </a:r>
          </a:p>
          <a:p>
            <a:pPr marL="342900" indent="-342900">
              <a:spcAft>
                <a:spcPts val="600"/>
              </a:spcAft>
              <a:buFont typeface="Wingdings" panose="05000000000000000000" pitchFamily="2" charset="2"/>
              <a:buChar char="q"/>
            </a:pPr>
            <a:r>
              <a:rPr lang="en-US" sz="2800" dirty="0"/>
              <a:t>Local incentives, policies, regulations that promote green design </a:t>
            </a:r>
          </a:p>
          <a:p>
            <a:pPr marL="342900" indent="-342900">
              <a:spcAft>
                <a:spcPts val="600"/>
              </a:spcAft>
              <a:buFont typeface="Wingdings" panose="05000000000000000000" pitchFamily="2" charset="2"/>
              <a:buChar char="q"/>
            </a:pPr>
            <a:r>
              <a:rPr lang="en-US" sz="2800" dirty="0"/>
              <a:t>Infrastructure in community to handle demolition waste recycling </a:t>
            </a:r>
          </a:p>
          <a:p>
            <a:pPr marL="342900" indent="-342900">
              <a:buFont typeface="Wingdings" panose="05000000000000000000" pitchFamily="2" charset="2"/>
              <a:buChar char="q"/>
            </a:pPr>
            <a:r>
              <a:rPr lang="en-US" sz="2800" dirty="0"/>
              <a:t>Regional availability of environmental products and expertise </a:t>
            </a:r>
          </a:p>
        </p:txBody>
      </p:sp>
      <p:pic>
        <p:nvPicPr>
          <p:cNvPr id="14" name="Picture 13">
            <a:extLst>
              <a:ext uri="{FF2B5EF4-FFF2-40B4-BE49-F238E27FC236}">
                <a16:creationId xmlns:a16="http://schemas.microsoft.com/office/drawing/2014/main" id="{1AEB220C-A694-4976-923C-E471A452BA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0"/>
            <a:ext cx="12188952" cy="943014"/>
          </a:xfrm>
          <a:prstGeom prst="rect">
            <a:avLst/>
          </a:prstGeom>
        </p:spPr>
      </p:pic>
      <p:sp>
        <p:nvSpPr>
          <p:cNvPr id="6" name="Footer Placeholder 4">
            <a:extLst>
              <a:ext uri="{FF2B5EF4-FFF2-40B4-BE49-F238E27FC236}">
                <a16:creationId xmlns:a16="http://schemas.microsoft.com/office/drawing/2014/main" id="{F9EBFE4B-54F1-4DBF-A5EF-808E04C000B4}"/>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7" name="Slide Number Placeholder 5">
            <a:extLst>
              <a:ext uri="{FF2B5EF4-FFF2-40B4-BE49-F238E27FC236}">
                <a16:creationId xmlns:a16="http://schemas.microsoft.com/office/drawing/2014/main" id="{EA1DD63C-B32D-4536-9B08-ED4DD67ED2D2}"/>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24</a:t>
            </a:fld>
            <a:endParaRPr lang="en-US" sz="900" dirty="0">
              <a:solidFill>
                <a:schemeClr val="accent6">
                  <a:lumMod val="50000"/>
                </a:schemeClr>
              </a:solidFill>
            </a:endParaRPr>
          </a:p>
        </p:txBody>
      </p:sp>
    </p:spTree>
    <p:extLst>
      <p:ext uri="{BB962C8B-B14F-4D97-AF65-F5344CB8AC3E}">
        <p14:creationId xmlns:p14="http://schemas.microsoft.com/office/powerpoint/2010/main" val="16844413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0"/>
            <a:ext cx="12188952" cy="922949"/>
          </a:xfrm>
          <a:prstGeom prst="rect">
            <a:avLst/>
          </a:prstGeom>
        </p:spPr>
      </p:pic>
      <p:sp>
        <p:nvSpPr>
          <p:cNvPr id="8" name="TextBox 7"/>
          <p:cNvSpPr txBox="1"/>
          <p:nvPr/>
        </p:nvSpPr>
        <p:spPr>
          <a:xfrm>
            <a:off x="0" y="1005840"/>
            <a:ext cx="12192000" cy="5516880"/>
          </a:xfrm>
          <a:prstGeom prst="rect">
            <a:avLst/>
          </a:prstGeom>
          <a:noFill/>
        </p:spPr>
        <p:txBody>
          <a:bodyPr wrap="square" lIns="91440" rIns="91440" rtlCol="0">
            <a:noAutofit/>
          </a:bodyPr>
          <a:lstStyle/>
          <a:p>
            <a:r>
              <a:rPr lang="en-US" sz="2800" b="1" dirty="0"/>
              <a:t>Location</a:t>
            </a:r>
          </a:p>
          <a:p>
            <a:pPr marL="457200" indent="-457200">
              <a:buFont typeface="Arial" panose="020B0604020202020204" pitchFamily="34" charset="0"/>
              <a:buChar char="•"/>
            </a:pPr>
            <a:r>
              <a:rPr lang="en-US" sz="2800" dirty="0"/>
              <a:t>NATURAL CONTEXT. </a:t>
            </a:r>
            <a:r>
              <a:rPr lang="en-US" sz="2400" dirty="0"/>
              <a:t>Climate, sun, wind, orientation, soils, precipitation, local flora and fauna.</a:t>
            </a:r>
          </a:p>
          <a:p>
            <a:pPr marL="457200" indent="-457200">
              <a:buFont typeface="Arial" panose="020B0604020202020204" pitchFamily="34" charset="0"/>
              <a:buChar char="•"/>
            </a:pPr>
            <a:r>
              <a:rPr lang="en-US" sz="2800" dirty="0"/>
              <a:t>INFRASTRUCTURAL CONTEXT. </a:t>
            </a:r>
            <a:r>
              <a:rPr lang="en-US" sz="2400" dirty="0"/>
              <a:t>Available resources, materials, skills, and connections to utilities, roads and transit.</a:t>
            </a:r>
          </a:p>
          <a:p>
            <a:pPr marL="457200" indent="-457200">
              <a:buFont typeface="Arial" panose="020B0604020202020204" pitchFamily="34" charset="0"/>
              <a:buChar char="•"/>
            </a:pPr>
            <a:r>
              <a:rPr lang="en-US" sz="2800" dirty="0"/>
              <a:t>SOCIAL CONTEXT. </a:t>
            </a:r>
            <a:r>
              <a:rPr lang="en-US" sz="2400" dirty="0"/>
              <a:t>Connections to the community and other destinations, local priorities, cultural history and traditions, local regulations and incentives.</a:t>
            </a:r>
          </a:p>
          <a:p>
            <a:endParaRPr lang="en-US" sz="2800" dirty="0"/>
          </a:p>
          <a:p>
            <a:r>
              <a:rPr lang="en-US" sz="2400" dirty="0"/>
              <a:t>Selecting a location is one of the earliest decisions made in a project, and this decision defines many of the opportunities and constraints that the project team will encounter.</a:t>
            </a:r>
          </a:p>
          <a:p>
            <a:endParaRPr lang="en-US" sz="2400" dirty="0"/>
          </a:p>
          <a:p>
            <a:r>
              <a:rPr lang="en-US" sz="2400" dirty="0"/>
              <a:t>It can determine whether a project can take advantage of sunlight, have access to public transportation and other services, and protect habitats.</a:t>
            </a:r>
          </a:p>
        </p:txBody>
      </p:sp>
      <p:sp>
        <p:nvSpPr>
          <p:cNvPr id="6" name="Footer Placeholder 4">
            <a:extLst>
              <a:ext uri="{FF2B5EF4-FFF2-40B4-BE49-F238E27FC236}">
                <a16:creationId xmlns:a16="http://schemas.microsoft.com/office/drawing/2014/main" id="{4784B97E-BB08-4E86-BC37-764001453912}"/>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7" name="Slide Number Placeholder 5">
            <a:extLst>
              <a:ext uri="{FF2B5EF4-FFF2-40B4-BE49-F238E27FC236}">
                <a16:creationId xmlns:a16="http://schemas.microsoft.com/office/drawing/2014/main" id="{9B541C15-AB1D-487B-A0A4-B926EFA0CFC1}"/>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25</a:t>
            </a:fld>
            <a:endParaRPr lang="en-US" sz="900" dirty="0">
              <a:solidFill>
                <a:schemeClr val="accent6">
                  <a:lumMod val="50000"/>
                </a:schemeClr>
              </a:solidFill>
            </a:endParaRPr>
          </a:p>
        </p:txBody>
      </p:sp>
    </p:spTree>
    <p:extLst>
      <p:ext uri="{BB962C8B-B14F-4D97-AF65-F5344CB8AC3E}">
        <p14:creationId xmlns:p14="http://schemas.microsoft.com/office/powerpoint/2010/main" val="17717335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40"/>
            <a:ext cx="12188952" cy="932981"/>
          </a:xfrm>
          <a:prstGeom prst="rect">
            <a:avLst/>
          </a:prstGeom>
        </p:spPr>
      </p:pic>
      <p:sp>
        <p:nvSpPr>
          <p:cNvPr id="8" name="TextBox 7"/>
          <p:cNvSpPr txBox="1"/>
          <p:nvPr/>
        </p:nvSpPr>
        <p:spPr>
          <a:xfrm>
            <a:off x="0" y="1005840"/>
            <a:ext cx="12188952" cy="5486400"/>
          </a:xfrm>
          <a:prstGeom prst="rect">
            <a:avLst/>
          </a:prstGeom>
          <a:noFill/>
        </p:spPr>
        <p:txBody>
          <a:bodyPr wrap="square" lIns="91440" rIns="91440" rtlCol="0">
            <a:noAutofit/>
          </a:bodyPr>
          <a:lstStyle/>
          <a:p>
            <a:r>
              <a:rPr lang="en-US" sz="2800" b="1" dirty="0"/>
              <a:t>Design</a:t>
            </a:r>
          </a:p>
          <a:p>
            <a:r>
              <a:rPr lang="en-US" sz="2800" b="1" dirty="0"/>
              <a:t>Green building</a:t>
            </a:r>
            <a:r>
              <a:rPr lang="en-US" sz="2800" dirty="0"/>
              <a:t> should be integrated into the design process as early as possible.</a:t>
            </a:r>
          </a:p>
          <a:p>
            <a:endParaRPr lang="en-US" sz="2800" dirty="0"/>
          </a:p>
          <a:p>
            <a:r>
              <a:rPr lang="en-US" sz="2800" dirty="0"/>
              <a:t>Example: Specification of more costly, high-performance windows may allow for the use of a smaller, lower-cost heating, ventilation, and air-conditioning (HVAC) system.</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4200" y="4087177"/>
            <a:ext cx="2468880" cy="164592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9405" y="3648080"/>
            <a:ext cx="2524125" cy="2524125"/>
          </a:xfrm>
          <a:prstGeom prst="rect">
            <a:avLst/>
          </a:prstGeom>
        </p:spPr>
      </p:pic>
      <p:sp>
        <p:nvSpPr>
          <p:cNvPr id="9" name="Footer Placeholder 4">
            <a:extLst>
              <a:ext uri="{FF2B5EF4-FFF2-40B4-BE49-F238E27FC236}">
                <a16:creationId xmlns:a16="http://schemas.microsoft.com/office/drawing/2014/main" id="{554EDA8C-58F5-41C4-BB8B-9D5413169716}"/>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10" name="Slide Number Placeholder 5">
            <a:extLst>
              <a:ext uri="{FF2B5EF4-FFF2-40B4-BE49-F238E27FC236}">
                <a16:creationId xmlns:a16="http://schemas.microsoft.com/office/drawing/2014/main" id="{39C2E9E2-DF2B-4393-AB75-D60EF64F9C92}"/>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26</a:t>
            </a:fld>
            <a:endParaRPr lang="en-US" sz="900" dirty="0">
              <a:solidFill>
                <a:schemeClr val="accent6">
                  <a:lumMod val="50000"/>
                </a:schemeClr>
              </a:solidFill>
            </a:endParaRPr>
          </a:p>
        </p:txBody>
      </p:sp>
    </p:spTree>
    <p:extLst>
      <p:ext uri="{BB962C8B-B14F-4D97-AF65-F5344CB8AC3E}">
        <p14:creationId xmlns:p14="http://schemas.microsoft.com/office/powerpoint/2010/main" val="11664440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005840"/>
            <a:ext cx="12192000" cy="5486400"/>
          </a:xfrm>
          <a:prstGeom prst="rect">
            <a:avLst/>
          </a:prstGeom>
          <a:noFill/>
        </p:spPr>
        <p:txBody>
          <a:bodyPr wrap="square" lIns="91440" rIns="91440" rtlCol="0">
            <a:noAutofit/>
          </a:bodyPr>
          <a:lstStyle/>
          <a:p>
            <a:r>
              <a:rPr lang="en-US" sz="2800" b="1" dirty="0"/>
              <a:t>Green Buildings</a:t>
            </a:r>
          </a:p>
          <a:p>
            <a:r>
              <a:rPr lang="en-US" sz="2800" dirty="0"/>
              <a:t>A landmark study by the firm Davis Langdon found no significant difference between the average cost of a LEED-certified building and other new construction in the same category: there are expensive green buildings, and there are expensive conventional buildings.</a:t>
            </a:r>
          </a:p>
          <a:p>
            <a:endParaRPr lang="en-US" sz="2800" dirty="0"/>
          </a:p>
          <a:p>
            <a:r>
              <a:rPr lang="en-US" sz="2800" dirty="0"/>
              <a:t>Certification as a green building was not a significant indicator of construction cost.</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6880" y="4470618"/>
            <a:ext cx="2438400" cy="182880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6433" y="4470618"/>
            <a:ext cx="3072631" cy="1828800"/>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00208" y="4470618"/>
            <a:ext cx="1528042" cy="1828800"/>
          </a:xfrm>
          <a:prstGeom prst="rect">
            <a:avLst/>
          </a:prstGeom>
        </p:spPr>
      </p:pic>
      <p:pic>
        <p:nvPicPr>
          <p:cNvPr id="15" name="Picture 14">
            <a:extLst>
              <a:ext uri="{FF2B5EF4-FFF2-40B4-BE49-F238E27FC236}">
                <a16:creationId xmlns:a16="http://schemas.microsoft.com/office/drawing/2014/main" id="{41998269-3A4A-400F-8EE6-318AAC11F00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540"/>
            <a:ext cx="12188952" cy="932981"/>
          </a:xfrm>
          <a:prstGeom prst="rect">
            <a:avLst/>
          </a:prstGeom>
        </p:spPr>
      </p:pic>
      <p:sp>
        <p:nvSpPr>
          <p:cNvPr id="10" name="Footer Placeholder 4">
            <a:extLst>
              <a:ext uri="{FF2B5EF4-FFF2-40B4-BE49-F238E27FC236}">
                <a16:creationId xmlns:a16="http://schemas.microsoft.com/office/drawing/2014/main" id="{DADAD322-BEE0-4BEB-89C6-08869E7FF40B}"/>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11" name="Slide Number Placeholder 5">
            <a:extLst>
              <a:ext uri="{FF2B5EF4-FFF2-40B4-BE49-F238E27FC236}">
                <a16:creationId xmlns:a16="http://schemas.microsoft.com/office/drawing/2014/main" id="{4047356A-F311-4D30-BD2F-2F6A0265A398}"/>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27</a:t>
            </a:fld>
            <a:endParaRPr lang="en-US" sz="900" dirty="0">
              <a:solidFill>
                <a:schemeClr val="accent6">
                  <a:lumMod val="50000"/>
                </a:schemeClr>
              </a:solidFill>
            </a:endParaRPr>
          </a:p>
        </p:txBody>
      </p:sp>
    </p:spTree>
    <p:extLst>
      <p:ext uri="{BB962C8B-B14F-4D97-AF65-F5344CB8AC3E}">
        <p14:creationId xmlns:p14="http://schemas.microsoft.com/office/powerpoint/2010/main" val="3161189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p:cNvPr>
          <p:cNvPicPr>
            <a:picLocks noChangeAspect="1"/>
          </p:cNvPicPr>
          <p:nvPr/>
        </p:nvPicPr>
        <p:blipFill>
          <a:blip r:embed="rId4"/>
          <a:stretch>
            <a:fillRect/>
          </a:stretch>
        </p:blipFill>
        <p:spPr>
          <a:xfrm>
            <a:off x="3590424" y="0"/>
            <a:ext cx="5011152" cy="6400800"/>
          </a:xfrm>
          <a:prstGeom prst="rect">
            <a:avLst/>
          </a:prstGeom>
        </p:spPr>
      </p:pic>
      <p:sp>
        <p:nvSpPr>
          <p:cNvPr id="5" name="Footer Placeholder 4">
            <a:extLst>
              <a:ext uri="{FF2B5EF4-FFF2-40B4-BE49-F238E27FC236}">
                <a16:creationId xmlns:a16="http://schemas.microsoft.com/office/drawing/2014/main" id="{9275120B-ED74-48A3-9FC6-EC85A885D638}"/>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7" name="Slide Number Placeholder 5">
            <a:extLst>
              <a:ext uri="{FF2B5EF4-FFF2-40B4-BE49-F238E27FC236}">
                <a16:creationId xmlns:a16="http://schemas.microsoft.com/office/drawing/2014/main" id="{50BC83C8-B516-4CE1-9735-E8EBEC48A1D4}"/>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28</a:t>
            </a:fld>
            <a:endParaRPr lang="en-US" sz="900" dirty="0">
              <a:solidFill>
                <a:schemeClr val="accent6">
                  <a:lumMod val="50000"/>
                </a:schemeClr>
              </a:solidFill>
            </a:endParaRPr>
          </a:p>
        </p:txBody>
      </p:sp>
    </p:spTree>
    <p:extLst>
      <p:ext uri="{BB962C8B-B14F-4D97-AF65-F5344CB8AC3E}">
        <p14:creationId xmlns:p14="http://schemas.microsoft.com/office/powerpoint/2010/main" val="26119731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005840"/>
            <a:ext cx="12188952" cy="5486400"/>
          </a:xfrm>
          <a:prstGeom prst="rect">
            <a:avLst/>
          </a:prstGeom>
          <a:noFill/>
        </p:spPr>
        <p:txBody>
          <a:bodyPr wrap="square" lIns="91440" rIns="91440" rtlCol="0">
            <a:noAutofit/>
          </a:bodyPr>
          <a:lstStyle/>
          <a:p>
            <a:r>
              <a:rPr lang="en-US" sz="2800" dirty="0"/>
              <a:t>A 2007 public opinion survey conducted by </a:t>
            </a:r>
            <a:r>
              <a:rPr lang="en-US" sz="2800" b="1" dirty="0"/>
              <a:t>World Business Council for Sustainable Development </a:t>
            </a:r>
            <a:r>
              <a:rPr lang="en-US" sz="2800" dirty="0"/>
              <a:t>found that respondents believed, on average, that green features added 17% to the cost of a building, whereas a study of 146 green buildings found an actual average marginal cost of </a:t>
            </a:r>
            <a:r>
              <a:rPr lang="en-US" sz="2800" b="1" dirty="0"/>
              <a:t>less than 2%.</a:t>
            </a:r>
          </a:p>
          <a:p>
            <a:endParaRPr lang="en-US" sz="2800" b="1" dirty="0"/>
          </a:p>
          <a:p>
            <a:r>
              <a:rPr lang="en-US" sz="2800" b="1" dirty="0"/>
              <a:t>Green building </a:t>
            </a:r>
            <a:r>
              <a:rPr lang="en-US" sz="2800" dirty="0"/>
              <a:t>- significant predictor of tangible improvements in building performance, and those improvements have considerable value.</a:t>
            </a:r>
          </a:p>
          <a:p>
            <a:endParaRPr lang="en-US" sz="2800" dirty="0"/>
          </a:p>
          <a:p>
            <a:r>
              <a:rPr lang="en-US" sz="2800" dirty="0"/>
              <a:t>Studies have shown that certified green buildings command significantly higher rents. </a:t>
            </a:r>
            <a:endParaRPr lang="en-US" sz="2800" b="1" dirty="0"/>
          </a:p>
        </p:txBody>
      </p:sp>
      <p:pic>
        <p:nvPicPr>
          <p:cNvPr id="14" name="Picture 13">
            <a:extLst>
              <a:ext uri="{FF2B5EF4-FFF2-40B4-BE49-F238E27FC236}">
                <a16:creationId xmlns:a16="http://schemas.microsoft.com/office/drawing/2014/main" id="{43BFAE38-C4BB-4EAF-BD5C-35B0F08957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40"/>
            <a:ext cx="12188952" cy="932981"/>
          </a:xfrm>
          <a:prstGeom prst="rect">
            <a:avLst/>
          </a:prstGeom>
        </p:spPr>
      </p:pic>
      <p:sp>
        <p:nvSpPr>
          <p:cNvPr id="6" name="Footer Placeholder 4">
            <a:extLst>
              <a:ext uri="{FF2B5EF4-FFF2-40B4-BE49-F238E27FC236}">
                <a16:creationId xmlns:a16="http://schemas.microsoft.com/office/drawing/2014/main" id="{8D49F0A4-1926-455E-AE4C-0031D9381A32}"/>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7" name="Slide Number Placeholder 5">
            <a:extLst>
              <a:ext uri="{FF2B5EF4-FFF2-40B4-BE49-F238E27FC236}">
                <a16:creationId xmlns:a16="http://schemas.microsoft.com/office/drawing/2014/main" id="{A56B6748-0AD7-41B4-B0A8-7D807484E799}"/>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29</a:t>
            </a:fld>
            <a:endParaRPr lang="en-US" sz="900" dirty="0">
              <a:solidFill>
                <a:schemeClr val="accent6">
                  <a:lumMod val="50000"/>
                </a:schemeClr>
              </a:solidFill>
            </a:endParaRPr>
          </a:p>
        </p:txBody>
      </p:sp>
    </p:spTree>
    <p:extLst>
      <p:ext uri="{BB962C8B-B14F-4D97-AF65-F5344CB8AC3E}">
        <p14:creationId xmlns:p14="http://schemas.microsoft.com/office/powerpoint/2010/main" val="3275692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3048" y="0"/>
            <a:ext cx="12188952" cy="943014"/>
          </a:xfrm>
          <a:prstGeom prst="rect">
            <a:avLst/>
          </a:prstGeom>
        </p:spPr>
      </p:pic>
      <p:sp>
        <p:nvSpPr>
          <p:cNvPr id="10" name="TextBox 9"/>
          <p:cNvSpPr txBox="1"/>
          <p:nvPr/>
        </p:nvSpPr>
        <p:spPr>
          <a:xfrm>
            <a:off x="0" y="1005840"/>
            <a:ext cx="12188952" cy="5486400"/>
          </a:xfrm>
          <a:prstGeom prst="rect">
            <a:avLst/>
          </a:prstGeom>
          <a:noFill/>
        </p:spPr>
        <p:txBody>
          <a:bodyPr wrap="square" lIns="91440" rIns="91440" rtlCol="0">
            <a:noAutofit/>
          </a:bodyPr>
          <a:lstStyle/>
          <a:p>
            <a:r>
              <a:rPr lang="en-US" sz="2800" b="1" dirty="0"/>
              <a:t>Why is green building necessary?</a:t>
            </a:r>
          </a:p>
          <a:p>
            <a:r>
              <a:rPr lang="en-US" sz="2800" dirty="0"/>
              <a:t>Buildings and communities, including the resources used to create them and the energy, water, and materials needed to operate them, have a significant effect on the environment and human health.</a:t>
            </a:r>
          </a:p>
          <a:p>
            <a:endParaRPr lang="en-US" sz="2800" dirty="0"/>
          </a:p>
          <a:p>
            <a:r>
              <a:rPr lang="en-US" sz="2800" b="1" dirty="0"/>
              <a:t>In the United States, buildings account for:</a:t>
            </a:r>
          </a:p>
          <a:p>
            <a:pPr>
              <a:spcBef>
                <a:spcPts val="300"/>
              </a:spcBef>
            </a:pPr>
            <a:r>
              <a:rPr lang="en-US" sz="2800" dirty="0"/>
              <a:t>• 14% of potable water consumption!</a:t>
            </a:r>
          </a:p>
          <a:p>
            <a:pPr>
              <a:spcBef>
                <a:spcPts val="300"/>
              </a:spcBef>
            </a:pPr>
            <a:r>
              <a:rPr lang="en-US" sz="2800" dirty="0"/>
              <a:t>• 30% of waste output</a:t>
            </a:r>
          </a:p>
          <a:p>
            <a:pPr>
              <a:spcBef>
                <a:spcPts val="300"/>
              </a:spcBef>
            </a:pPr>
            <a:r>
              <a:rPr lang="en-US" sz="2800" dirty="0"/>
              <a:t>• 40% of raw materials use</a:t>
            </a:r>
          </a:p>
          <a:p>
            <a:pPr>
              <a:spcBef>
                <a:spcPts val="300"/>
              </a:spcBef>
            </a:pPr>
            <a:r>
              <a:rPr lang="en-US" sz="2800" dirty="0"/>
              <a:t>• 38% of carbon dioxide emissions</a:t>
            </a:r>
          </a:p>
          <a:p>
            <a:pPr>
              <a:spcBef>
                <a:spcPts val="300"/>
              </a:spcBef>
            </a:pPr>
            <a:r>
              <a:rPr lang="en-US" sz="2800" dirty="0"/>
              <a:t>• 24% to 50% of energy use</a:t>
            </a:r>
          </a:p>
          <a:p>
            <a:pPr>
              <a:spcBef>
                <a:spcPts val="300"/>
              </a:spcBef>
            </a:pPr>
            <a:r>
              <a:rPr lang="en-US" sz="2800" dirty="0"/>
              <a:t>• 72% of electricity consumption</a:t>
            </a:r>
          </a:p>
        </p:txBody>
      </p:sp>
      <p:sp>
        <p:nvSpPr>
          <p:cNvPr id="6" name="Footer Placeholder 4">
            <a:extLst>
              <a:ext uri="{FF2B5EF4-FFF2-40B4-BE49-F238E27FC236}">
                <a16:creationId xmlns:a16="http://schemas.microsoft.com/office/drawing/2014/main" id="{84FA1D8D-4325-46E6-A49C-7AB2FC220455}"/>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7" name="Slide Number Placeholder 5">
            <a:extLst>
              <a:ext uri="{FF2B5EF4-FFF2-40B4-BE49-F238E27FC236}">
                <a16:creationId xmlns:a16="http://schemas.microsoft.com/office/drawing/2014/main" id="{E02F0D6B-52D7-4364-9F0B-D5588FF4316B}"/>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3</a:t>
            </a:fld>
            <a:endParaRPr lang="en-US" sz="900" dirty="0">
              <a:solidFill>
                <a:schemeClr val="accent6">
                  <a:lumMod val="50000"/>
                </a:schemeClr>
              </a:solidFill>
            </a:endParaRPr>
          </a:p>
        </p:txBody>
      </p:sp>
    </p:spTree>
    <p:extLst>
      <p:ext uri="{BB962C8B-B14F-4D97-AF65-F5344CB8AC3E}">
        <p14:creationId xmlns:p14="http://schemas.microsoft.com/office/powerpoint/2010/main" val="33626416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005840"/>
            <a:ext cx="12192000" cy="5486400"/>
          </a:xfrm>
          <a:prstGeom prst="rect">
            <a:avLst/>
          </a:prstGeom>
          <a:noFill/>
        </p:spPr>
        <p:txBody>
          <a:bodyPr wrap="square" lIns="91440" rIns="91440" rtlCol="0">
            <a:noAutofit/>
          </a:bodyPr>
          <a:lstStyle/>
          <a:p>
            <a:r>
              <a:rPr lang="en-US" sz="2800" dirty="0"/>
              <a:t>A </a:t>
            </a:r>
            <a:r>
              <a:rPr lang="en-US" sz="2800" b="1" dirty="0"/>
              <a:t>University of California–Berkeley </a:t>
            </a:r>
            <a:r>
              <a:rPr lang="en-US" sz="2800" dirty="0"/>
              <a:t>study analyzed 694 certified green buildings and compared them with 7,489 other office buildings, each located within a quarter-mile of a green building in the sample.</a:t>
            </a:r>
          </a:p>
          <a:p>
            <a:endParaRPr lang="en-US" sz="2800" dirty="0"/>
          </a:p>
          <a:p>
            <a:r>
              <a:rPr lang="en-US" sz="2800" dirty="0"/>
              <a:t>The researchers found that, on average, certified green office buildings rented for </a:t>
            </a:r>
            <a:r>
              <a:rPr lang="en-US" sz="2800" b="1" dirty="0"/>
              <a:t>2% more </a:t>
            </a:r>
            <a:r>
              <a:rPr lang="en-US" sz="2800" dirty="0"/>
              <a:t>than comparable nearby buildings.</a:t>
            </a:r>
          </a:p>
          <a:p>
            <a:endParaRPr lang="en-US" sz="2800" dirty="0"/>
          </a:p>
          <a:p>
            <a:r>
              <a:rPr lang="en-US" sz="2800" dirty="0"/>
              <a:t>After adjusting for occupancy levels, they identified a 6% premium for certified buildings. The researchers calculated that at prevailing capitalization rates, this adds more than $5 million to the market value of each property.</a:t>
            </a:r>
          </a:p>
        </p:txBody>
      </p:sp>
      <p:pic>
        <p:nvPicPr>
          <p:cNvPr id="14" name="Picture 13">
            <a:extLst>
              <a:ext uri="{FF2B5EF4-FFF2-40B4-BE49-F238E27FC236}">
                <a16:creationId xmlns:a16="http://schemas.microsoft.com/office/drawing/2014/main" id="{2549062C-86BB-4155-987F-BBED47B792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40"/>
            <a:ext cx="12188952" cy="932981"/>
          </a:xfrm>
          <a:prstGeom prst="rect">
            <a:avLst/>
          </a:prstGeom>
        </p:spPr>
      </p:pic>
      <p:sp>
        <p:nvSpPr>
          <p:cNvPr id="6" name="Footer Placeholder 4">
            <a:extLst>
              <a:ext uri="{FF2B5EF4-FFF2-40B4-BE49-F238E27FC236}">
                <a16:creationId xmlns:a16="http://schemas.microsoft.com/office/drawing/2014/main" id="{6A634135-916F-4689-B6A7-6998EFFAB29C}"/>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7" name="Slide Number Placeholder 5">
            <a:extLst>
              <a:ext uri="{FF2B5EF4-FFF2-40B4-BE49-F238E27FC236}">
                <a16:creationId xmlns:a16="http://schemas.microsoft.com/office/drawing/2014/main" id="{F5A5CED7-BF2E-4395-84D6-2B355529F81C}"/>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30</a:t>
            </a:fld>
            <a:endParaRPr lang="en-US" sz="900" dirty="0">
              <a:solidFill>
                <a:schemeClr val="accent6">
                  <a:lumMod val="50000"/>
                </a:schemeClr>
              </a:solidFill>
            </a:endParaRPr>
          </a:p>
        </p:txBody>
      </p:sp>
    </p:spTree>
    <p:extLst>
      <p:ext uri="{BB962C8B-B14F-4D97-AF65-F5344CB8AC3E}">
        <p14:creationId xmlns:p14="http://schemas.microsoft.com/office/powerpoint/2010/main" val="5201061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3048" y="0"/>
            <a:ext cx="12188952" cy="914400"/>
          </a:xfrm>
          <a:prstGeom prst="rect">
            <a:avLst/>
          </a:prstGeom>
        </p:spPr>
      </p:pic>
      <p:sp>
        <p:nvSpPr>
          <p:cNvPr id="8" name="TextBox 7"/>
          <p:cNvSpPr txBox="1"/>
          <p:nvPr/>
        </p:nvSpPr>
        <p:spPr>
          <a:xfrm>
            <a:off x="0" y="1005840"/>
            <a:ext cx="12192000" cy="5486400"/>
          </a:xfrm>
          <a:prstGeom prst="rect">
            <a:avLst/>
          </a:prstGeom>
          <a:noFill/>
        </p:spPr>
        <p:txBody>
          <a:bodyPr wrap="square" lIns="91440" rIns="91440" rtlCol="0">
            <a:noAutofit/>
          </a:bodyPr>
          <a:lstStyle/>
          <a:p>
            <a:r>
              <a:rPr lang="en-US" sz="2800" b="1" dirty="0"/>
              <a:t>Regenerative Design</a:t>
            </a:r>
          </a:p>
          <a:p>
            <a:pPr marL="342900" indent="-342900">
              <a:spcAft>
                <a:spcPts val="600"/>
              </a:spcAft>
              <a:buFont typeface="Wingdings" panose="05000000000000000000" pitchFamily="2" charset="2"/>
              <a:buChar char="q"/>
            </a:pPr>
            <a:r>
              <a:rPr lang="en-US" sz="2800" dirty="0"/>
              <a:t>Support the health of the local community and regional ecosystems</a:t>
            </a:r>
          </a:p>
          <a:p>
            <a:pPr marL="342900" indent="-342900">
              <a:spcAft>
                <a:spcPts val="600"/>
              </a:spcAft>
              <a:buFont typeface="Wingdings" panose="05000000000000000000" pitchFamily="2" charset="2"/>
              <a:buChar char="q"/>
            </a:pPr>
            <a:r>
              <a:rPr lang="en-US" sz="2800" dirty="0"/>
              <a:t>Generate electricity and send the excess to the grid</a:t>
            </a:r>
          </a:p>
          <a:p>
            <a:pPr marL="342900" indent="-342900">
              <a:spcAft>
                <a:spcPts val="600"/>
              </a:spcAft>
              <a:buFont typeface="Wingdings" panose="05000000000000000000" pitchFamily="2" charset="2"/>
              <a:buChar char="q"/>
            </a:pPr>
            <a:r>
              <a:rPr lang="en-US" sz="2800" dirty="0"/>
              <a:t>Return water to the hydrologic system cleaner</a:t>
            </a:r>
          </a:p>
          <a:p>
            <a:pPr marL="342900" indent="-342900">
              <a:spcAft>
                <a:spcPts val="600"/>
              </a:spcAft>
              <a:buFont typeface="Wingdings" panose="05000000000000000000" pitchFamily="2" charset="2"/>
              <a:buChar char="q"/>
            </a:pPr>
            <a:r>
              <a:rPr lang="en-US" sz="2800" dirty="0"/>
              <a:t>Serve as locations for food production and community networking</a:t>
            </a:r>
          </a:p>
          <a:p>
            <a:pPr marL="342900" indent="-342900">
              <a:spcAft>
                <a:spcPts val="600"/>
              </a:spcAft>
              <a:buFont typeface="Wingdings" panose="05000000000000000000" pitchFamily="2" charset="2"/>
              <a:buChar char="q"/>
            </a:pPr>
            <a:r>
              <a:rPr lang="en-US" sz="2800" dirty="0"/>
              <a:t>Regenerate biodiversity</a:t>
            </a:r>
          </a:p>
          <a:p>
            <a:pPr>
              <a:spcAft>
                <a:spcPts val="600"/>
              </a:spcAft>
            </a:pPr>
            <a:endParaRPr lang="en-US" sz="2800" dirty="0"/>
          </a:p>
          <a:p>
            <a:pPr>
              <a:spcAft>
                <a:spcPts val="600"/>
              </a:spcAft>
            </a:pPr>
            <a:r>
              <a:rPr lang="en-US" sz="2800" dirty="0"/>
              <a:t>Promote many other relationships that link the projects to the whole system of life around them.</a:t>
            </a:r>
          </a:p>
        </p:txBody>
      </p:sp>
      <p:sp>
        <p:nvSpPr>
          <p:cNvPr id="6" name="Footer Placeholder 4">
            <a:extLst>
              <a:ext uri="{FF2B5EF4-FFF2-40B4-BE49-F238E27FC236}">
                <a16:creationId xmlns:a16="http://schemas.microsoft.com/office/drawing/2014/main" id="{40D24C94-5161-4BCB-BC3A-5B47DDB86F82}"/>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7" name="Slide Number Placeholder 5">
            <a:extLst>
              <a:ext uri="{FF2B5EF4-FFF2-40B4-BE49-F238E27FC236}">
                <a16:creationId xmlns:a16="http://schemas.microsoft.com/office/drawing/2014/main" id="{5104E00A-F5C8-4B80-B2AE-E7FE5E381D64}"/>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31</a:t>
            </a:fld>
            <a:endParaRPr lang="en-US" sz="900" dirty="0">
              <a:solidFill>
                <a:schemeClr val="accent6">
                  <a:lumMod val="50000"/>
                </a:schemeClr>
              </a:solidFill>
            </a:endParaRPr>
          </a:p>
        </p:txBody>
      </p:sp>
    </p:spTree>
    <p:extLst>
      <p:ext uri="{BB962C8B-B14F-4D97-AF65-F5344CB8AC3E}">
        <p14:creationId xmlns:p14="http://schemas.microsoft.com/office/powerpoint/2010/main" val="36257590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4305"/>
            <a:ext cx="12188952" cy="943014"/>
          </a:xfrm>
          <a:prstGeom prst="rect">
            <a:avLst/>
          </a:prstGeom>
        </p:spPr>
      </p:pic>
      <p:sp>
        <p:nvSpPr>
          <p:cNvPr id="8" name="TextBox 7"/>
          <p:cNvSpPr txBox="1"/>
          <p:nvPr/>
        </p:nvSpPr>
        <p:spPr>
          <a:xfrm>
            <a:off x="0" y="1005840"/>
            <a:ext cx="12192000" cy="5486400"/>
          </a:xfrm>
          <a:prstGeom prst="rect">
            <a:avLst/>
          </a:prstGeom>
          <a:noFill/>
        </p:spPr>
        <p:txBody>
          <a:bodyPr wrap="square" lIns="91440" rIns="91440" rtlCol="0">
            <a:noAutofit/>
          </a:bodyPr>
          <a:lstStyle/>
          <a:p>
            <a:r>
              <a:rPr lang="en-US" sz="2800" b="1" dirty="0"/>
              <a:t>Green Building Process</a:t>
            </a:r>
          </a:p>
          <a:p>
            <a:pPr marL="342900" indent="-342900">
              <a:spcAft>
                <a:spcPts val="600"/>
              </a:spcAft>
              <a:buFont typeface="Wingdings" panose="05000000000000000000" pitchFamily="2" charset="2"/>
              <a:buChar char="q"/>
            </a:pPr>
            <a:r>
              <a:rPr lang="en-US" sz="2800" dirty="0"/>
              <a:t>Requires new skills and new knowledge, as well as new attitudes and new mindsets.</a:t>
            </a:r>
          </a:p>
          <a:p>
            <a:pPr marL="342900" indent="-342900">
              <a:spcAft>
                <a:spcPts val="600"/>
              </a:spcAft>
              <a:buFont typeface="Wingdings" panose="05000000000000000000" pitchFamily="2" charset="2"/>
              <a:buChar char="q"/>
            </a:pPr>
            <a:r>
              <a:rPr lang="en-US" sz="2800" dirty="0"/>
              <a:t>The green building process is interdisciplinary, iterative, and collaborative.</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9960" y="3535997"/>
            <a:ext cx="2743200" cy="2743200"/>
          </a:xfrm>
          <a:prstGeom prst="rect">
            <a:avLst/>
          </a:prstGeom>
        </p:spPr>
      </p:pic>
      <p:sp>
        <p:nvSpPr>
          <p:cNvPr id="7" name="Footer Placeholder 4">
            <a:extLst>
              <a:ext uri="{FF2B5EF4-FFF2-40B4-BE49-F238E27FC236}">
                <a16:creationId xmlns:a16="http://schemas.microsoft.com/office/drawing/2014/main" id="{AC165D03-F96C-4ACD-9C7D-D05C8E248941}"/>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9" name="Slide Number Placeholder 5">
            <a:extLst>
              <a:ext uri="{FF2B5EF4-FFF2-40B4-BE49-F238E27FC236}">
                <a16:creationId xmlns:a16="http://schemas.microsoft.com/office/drawing/2014/main" id="{B50255EE-0D15-413E-8EF7-360C3E4F544F}"/>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32</a:t>
            </a:fld>
            <a:endParaRPr lang="en-US" sz="900" dirty="0">
              <a:solidFill>
                <a:schemeClr val="accent6">
                  <a:lumMod val="50000"/>
                </a:schemeClr>
              </a:solidFill>
            </a:endParaRPr>
          </a:p>
        </p:txBody>
      </p:sp>
    </p:spTree>
    <p:extLst>
      <p:ext uri="{BB962C8B-B14F-4D97-AF65-F5344CB8AC3E}">
        <p14:creationId xmlns:p14="http://schemas.microsoft.com/office/powerpoint/2010/main" val="19569828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005840"/>
            <a:ext cx="12188952" cy="5486400"/>
          </a:xfrm>
          <a:prstGeom prst="rect">
            <a:avLst/>
          </a:prstGeom>
          <a:noFill/>
        </p:spPr>
        <p:txBody>
          <a:bodyPr wrap="square" lIns="91440" rIns="91440" rtlCol="0">
            <a:noAutofit/>
          </a:bodyPr>
          <a:lstStyle/>
          <a:p>
            <a:r>
              <a:rPr lang="en-US" sz="2800" b="1" dirty="0"/>
              <a:t>Teamwork</a:t>
            </a:r>
          </a:p>
          <a:p>
            <a:pPr>
              <a:spcAft>
                <a:spcPts val="600"/>
              </a:spcAft>
            </a:pPr>
            <a:r>
              <a:rPr lang="en-US" sz="2800" dirty="0"/>
              <a:t>Teamwork and critical thinking are valued.</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2876" y="2650739"/>
            <a:ext cx="2743200" cy="2743200"/>
          </a:xfrm>
          <a:prstGeom prst="rect">
            <a:avLst/>
          </a:prstGeom>
        </p:spPr>
      </p:pic>
      <p:pic>
        <p:nvPicPr>
          <p:cNvPr id="15" name="Picture 14">
            <a:extLst>
              <a:ext uri="{FF2B5EF4-FFF2-40B4-BE49-F238E27FC236}">
                <a16:creationId xmlns:a16="http://schemas.microsoft.com/office/drawing/2014/main" id="{E5300C66-ECEE-4C7F-B115-C71C1CDA41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 y="-14305"/>
            <a:ext cx="12188952" cy="943014"/>
          </a:xfrm>
          <a:prstGeom prst="rect">
            <a:avLst/>
          </a:prstGeom>
        </p:spPr>
      </p:pic>
      <p:sp>
        <p:nvSpPr>
          <p:cNvPr id="7" name="Footer Placeholder 4">
            <a:extLst>
              <a:ext uri="{FF2B5EF4-FFF2-40B4-BE49-F238E27FC236}">
                <a16:creationId xmlns:a16="http://schemas.microsoft.com/office/drawing/2014/main" id="{C855B4FD-FC61-48A5-A8AD-9839E3DBB9DA}"/>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10" name="Slide Number Placeholder 5">
            <a:extLst>
              <a:ext uri="{FF2B5EF4-FFF2-40B4-BE49-F238E27FC236}">
                <a16:creationId xmlns:a16="http://schemas.microsoft.com/office/drawing/2014/main" id="{BBABC17E-1B16-43A9-A40C-A148C8A70F2D}"/>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33</a:t>
            </a:fld>
            <a:endParaRPr lang="en-US" sz="900" dirty="0">
              <a:solidFill>
                <a:schemeClr val="accent6">
                  <a:lumMod val="50000"/>
                </a:schemeClr>
              </a:solidFill>
            </a:endParaRPr>
          </a:p>
        </p:txBody>
      </p:sp>
    </p:spTree>
    <p:extLst>
      <p:ext uri="{BB962C8B-B14F-4D97-AF65-F5344CB8AC3E}">
        <p14:creationId xmlns:p14="http://schemas.microsoft.com/office/powerpoint/2010/main" val="4028158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3048" y="0"/>
            <a:ext cx="12188952" cy="943014"/>
          </a:xfrm>
          <a:prstGeom prst="rect">
            <a:avLst/>
          </a:prstGeom>
        </p:spPr>
      </p:pic>
      <p:sp>
        <p:nvSpPr>
          <p:cNvPr id="10" name="TextBox 9"/>
          <p:cNvSpPr txBox="1"/>
          <p:nvPr/>
        </p:nvSpPr>
        <p:spPr>
          <a:xfrm>
            <a:off x="0" y="1005840"/>
            <a:ext cx="12188952" cy="5486400"/>
          </a:xfrm>
          <a:prstGeom prst="rect">
            <a:avLst/>
          </a:prstGeom>
          <a:noFill/>
        </p:spPr>
        <p:txBody>
          <a:bodyPr wrap="square" lIns="91440" rIns="91440" rtlCol="0">
            <a:noAutofit/>
          </a:bodyPr>
          <a:lstStyle/>
          <a:p>
            <a:r>
              <a:rPr lang="en-US" sz="2800" b="1" dirty="0"/>
              <a:t>Why is green building necessary?</a:t>
            </a:r>
          </a:p>
          <a:p>
            <a:r>
              <a:rPr lang="en-US" sz="2800" dirty="0"/>
              <a:t>Buildings and communities, including the resources used to create them and the energy, water, and materials needed to operate them, have a significant effect on the environment and human health.</a:t>
            </a:r>
          </a:p>
          <a:p>
            <a:endParaRPr lang="en-US" sz="2800" dirty="0"/>
          </a:p>
          <a:p>
            <a:r>
              <a:rPr lang="en-US" sz="2800" b="1" dirty="0"/>
              <a:t>In the United States, buildings account for:</a:t>
            </a:r>
          </a:p>
          <a:p>
            <a:pPr>
              <a:spcBef>
                <a:spcPts val="300"/>
              </a:spcBef>
            </a:pPr>
            <a:r>
              <a:rPr lang="en-US" sz="2800" dirty="0"/>
              <a:t>• </a:t>
            </a:r>
            <a:r>
              <a:rPr lang="en-US" sz="2800" dirty="0">
                <a:highlight>
                  <a:srgbClr val="FFFF00"/>
                </a:highlight>
              </a:rPr>
              <a:t>14% of potable water consumption!</a:t>
            </a:r>
          </a:p>
          <a:p>
            <a:pPr>
              <a:spcBef>
                <a:spcPts val="300"/>
              </a:spcBef>
            </a:pPr>
            <a:r>
              <a:rPr lang="en-US" sz="2800" dirty="0"/>
              <a:t>• 30% of waste output</a:t>
            </a:r>
          </a:p>
          <a:p>
            <a:pPr>
              <a:spcBef>
                <a:spcPts val="300"/>
              </a:spcBef>
            </a:pPr>
            <a:r>
              <a:rPr lang="en-US" sz="2800" dirty="0"/>
              <a:t>• 40% of raw materials use</a:t>
            </a:r>
          </a:p>
          <a:p>
            <a:pPr>
              <a:spcBef>
                <a:spcPts val="300"/>
              </a:spcBef>
            </a:pPr>
            <a:r>
              <a:rPr lang="en-US" sz="2800" dirty="0"/>
              <a:t>• 38% of carbon dioxide emissions</a:t>
            </a:r>
          </a:p>
          <a:p>
            <a:pPr>
              <a:spcBef>
                <a:spcPts val="300"/>
              </a:spcBef>
            </a:pPr>
            <a:r>
              <a:rPr lang="en-US" sz="2800" dirty="0"/>
              <a:t>• 24% to 50% of energy use</a:t>
            </a:r>
          </a:p>
          <a:p>
            <a:pPr>
              <a:spcBef>
                <a:spcPts val="300"/>
              </a:spcBef>
            </a:pPr>
            <a:r>
              <a:rPr lang="en-US" sz="2800" dirty="0"/>
              <a:t>• 72% of electricity consumption</a:t>
            </a:r>
          </a:p>
        </p:txBody>
      </p:sp>
      <p:sp>
        <p:nvSpPr>
          <p:cNvPr id="6" name="Footer Placeholder 4">
            <a:extLst>
              <a:ext uri="{FF2B5EF4-FFF2-40B4-BE49-F238E27FC236}">
                <a16:creationId xmlns:a16="http://schemas.microsoft.com/office/drawing/2014/main" id="{C761556E-C16F-4C35-9B2D-2F889882BC17}"/>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7" name="Slide Number Placeholder 5">
            <a:extLst>
              <a:ext uri="{FF2B5EF4-FFF2-40B4-BE49-F238E27FC236}">
                <a16:creationId xmlns:a16="http://schemas.microsoft.com/office/drawing/2014/main" id="{1C9E3161-AD4D-47EA-9A65-8ACA455347FD}"/>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4</a:t>
            </a:fld>
            <a:endParaRPr lang="en-US" sz="900" dirty="0">
              <a:solidFill>
                <a:schemeClr val="accent6">
                  <a:lumMod val="50000"/>
                </a:schemeClr>
              </a:solidFill>
            </a:endParaRPr>
          </a:p>
        </p:txBody>
      </p:sp>
    </p:spTree>
    <p:extLst>
      <p:ext uri="{BB962C8B-B14F-4D97-AF65-F5344CB8AC3E}">
        <p14:creationId xmlns:p14="http://schemas.microsoft.com/office/powerpoint/2010/main" val="3351731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3849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4344861"/>
            <a:ext cx="2619375" cy="1743075"/>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9200" y="4350576"/>
            <a:ext cx="2319465" cy="1737360"/>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48625" y="4344861"/>
            <a:ext cx="2619375" cy="1743075"/>
          </a:xfrm>
          <a:prstGeom prst="rect">
            <a:avLst/>
          </a:prstGeom>
        </p:spPr>
      </p:pic>
      <p:sp>
        <p:nvSpPr>
          <p:cNvPr id="8" name="Footer Placeholder 4">
            <a:extLst>
              <a:ext uri="{FF2B5EF4-FFF2-40B4-BE49-F238E27FC236}">
                <a16:creationId xmlns:a16="http://schemas.microsoft.com/office/drawing/2014/main" id="{1D7B0D0D-55A1-4B57-83EA-9F56593E9BFF}"/>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10" name="Slide Number Placeholder 5">
            <a:extLst>
              <a:ext uri="{FF2B5EF4-FFF2-40B4-BE49-F238E27FC236}">
                <a16:creationId xmlns:a16="http://schemas.microsoft.com/office/drawing/2014/main" id="{07502A11-20F5-4DEE-A076-361400F0E88A}"/>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5</a:t>
            </a:fld>
            <a:endParaRPr lang="en-US" sz="900" dirty="0">
              <a:solidFill>
                <a:schemeClr val="accent6">
                  <a:lumMod val="50000"/>
                </a:schemeClr>
              </a:solidFill>
            </a:endParaRPr>
          </a:p>
        </p:txBody>
      </p:sp>
    </p:spTree>
    <p:extLst>
      <p:ext uri="{BB962C8B-B14F-4D97-AF65-F5344CB8AC3E}">
        <p14:creationId xmlns:p14="http://schemas.microsoft.com/office/powerpoint/2010/main" val="2830846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1005840"/>
            <a:ext cx="12188952" cy="5486400"/>
          </a:xfrm>
          <a:prstGeom prst="rect">
            <a:avLst/>
          </a:prstGeom>
          <a:noFill/>
        </p:spPr>
        <p:txBody>
          <a:bodyPr wrap="square" lIns="91440" rIns="91440" rtlCol="0">
            <a:noAutofit/>
          </a:bodyPr>
          <a:lstStyle/>
          <a:p>
            <a:r>
              <a:rPr lang="en-US" sz="2800" b="1" dirty="0"/>
              <a:t>New Buildings Institute</a:t>
            </a:r>
          </a:p>
          <a:p>
            <a:r>
              <a:rPr lang="en-US" sz="2800" dirty="0"/>
              <a:t>A study by the New Buildings Institute found that in green buildings, average energy use intensities (energy consumed per unit of floor space) are 24% lower than in typical buildings.</a:t>
            </a:r>
          </a:p>
          <a:p>
            <a:endParaRPr lang="en-US" sz="2800" dirty="0"/>
          </a:p>
          <a:p>
            <a:r>
              <a:rPr lang="en-US" sz="2800" dirty="0"/>
              <a:t>ENERGY USE INTENSITY (</a:t>
            </a:r>
            <a:r>
              <a:rPr lang="en-US" sz="2800" dirty="0" err="1"/>
              <a:t>kBtu</a:t>
            </a:r>
            <a:r>
              <a:rPr lang="en-US" sz="2800" dirty="0"/>
              <a:t>/sf/</a:t>
            </a:r>
            <a:r>
              <a:rPr lang="en-US" sz="2800" dirty="0" err="1"/>
              <a:t>yr</a:t>
            </a:r>
            <a:r>
              <a:rPr lang="en-US" sz="2800" dirty="0"/>
              <a:t>)</a:t>
            </a:r>
          </a:p>
        </p:txBody>
      </p:sp>
      <p:pic>
        <p:nvPicPr>
          <p:cNvPr id="2" name="Picture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3251" y="4742366"/>
            <a:ext cx="4362450" cy="800100"/>
          </a:xfrm>
          <a:prstGeom prst="rect">
            <a:avLst/>
          </a:prstGeom>
        </p:spPr>
      </p:pic>
      <p:pic>
        <p:nvPicPr>
          <p:cNvPr id="17" name="Picture 16">
            <a:extLst>
              <a:ext uri="{FF2B5EF4-FFF2-40B4-BE49-F238E27FC236}">
                <a16:creationId xmlns:a16="http://schemas.microsoft.com/office/drawing/2014/main" id="{5C283663-96E3-42EB-81FC-D8285B2CE991}"/>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3048" y="0"/>
            <a:ext cx="12188952" cy="943014"/>
          </a:xfrm>
          <a:prstGeom prst="rect">
            <a:avLst/>
          </a:prstGeom>
        </p:spPr>
      </p:pic>
      <p:sp>
        <p:nvSpPr>
          <p:cNvPr id="7" name="Footer Placeholder 4">
            <a:extLst>
              <a:ext uri="{FF2B5EF4-FFF2-40B4-BE49-F238E27FC236}">
                <a16:creationId xmlns:a16="http://schemas.microsoft.com/office/drawing/2014/main" id="{7496BFDF-8C96-468D-BC1E-7A3944FC83BB}"/>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8" name="Slide Number Placeholder 5">
            <a:extLst>
              <a:ext uri="{FF2B5EF4-FFF2-40B4-BE49-F238E27FC236}">
                <a16:creationId xmlns:a16="http://schemas.microsoft.com/office/drawing/2014/main" id="{417F917C-9D45-4BE9-8EF5-9435F07932C8}"/>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6</a:t>
            </a:fld>
            <a:endParaRPr lang="en-US" sz="900" dirty="0">
              <a:solidFill>
                <a:schemeClr val="accent6">
                  <a:lumMod val="50000"/>
                </a:schemeClr>
              </a:solidFill>
            </a:endParaRPr>
          </a:p>
        </p:txBody>
      </p:sp>
    </p:spTree>
    <p:extLst>
      <p:ext uri="{BB962C8B-B14F-4D97-AF65-F5344CB8AC3E}">
        <p14:creationId xmlns:p14="http://schemas.microsoft.com/office/powerpoint/2010/main" val="1777853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5"/>
            <a:ext cx="12188952" cy="914393"/>
          </a:xfrm>
          <a:prstGeom prst="rect">
            <a:avLst/>
          </a:prstGeom>
        </p:spPr>
      </p:pic>
      <p:sp>
        <p:nvSpPr>
          <p:cNvPr id="10" name="TextBox 9"/>
          <p:cNvSpPr txBox="1"/>
          <p:nvPr/>
        </p:nvSpPr>
        <p:spPr>
          <a:xfrm>
            <a:off x="0" y="1005840"/>
            <a:ext cx="12192000" cy="5486400"/>
          </a:xfrm>
          <a:prstGeom prst="rect">
            <a:avLst/>
          </a:prstGeom>
          <a:noFill/>
        </p:spPr>
        <p:txBody>
          <a:bodyPr wrap="square" lIns="91440" rIns="91440" rtlCol="0">
            <a:noAutofit/>
          </a:bodyPr>
          <a:lstStyle/>
          <a:p>
            <a:r>
              <a:rPr lang="en-US" sz="2800" b="1" dirty="0"/>
              <a:t>Green building is a process that applies to:</a:t>
            </a:r>
          </a:p>
          <a:p>
            <a:r>
              <a:rPr lang="en-US" sz="2800" dirty="0"/>
              <a:t>Buildings</a:t>
            </a:r>
          </a:p>
          <a:p>
            <a:r>
              <a:rPr lang="en-US" sz="2800" dirty="0"/>
              <a:t>Sites</a:t>
            </a:r>
          </a:p>
          <a:p>
            <a:r>
              <a:rPr lang="en-US" sz="2800" dirty="0"/>
              <a:t>Interiors</a:t>
            </a:r>
          </a:p>
          <a:p>
            <a:r>
              <a:rPr lang="en-US" sz="2800" dirty="0"/>
              <a:t>Operations</a:t>
            </a:r>
          </a:p>
          <a:p>
            <a:r>
              <a:rPr lang="en-US" sz="2800" dirty="0"/>
              <a:t>Communities</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08474" y="3347725"/>
            <a:ext cx="4572000" cy="2325291"/>
          </a:xfrm>
          <a:prstGeom prst="rect">
            <a:avLst/>
          </a:prstGeom>
        </p:spPr>
      </p:pic>
      <p:sp>
        <p:nvSpPr>
          <p:cNvPr id="7" name="Footer Placeholder 4">
            <a:extLst>
              <a:ext uri="{FF2B5EF4-FFF2-40B4-BE49-F238E27FC236}">
                <a16:creationId xmlns:a16="http://schemas.microsoft.com/office/drawing/2014/main" id="{9C0E855D-7426-4BC3-B6A4-961080AA97F6}"/>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8" name="Slide Number Placeholder 5">
            <a:extLst>
              <a:ext uri="{FF2B5EF4-FFF2-40B4-BE49-F238E27FC236}">
                <a16:creationId xmlns:a16="http://schemas.microsoft.com/office/drawing/2014/main" id="{F76D710C-E77F-4B73-A4EB-0A553EDDA950}"/>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7</a:t>
            </a:fld>
            <a:endParaRPr lang="en-US" sz="900" dirty="0">
              <a:solidFill>
                <a:schemeClr val="accent6">
                  <a:lumMod val="50000"/>
                </a:schemeClr>
              </a:solidFill>
            </a:endParaRPr>
          </a:p>
        </p:txBody>
      </p:sp>
    </p:spTree>
    <p:extLst>
      <p:ext uri="{BB962C8B-B14F-4D97-AF65-F5344CB8AC3E}">
        <p14:creationId xmlns:p14="http://schemas.microsoft.com/office/powerpoint/2010/main" val="3103069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1005840"/>
            <a:ext cx="12188950" cy="5486400"/>
          </a:xfrm>
          <a:prstGeom prst="rect">
            <a:avLst/>
          </a:prstGeom>
          <a:noFill/>
        </p:spPr>
        <p:txBody>
          <a:bodyPr wrap="square" lIns="91440" rIns="91440" rtlCol="0">
            <a:noAutofit/>
          </a:bodyPr>
          <a:lstStyle/>
          <a:p>
            <a:r>
              <a:rPr lang="en-US" sz="2800" b="1" dirty="0"/>
              <a:t>Triple Bottom Line</a:t>
            </a:r>
          </a:p>
          <a:p>
            <a:pPr marL="228600" indent="-228600">
              <a:buFont typeface="Arial" panose="020B0604020202020204" pitchFamily="34" charset="0"/>
              <a:buChar char="•"/>
            </a:pPr>
            <a:r>
              <a:rPr lang="en-US" sz="2800" b="1" dirty="0"/>
              <a:t>PEOPLE (SOCIAL CAPITAL). </a:t>
            </a:r>
            <a:r>
              <a:rPr lang="en-US" sz="2400" dirty="0"/>
              <a:t>All the costs and benefits to the people who design, construct, live in, work in, and constitute the local community and are influenced, directly or indirectly, by a project</a:t>
            </a:r>
          </a:p>
          <a:p>
            <a:pPr marL="228600" indent="-228600">
              <a:buFont typeface="Arial" panose="020B0604020202020204" pitchFamily="34" charset="0"/>
              <a:buChar char="•"/>
            </a:pPr>
            <a:r>
              <a:rPr lang="en-US" sz="2800" b="1" dirty="0"/>
              <a:t>PLANET (NATURAL CAPITAL). </a:t>
            </a:r>
            <a:r>
              <a:rPr lang="en-US" sz="2400" dirty="0"/>
              <a:t>All the costs and benefits of a project on the natural environment, locally and globally</a:t>
            </a:r>
          </a:p>
          <a:p>
            <a:pPr marL="228600" indent="-228600">
              <a:buFont typeface="Arial" panose="020B0604020202020204" pitchFamily="34" charset="0"/>
              <a:buChar char="•"/>
            </a:pPr>
            <a:r>
              <a:rPr lang="en-US" sz="2800" b="1" dirty="0"/>
              <a:t>PROFIT (ECONOMIC CAPITAL). </a:t>
            </a:r>
            <a:r>
              <a:rPr lang="en-US" sz="2400" dirty="0"/>
              <a:t>All the economic costs and benefits of a project for all the stakeholders (not just the project owner)</a:t>
            </a:r>
            <a:endParaRPr lang="en-US" sz="2400" b="1" dirty="0"/>
          </a:p>
        </p:txBody>
      </p:sp>
      <p:pic>
        <p:nvPicPr>
          <p:cNvPr id="13"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5329" y="4172470"/>
            <a:ext cx="2341343" cy="2237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a:extLst>
              <a:ext uri="{FF2B5EF4-FFF2-40B4-BE49-F238E27FC236}">
                <a16:creationId xmlns:a16="http://schemas.microsoft.com/office/drawing/2014/main" id="{F60119F8-81A5-45C1-87B7-84134642C8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5"/>
            <a:ext cx="12188952" cy="914393"/>
          </a:xfrm>
          <a:prstGeom prst="rect">
            <a:avLst/>
          </a:prstGeom>
        </p:spPr>
      </p:pic>
      <p:sp>
        <p:nvSpPr>
          <p:cNvPr id="7" name="Footer Placeholder 4">
            <a:extLst>
              <a:ext uri="{FF2B5EF4-FFF2-40B4-BE49-F238E27FC236}">
                <a16:creationId xmlns:a16="http://schemas.microsoft.com/office/drawing/2014/main" id="{8F7CA415-42FA-43D0-8141-319312763225}"/>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8" name="Slide Number Placeholder 5">
            <a:extLst>
              <a:ext uri="{FF2B5EF4-FFF2-40B4-BE49-F238E27FC236}">
                <a16:creationId xmlns:a16="http://schemas.microsoft.com/office/drawing/2014/main" id="{C277CF44-A87A-4539-A272-42160E154421}"/>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8</a:t>
            </a:fld>
            <a:endParaRPr lang="en-US" sz="900" dirty="0">
              <a:solidFill>
                <a:schemeClr val="accent6">
                  <a:lumMod val="50000"/>
                </a:schemeClr>
              </a:solidFill>
            </a:endParaRPr>
          </a:p>
        </p:txBody>
      </p:sp>
    </p:spTree>
    <p:extLst>
      <p:ext uri="{BB962C8B-B14F-4D97-AF65-F5344CB8AC3E}">
        <p14:creationId xmlns:p14="http://schemas.microsoft.com/office/powerpoint/2010/main" val="1036760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1005840"/>
            <a:ext cx="12188950" cy="5486400"/>
          </a:xfrm>
          <a:prstGeom prst="rect">
            <a:avLst/>
          </a:prstGeom>
          <a:noFill/>
        </p:spPr>
        <p:txBody>
          <a:bodyPr wrap="square" lIns="91440" rIns="91440" rtlCol="0">
            <a:noAutofit/>
          </a:bodyPr>
          <a:lstStyle/>
          <a:p>
            <a:r>
              <a:rPr lang="en-US" sz="2800" b="1" dirty="0"/>
              <a:t>U.S. Environmental Protection Agency (EPA)</a:t>
            </a:r>
          </a:p>
          <a:p>
            <a:r>
              <a:rPr lang="en-US" sz="2800" dirty="0"/>
              <a:t>Found that people in the United States spend, on average, 90% of their time indoors.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4147" y="2628659"/>
            <a:ext cx="3663706" cy="3657600"/>
          </a:xfrm>
          <a:prstGeom prst="rect">
            <a:avLst/>
          </a:prstGeom>
        </p:spPr>
      </p:pic>
      <p:pic>
        <p:nvPicPr>
          <p:cNvPr id="16" name="Picture 15">
            <a:extLst>
              <a:ext uri="{FF2B5EF4-FFF2-40B4-BE49-F238E27FC236}">
                <a16:creationId xmlns:a16="http://schemas.microsoft.com/office/drawing/2014/main" id="{1D2D0ED8-160A-4C72-9068-8624F928C4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5"/>
            <a:ext cx="12188952" cy="914393"/>
          </a:xfrm>
          <a:prstGeom prst="rect">
            <a:avLst/>
          </a:prstGeom>
        </p:spPr>
      </p:pic>
      <p:sp>
        <p:nvSpPr>
          <p:cNvPr id="7" name="Footer Placeholder 4">
            <a:extLst>
              <a:ext uri="{FF2B5EF4-FFF2-40B4-BE49-F238E27FC236}">
                <a16:creationId xmlns:a16="http://schemas.microsoft.com/office/drawing/2014/main" id="{0E526D43-EAE2-49D0-88A1-E8A88194F5C7}"/>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8" name="Slide Number Placeholder 5">
            <a:extLst>
              <a:ext uri="{FF2B5EF4-FFF2-40B4-BE49-F238E27FC236}">
                <a16:creationId xmlns:a16="http://schemas.microsoft.com/office/drawing/2014/main" id="{5E802633-0362-494D-85B8-74EF8C3DC9CB}"/>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9</a:t>
            </a:fld>
            <a:endParaRPr lang="en-US" sz="900" dirty="0">
              <a:solidFill>
                <a:schemeClr val="accent6">
                  <a:lumMod val="50000"/>
                </a:schemeClr>
              </a:solidFill>
            </a:endParaRPr>
          </a:p>
        </p:txBody>
      </p:sp>
    </p:spTree>
    <p:extLst>
      <p:ext uri="{BB962C8B-B14F-4D97-AF65-F5344CB8AC3E}">
        <p14:creationId xmlns:p14="http://schemas.microsoft.com/office/powerpoint/2010/main" val="15974214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3437</TotalTime>
  <Words>1746</Words>
  <Application>Microsoft Office PowerPoint</Application>
  <PresentationFormat>Widescreen</PresentationFormat>
  <Paragraphs>250</Paragraphs>
  <Slides>33</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Calibri Light</vt:lpstr>
      <vt:lpstr>MV Boli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Lori</dc:creator>
  <cp:lastModifiedBy>Lori Brown</cp:lastModifiedBy>
  <cp:revision>169</cp:revision>
  <cp:lastPrinted>2016-10-22T17:51:31Z</cp:lastPrinted>
  <dcterms:created xsi:type="dcterms:W3CDTF">2016-10-21T16:02:46Z</dcterms:created>
  <dcterms:modified xsi:type="dcterms:W3CDTF">2024-09-18T16:11:34Z</dcterms:modified>
</cp:coreProperties>
</file>