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6"/>
  </p:notesMasterIdLst>
  <p:handoutMasterIdLst>
    <p:handoutMasterId r:id="rId77"/>
  </p:handoutMasterIdLst>
  <p:sldIdLst>
    <p:sldId id="333" r:id="rId2"/>
    <p:sldId id="257" r:id="rId3"/>
    <p:sldId id="259" r:id="rId4"/>
    <p:sldId id="260" r:id="rId5"/>
    <p:sldId id="262" r:id="rId6"/>
    <p:sldId id="313" r:id="rId7"/>
    <p:sldId id="312" r:id="rId8"/>
    <p:sldId id="264" r:id="rId9"/>
    <p:sldId id="263" r:id="rId10"/>
    <p:sldId id="261" r:id="rId11"/>
    <p:sldId id="265" r:id="rId12"/>
    <p:sldId id="266" r:id="rId13"/>
    <p:sldId id="334" r:id="rId14"/>
    <p:sldId id="268" r:id="rId15"/>
    <p:sldId id="279" r:id="rId16"/>
    <p:sldId id="271" r:id="rId17"/>
    <p:sldId id="278" r:id="rId18"/>
    <p:sldId id="277" r:id="rId19"/>
    <p:sldId id="276" r:id="rId20"/>
    <p:sldId id="275" r:id="rId21"/>
    <p:sldId id="274" r:id="rId22"/>
    <p:sldId id="273" r:id="rId23"/>
    <p:sldId id="272" r:id="rId24"/>
    <p:sldId id="270" r:id="rId25"/>
    <p:sldId id="267" r:id="rId26"/>
    <p:sldId id="280" r:id="rId27"/>
    <p:sldId id="281" r:id="rId28"/>
    <p:sldId id="282" r:id="rId29"/>
    <p:sldId id="283" r:id="rId30"/>
    <p:sldId id="284" r:id="rId31"/>
    <p:sldId id="285" r:id="rId32"/>
    <p:sldId id="286" r:id="rId33"/>
    <p:sldId id="287" r:id="rId34"/>
    <p:sldId id="289" r:id="rId35"/>
    <p:sldId id="288" r:id="rId36"/>
    <p:sldId id="314" r:id="rId37"/>
    <p:sldId id="335" r:id="rId38"/>
    <p:sldId id="302" r:id="rId39"/>
    <p:sldId id="298" r:id="rId40"/>
    <p:sldId id="303" r:id="rId41"/>
    <p:sldId id="299" r:id="rId42"/>
    <p:sldId id="300" r:id="rId43"/>
    <p:sldId id="301" r:id="rId44"/>
    <p:sldId id="304" r:id="rId45"/>
    <p:sldId id="297" r:id="rId46"/>
    <p:sldId id="317" r:id="rId47"/>
    <p:sldId id="318" r:id="rId48"/>
    <p:sldId id="322" r:id="rId49"/>
    <p:sldId id="320" r:id="rId50"/>
    <p:sldId id="319" r:id="rId51"/>
    <p:sldId id="323" r:id="rId52"/>
    <p:sldId id="321" r:id="rId53"/>
    <p:sldId id="306" r:id="rId54"/>
    <p:sldId id="307" r:id="rId55"/>
    <p:sldId id="290" r:id="rId56"/>
    <p:sldId id="292" r:id="rId57"/>
    <p:sldId id="308" r:id="rId58"/>
    <p:sldId id="326" r:id="rId59"/>
    <p:sldId id="316" r:id="rId60"/>
    <p:sldId id="327" r:id="rId61"/>
    <p:sldId id="328" r:id="rId62"/>
    <p:sldId id="329" r:id="rId63"/>
    <p:sldId id="330" r:id="rId64"/>
    <p:sldId id="332" r:id="rId65"/>
    <p:sldId id="331" r:id="rId66"/>
    <p:sldId id="324" r:id="rId67"/>
    <p:sldId id="291" r:id="rId68"/>
    <p:sldId id="309" r:id="rId69"/>
    <p:sldId id="293" r:id="rId70"/>
    <p:sldId id="310" r:id="rId71"/>
    <p:sldId id="325" r:id="rId72"/>
    <p:sldId id="294" r:id="rId73"/>
    <p:sldId id="311" r:id="rId74"/>
    <p:sldId id="295" r:id="rId75"/>
  </p:sldIdLst>
  <p:sldSz cx="9144000" cy="6858000" type="screen4x3"/>
  <p:notesSz cx="6881813"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7C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989" autoAdjust="0"/>
    <p:restoredTop sz="94660" autoAdjust="0"/>
  </p:normalViewPr>
  <p:slideViewPr>
    <p:cSldViewPr snapToGrid="0">
      <p:cViewPr varScale="1">
        <p:scale>
          <a:sx n="159" d="100"/>
          <a:sy n="159" d="100"/>
        </p:scale>
        <p:origin x="1830" y="16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23" d="100"/>
          <a:sy n="123" d="100"/>
        </p:scale>
        <p:origin x="4904" y="6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43E4CC6C-DC9D-44B5-BA7F-FDC3574A6329}" type="datetimeFigureOut">
              <a:rPr lang="en-US" smtClean="0"/>
              <a:t>1/18/2024</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0AD81AE1-81E0-4141-A15C-7C0023F54AA9}" type="slidenum">
              <a:rPr lang="en-US" smtClean="0"/>
              <a:t>‹#›</a:t>
            </a:fld>
            <a:endParaRPr lang="en-US"/>
          </a:p>
        </p:txBody>
      </p:sp>
    </p:spTree>
    <p:extLst>
      <p:ext uri="{BB962C8B-B14F-4D97-AF65-F5344CB8AC3E}">
        <p14:creationId xmlns:p14="http://schemas.microsoft.com/office/powerpoint/2010/main" val="38694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654DED17-FF2B-42EC-925E-DE9736EB8025}" type="datetimeFigureOut">
              <a:rPr lang="en-US" smtClean="0"/>
              <a:t>1/18/2024</a:t>
            </a:fld>
            <a:endParaRPr lang="en-US"/>
          </a:p>
        </p:txBody>
      </p:sp>
      <p:sp>
        <p:nvSpPr>
          <p:cNvPr id="4" name="Slide Image Placeholder 3"/>
          <p:cNvSpPr>
            <a:spLocks noGrp="1" noRot="1" noChangeAspect="1"/>
          </p:cNvSpPr>
          <p:nvPr>
            <p:ph type="sldImg" idx="2"/>
          </p:nvPr>
        </p:nvSpPr>
        <p:spPr>
          <a:xfrm>
            <a:off x="1350963" y="1162050"/>
            <a:ext cx="41798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ACDD6B1D-D243-470E-BE6E-CFC902459DE4}" type="slidenum">
              <a:rPr lang="en-US" smtClean="0"/>
              <a:t>‹#›</a:t>
            </a:fld>
            <a:endParaRPr lang="en-US"/>
          </a:p>
        </p:txBody>
      </p:sp>
    </p:spTree>
    <p:extLst>
      <p:ext uri="{BB962C8B-B14F-4D97-AF65-F5344CB8AC3E}">
        <p14:creationId xmlns:p14="http://schemas.microsoft.com/office/powerpoint/2010/main" val="885742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a:t>
            </a:fld>
            <a:endParaRPr lang="en-US"/>
          </a:p>
        </p:txBody>
      </p:sp>
    </p:spTree>
    <p:extLst>
      <p:ext uri="{BB962C8B-B14F-4D97-AF65-F5344CB8AC3E}">
        <p14:creationId xmlns:p14="http://schemas.microsoft.com/office/powerpoint/2010/main" val="897427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10</a:t>
            </a:fld>
            <a:endParaRPr lang="en-US"/>
          </a:p>
        </p:txBody>
      </p:sp>
    </p:spTree>
    <p:extLst>
      <p:ext uri="{BB962C8B-B14F-4D97-AF65-F5344CB8AC3E}">
        <p14:creationId xmlns:p14="http://schemas.microsoft.com/office/powerpoint/2010/main" val="954790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11</a:t>
            </a:fld>
            <a:endParaRPr lang="en-US"/>
          </a:p>
        </p:txBody>
      </p:sp>
    </p:spTree>
    <p:extLst>
      <p:ext uri="{BB962C8B-B14F-4D97-AF65-F5344CB8AC3E}">
        <p14:creationId xmlns:p14="http://schemas.microsoft.com/office/powerpoint/2010/main" val="813441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12</a:t>
            </a:fld>
            <a:endParaRPr lang="en-US"/>
          </a:p>
        </p:txBody>
      </p:sp>
    </p:spTree>
    <p:extLst>
      <p:ext uri="{BB962C8B-B14F-4D97-AF65-F5344CB8AC3E}">
        <p14:creationId xmlns:p14="http://schemas.microsoft.com/office/powerpoint/2010/main" val="568433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13</a:t>
            </a:fld>
            <a:endParaRPr lang="en-US"/>
          </a:p>
        </p:txBody>
      </p:sp>
    </p:spTree>
    <p:extLst>
      <p:ext uri="{BB962C8B-B14F-4D97-AF65-F5344CB8AC3E}">
        <p14:creationId xmlns:p14="http://schemas.microsoft.com/office/powerpoint/2010/main" val="156380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14</a:t>
            </a:fld>
            <a:endParaRPr lang="en-US"/>
          </a:p>
        </p:txBody>
      </p:sp>
    </p:spTree>
    <p:extLst>
      <p:ext uri="{BB962C8B-B14F-4D97-AF65-F5344CB8AC3E}">
        <p14:creationId xmlns:p14="http://schemas.microsoft.com/office/powerpoint/2010/main" val="4924593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15</a:t>
            </a:fld>
            <a:endParaRPr lang="en-US"/>
          </a:p>
        </p:txBody>
      </p:sp>
    </p:spTree>
    <p:extLst>
      <p:ext uri="{BB962C8B-B14F-4D97-AF65-F5344CB8AC3E}">
        <p14:creationId xmlns:p14="http://schemas.microsoft.com/office/powerpoint/2010/main" val="1638224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16</a:t>
            </a:fld>
            <a:endParaRPr lang="en-US"/>
          </a:p>
        </p:txBody>
      </p:sp>
    </p:spTree>
    <p:extLst>
      <p:ext uri="{BB962C8B-B14F-4D97-AF65-F5344CB8AC3E}">
        <p14:creationId xmlns:p14="http://schemas.microsoft.com/office/powerpoint/2010/main" val="2479357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17</a:t>
            </a:fld>
            <a:endParaRPr lang="en-US"/>
          </a:p>
        </p:txBody>
      </p:sp>
    </p:spTree>
    <p:extLst>
      <p:ext uri="{BB962C8B-B14F-4D97-AF65-F5344CB8AC3E}">
        <p14:creationId xmlns:p14="http://schemas.microsoft.com/office/powerpoint/2010/main" val="394069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18</a:t>
            </a:fld>
            <a:endParaRPr lang="en-US"/>
          </a:p>
        </p:txBody>
      </p:sp>
    </p:spTree>
    <p:extLst>
      <p:ext uri="{BB962C8B-B14F-4D97-AF65-F5344CB8AC3E}">
        <p14:creationId xmlns:p14="http://schemas.microsoft.com/office/powerpoint/2010/main" val="26032022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19</a:t>
            </a:fld>
            <a:endParaRPr lang="en-US"/>
          </a:p>
        </p:txBody>
      </p:sp>
    </p:spTree>
    <p:extLst>
      <p:ext uri="{BB962C8B-B14F-4D97-AF65-F5344CB8AC3E}">
        <p14:creationId xmlns:p14="http://schemas.microsoft.com/office/powerpoint/2010/main" val="398793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a:t>
            </a:fld>
            <a:endParaRPr lang="en-US"/>
          </a:p>
        </p:txBody>
      </p:sp>
    </p:spTree>
    <p:extLst>
      <p:ext uri="{BB962C8B-B14F-4D97-AF65-F5344CB8AC3E}">
        <p14:creationId xmlns:p14="http://schemas.microsoft.com/office/powerpoint/2010/main" val="1830244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20</a:t>
            </a:fld>
            <a:endParaRPr lang="en-US"/>
          </a:p>
        </p:txBody>
      </p:sp>
    </p:spTree>
    <p:extLst>
      <p:ext uri="{BB962C8B-B14F-4D97-AF65-F5344CB8AC3E}">
        <p14:creationId xmlns:p14="http://schemas.microsoft.com/office/powerpoint/2010/main" val="4145061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21</a:t>
            </a:fld>
            <a:endParaRPr lang="en-US"/>
          </a:p>
        </p:txBody>
      </p:sp>
    </p:spTree>
    <p:extLst>
      <p:ext uri="{BB962C8B-B14F-4D97-AF65-F5344CB8AC3E}">
        <p14:creationId xmlns:p14="http://schemas.microsoft.com/office/powerpoint/2010/main" val="2389547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22</a:t>
            </a:fld>
            <a:endParaRPr lang="en-US"/>
          </a:p>
        </p:txBody>
      </p:sp>
    </p:spTree>
    <p:extLst>
      <p:ext uri="{BB962C8B-B14F-4D97-AF65-F5344CB8AC3E}">
        <p14:creationId xmlns:p14="http://schemas.microsoft.com/office/powerpoint/2010/main" val="7223108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23</a:t>
            </a:fld>
            <a:endParaRPr lang="en-US"/>
          </a:p>
        </p:txBody>
      </p:sp>
    </p:spTree>
    <p:extLst>
      <p:ext uri="{BB962C8B-B14F-4D97-AF65-F5344CB8AC3E}">
        <p14:creationId xmlns:p14="http://schemas.microsoft.com/office/powerpoint/2010/main" val="3191688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24</a:t>
            </a:fld>
            <a:endParaRPr lang="en-US"/>
          </a:p>
        </p:txBody>
      </p:sp>
    </p:spTree>
    <p:extLst>
      <p:ext uri="{BB962C8B-B14F-4D97-AF65-F5344CB8AC3E}">
        <p14:creationId xmlns:p14="http://schemas.microsoft.com/office/powerpoint/2010/main" val="40194210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25</a:t>
            </a:fld>
            <a:endParaRPr lang="en-US"/>
          </a:p>
        </p:txBody>
      </p:sp>
    </p:spTree>
    <p:extLst>
      <p:ext uri="{BB962C8B-B14F-4D97-AF65-F5344CB8AC3E}">
        <p14:creationId xmlns:p14="http://schemas.microsoft.com/office/powerpoint/2010/main" val="2855447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26</a:t>
            </a:fld>
            <a:endParaRPr lang="en-US"/>
          </a:p>
        </p:txBody>
      </p:sp>
    </p:spTree>
    <p:extLst>
      <p:ext uri="{BB962C8B-B14F-4D97-AF65-F5344CB8AC3E}">
        <p14:creationId xmlns:p14="http://schemas.microsoft.com/office/powerpoint/2010/main" val="10363113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27</a:t>
            </a:fld>
            <a:endParaRPr lang="en-US"/>
          </a:p>
        </p:txBody>
      </p:sp>
    </p:spTree>
    <p:extLst>
      <p:ext uri="{BB962C8B-B14F-4D97-AF65-F5344CB8AC3E}">
        <p14:creationId xmlns:p14="http://schemas.microsoft.com/office/powerpoint/2010/main" val="2044832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28</a:t>
            </a:fld>
            <a:endParaRPr lang="en-US"/>
          </a:p>
        </p:txBody>
      </p:sp>
    </p:spTree>
    <p:extLst>
      <p:ext uri="{BB962C8B-B14F-4D97-AF65-F5344CB8AC3E}">
        <p14:creationId xmlns:p14="http://schemas.microsoft.com/office/powerpoint/2010/main" val="37344649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29</a:t>
            </a:fld>
            <a:endParaRPr lang="en-US"/>
          </a:p>
        </p:txBody>
      </p:sp>
    </p:spTree>
    <p:extLst>
      <p:ext uri="{BB962C8B-B14F-4D97-AF65-F5344CB8AC3E}">
        <p14:creationId xmlns:p14="http://schemas.microsoft.com/office/powerpoint/2010/main" val="1533048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a:t>
            </a:fld>
            <a:endParaRPr lang="en-US"/>
          </a:p>
        </p:txBody>
      </p:sp>
    </p:spTree>
    <p:extLst>
      <p:ext uri="{BB962C8B-B14F-4D97-AF65-F5344CB8AC3E}">
        <p14:creationId xmlns:p14="http://schemas.microsoft.com/office/powerpoint/2010/main" val="11463770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30</a:t>
            </a:fld>
            <a:endParaRPr lang="en-US"/>
          </a:p>
        </p:txBody>
      </p:sp>
    </p:spTree>
    <p:extLst>
      <p:ext uri="{BB962C8B-B14F-4D97-AF65-F5344CB8AC3E}">
        <p14:creationId xmlns:p14="http://schemas.microsoft.com/office/powerpoint/2010/main" val="729622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31</a:t>
            </a:fld>
            <a:endParaRPr lang="en-US"/>
          </a:p>
        </p:txBody>
      </p:sp>
    </p:spTree>
    <p:extLst>
      <p:ext uri="{BB962C8B-B14F-4D97-AF65-F5344CB8AC3E}">
        <p14:creationId xmlns:p14="http://schemas.microsoft.com/office/powerpoint/2010/main" val="15824971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32</a:t>
            </a:fld>
            <a:endParaRPr lang="en-US"/>
          </a:p>
        </p:txBody>
      </p:sp>
    </p:spTree>
    <p:extLst>
      <p:ext uri="{BB962C8B-B14F-4D97-AF65-F5344CB8AC3E}">
        <p14:creationId xmlns:p14="http://schemas.microsoft.com/office/powerpoint/2010/main" val="29620838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33</a:t>
            </a:fld>
            <a:endParaRPr lang="en-US"/>
          </a:p>
        </p:txBody>
      </p:sp>
    </p:spTree>
    <p:extLst>
      <p:ext uri="{BB962C8B-B14F-4D97-AF65-F5344CB8AC3E}">
        <p14:creationId xmlns:p14="http://schemas.microsoft.com/office/powerpoint/2010/main" val="2422293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34</a:t>
            </a:fld>
            <a:endParaRPr lang="en-US"/>
          </a:p>
        </p:txBody>
      </p:sp>
    </p:spTree>
    <p:extLst>
      <p:ext uri="{BB962C8B-B14F-4D97-AF65-F5344CB8AC3E}">
        <p14:creationId xmlns:p14="http://schemas.microsoft.com/office/powerpoint/2010/main" val="26744491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35</a:t>
            </a:fld>
            <a:endParaRPr lang="en-US"/>
          </a:p>
        </p:txBody>
      </p:sp>
    </p:spTree>
    <p:extLst>
      <p:ext uri="{BB962C8B-B14F-4D97-AF65-F5344CB8AC3E}">
        <p14:creationId xmlns:p14="http://schemas.microsoft.com/office/powerpoint/2010/main" val="1299508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36</a:t>
            </a:fld>
            <a:endParaRPr lang="en-US"/>
          </a:p>
        </p:txBody>
      </p:sp>
    </p:spTree>
    <p:extLst>
      <p:ext uri="{BB962C8B-B14F-4D97-AF65-F5344CB8AC3E}">
        <p14:creationId xmlns:p14="http://schemas.microsoft.com/office/powerpoint/2010/main" val="26626706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37</a:t>
            </a:fld>
            <a:endParaRPr lang="en-US"/>
          </a:p>
        </p:txBody>
      </p:sp>
    </p:spTree>
    <p:extLst>
      <p:ext uri="{BB962C8B-B14F-4D97-AF65-F5344CB8AC3E}">
        <p14:creationId xmlns:p14="http://schemas.microsoft.com/office/powerpoint/2010/main" val="26552001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38</a:t>
            </a:fld>
            <a:endParaRPr lang="en-US"/>
          </a:p>
        </p:txBody>
      </p:sp>
    </p:spTree>
    <p:extLst>
      <p:ext uri="{BB962C8B-B14F-4D97-AF65-F5344CB8AC3E}">
        <p14:creationId xmlns:p14="http://schemas.microsoft.com/office/powerpoint/2010/main" val="31539325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39</a:t>
            </a:fld>
            <a:endParaRPr lang="en-US"/>
          </a:p>
        </p:txBody>
      </p:sp>
    </p:spTree>
    <p:extLst>
      <p:ext uri="{BB962C8B-B14F-4D97-AF65-F5344CB8AC3E}">
        <p14:creationId xmlns:p14="http://schemas.microsoft.com/office/powerpoint/2010/main" val="60621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a:t>
            </a:fld>
            <a:endParaRPr lang="en-US"/>
          </a:p>
        </p:txBody>
      </p:sp>
    </p:spTree>
    <p:extLst>
      <p:ext uri="{BB962C8B-B14F-4D97-AF65-F5344CB8AC3E}">
        <p14:creationId xmlns:p14="http://schemas.microsoft.com/office/powerpoint/2010/main" val="19990003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40</a:t>
            </a:fld>
            <a:endParaRPr lang="en-US"/>
          </a:p>
        </p:txBody>
      </p:sp>
    </p:spTree>
    <p:extLst>
      <p:ext uri="{BB962C8B-B14F-4D97-AF65-F5344CB8AC3E}">
        <p14:creationId xmlns:p14="http://schemas.microsoft.com/office/powerpoint/2010/main" val="28747485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41</a:t>
            </a:fld>
            <a:endParaRPr lang="en-US"/>
          </a:p>
        </p:txBody>
      </p:sp>
    </p:spTree>
    <p:extLst>
      <p:ext uri="{BB962C8B-B14F-4D97-AF65-F5344CB8AC3E}">
        <p14:creationId xmlns:p14="http://schemas.microsoft.com/office/powerpoint/2010/main" val="42330258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42</a:t>
            </a:fld>
            <a:endParaRPr lang="en-US"/>
          </a:p>
        </p:txBody>
      </p:sp>
    </p:spTree>
    <p:extLst>
      <p:ext uri="{BB962C8B-B14F-4D97-AF65-F5344CB8AC3E}">
        <p14:creationId xmlns:p14="http://schemas.microsoft.com/office/powerpoint/2010/main" val="32261416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43</a:t>
            </a:fld>
            <a:endParaRPr lang="en-US"/>
          </a:p>
        </p:txBody>
      </p:sp>
    </p:spTree>
    <p:extLst>
      <p:ext uri="{BB962C8B-B14F-4D97-AF65-F5344CB8AC3E}">
        <p14:creationId xmlns:p14="http://schemas.microsoft.com/office/powerpoint/2010/main" val="39719882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44</a:t>
            </a:fld>
            <a:endParaRPr lang="en-US"/>
          </a:p>
        </p:txBody>
      </p:sp>
    </p:spTree>
    <p:extLst>
      <p:ext uri="{BB962C8B-B14F-4D97-AF65-F5344CB8AC3E}">
        <p14:creationId xmlns:p14="http://schemas.microsoft.com/office/powerpoint/2010/main" val="255577065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45</a:t>
            </a:fld>
            <a:endParaRPr lang="en-US"/>
          </a:p>
        </p:txBody>
      </p:sp>
    </p:spTree>
    <p:extLst>
      <p:ext uri="{BB962C8B-B14F-4D97-AF65-F5344CB8AC3E}">
        <p14:creationId xmlns:p14="http://schemas.microsoft.com/office/powerpoint/2010/main" val="13600126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46</a:t>
            </a:fld>
            <a:endParaRPr lang="en-US"/>
          </a:p>
        </p:txBody>
      </p:sp>
    </p:spTree>
    <p:extLst>
      <p:ext uri="{BB962C8B-B14F-4D97-AF65-F5344CB8AC3E}">
        <p14:creationId xmlns:p14="http://schemas.microsoft.com/office/powerpoint/2010/main" val="1309041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47</a:t>
            </a:fld>
            <a:endParaRPr lang="en-US"/>
          </a:p>
        </p:txBody>
      </p:sp>
    </p:spTree>
    <p:extLst>
      <p:ext uri="{BB962C8B-B14F-4D97-AF65-F5344CB8AC3E}">
        <p14:creationId xmlns:p14="http://schemas.microsoft.com/office/powerpoint/2010/main" val="318745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48</a:t>
            </a:fld>
            <a:endParaRPr lang="en-US"/>
          </a:p>
        </p:txBody>
      </p:sp>
    </p:spTree>
    <p:extLst>
      <p:ext uri="{BB962C8B-B14F-4D97-AF65-F5344CB8AC3E}">
        <p14:creationId xmlns:p14="http://schemas.microsoft.com/office/powerpoint/2010/main" val="4728039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49</a:t>
            </a:fld>
            <a:endParaRPr lang="en-US"/>
          </a:p>
        </p:txBody>
      </p:sp>
    </p:spTree>
    <p:extLst>
      <p:ext uri="{BB962C8B-B14F-4D97-AF65-F5344CB8AC3E}">
        <p14:creationId xmlns:p14="http://schemas.microsoft.com/office/powerpoint/2010/main" val="32489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a:t>
            </a:fld>
            <a:endParaRPr lang="en-US"/>
          </a:p>
        </p:txBody>
      </p:sp>
    </p:spTree>
    <p:extLst>
      <p:ext uri="{BB962C8B-B14F-4D97-AF65-F5344CB8AC3E}">
        <p14:creationId xmlns:p14="http://schemas.microsoft.com/office/powerpoint/2010/main" val="9175119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50</a:t>
            </a:fld>
            <a:endParaRPr lang="en-US"/>
          </a:p>
        </p:txBody>
      </p:sp>
    </p:spTree>
    <p:extLst>
      <p:ext uri="{BB962C8B-B14F-4D97-AF65-F5344CB8AC3E}">
        <p14:creationId xmlns:p14="http://schemas.microsoft.com/office/powerpoint/2010/main" val="32198741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51</a:t>
            </a:fld>
            <a:endParaRPr lang="en-US"/>
          </a:p>
        </p:txBody>
      </p:sp>
    </p:spTree>
    <p:extLst>
      <p:ext uri="{BB962C8B-B14F-4D97-AF65-F5344CB8AC3E}">
        <p14:creationId xmlns:p14="http://schemas.microsoft.com/office/powerpoint/2010/main" val="824076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52</a:t>
            </a:fld>
            <a:endParaRPr lang="en-US"/>
          </a:p>
        </p:txBody>
      </p:sp>
    </p:spTree>
    <p:extLst>
      <p:ext uri="{BB962C8B-B14F-4D97-AF65-F5344CB8AC3E}">
        <p14:creationId xmlns:p14="http://schemas.microsoft.com/office/powerpoint/2010/main" val="24577931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53</a:t>
            </a:fld>
            <a:endParaRPr lang="en-US"/>
          </a:p>
        </p:txBody>
      </p:sp>
    </p:spTree>
    <p:extLst>
      <p:ext uri="{BB962C8B-B14F-4D97-AF65-F5344CB8AC3E}">
        <p14:creationId xmlns:p14="http://schemas.microsoft.com/office/powerpoint/2010/main" val="156168514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54</a:t>
            </a:fld>
            <a:endParaRPr lang="en-US"/>
          </a:p>
        </p:txBody>
      </p:sp>
    </p:spTree>
    <p:extLst>
      <p:ext uri="{BB962C8B-B14F-4D97-AF65-F5344CB8AC3E}">
        <p14:creationId xmlns:p14="http://schemas.microsoft.com/office/powerpoint/2010/main" val="24545391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55</a:t>
            </a:fld>
            <a:endParaRPr lang="en-US"/>
          </a:p>
        </p:txBody>
      </p:sp>
    </p:spTree>
    <p:extLst>
      <p:ext uri="{BB962C8B-B14F-4D97-AF65-F5344CB8AC3E}">
        <p14:creationId xmlns:p14="http://schemas.microsoft.com/office/powerpoint/2010/main" val="3685019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56</a:t>
            </a:fld>
            <a:endParaRPr lang="en-US"/>
          </a:p>
        </p:txBody>
      </p:sp>
    </p:spTree>
    <p:extLst>
      <p:ext uri="{BB962C8B-B14F-4D97-AF65-F5344CB8AC3E}">
        <p14:creationId xmlns:p14="http://schemas.microsoft.com/office/powerpoint/2010/main" val="19873936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57</a:t>
            </a:fld>
            <a:endParaRPr lang="en-US"/>
          </a:p>
        </p:txBody>
      </p:sp>
    </p:spTree>
    <p:extLst>
      <p:ext uri="{BB962C8B-B14F-4D97-AF65-F5344CB8AC3E}">
        <p14:creationId xmlns:p14="http://schemas.microsoft.com/office/powerpoint/2010/main" val="174379654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58</a:t>
            </a:fld>
            <a:endParaRPr lang="en-US"/>
          </a:p>
        </p:txBody>
      </p:sp>
    </p:spTree>
    <p:extLst>
      <p:ext uri="{BB962C8B-B14F-4D97-AF65-F5344CB8AC3E}">
        <p14:creationId xmlns:p14="http://schemas.microsoft.com/office/powerpoint/2010/main" val="40924866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59</a:t>
            </a:fld>
            <a:endParaRPr lang="en-US"/>
          </a:p>
        </p:txBody>
      </p:sp>
    </p:spTree>
    <p:extLst>
      <p:ext uri="{BB962C8B-B14F-4D97-AF65-F5344CB8AC3E}">
        <p14:creationId xmlns:p14="http://schemas.microsoft.com/office/powerpoint/2010/main" val="1502975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a:t>
            </a:fld>
            <a:endParaRPr lang="en-US"/>
          </a:p>
        </p:txBody>
      </p:sp>
    </p:spTree>
    <p:extLst>
      <p:ext uri="{BB962C8B-B14F-4D97-AF65-F5344CB8AC3E}">
        <p14:creationId xmlns:p14="http://schemas.microsoft.com/office/powerpoint/2010/main" val="354781044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60</a:t>
            </a:fld>
            <a:endParaRPr lang="en-US"/>
          </a:p>
        </p:txBody>
      </p:sp>
    </p:spTree>
    <p:extLst>
      <p:ext uri="{BB962C8B-B14F-4D97-AF65-F5344CB8AC3E}">
        <p14:creationId xmlns:p14="http://schemas.microsoft.com/office/powerpoint/2010/main" val="117859768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61</a:t>
            </a:fld>
            <a:endParaRPr lang="en-US"/>
          </a:p>
        </p:txBody>
      </p:sp>
    </p:spTree>
    <p:extLst>
      <p:ext uri="{BB962C8B-B14F-4D97-AF65-F5344CB8AC3E}">
        <p14:creationId xmlns:p14="http://schemas.microsoft.com/office/powerpoint/2010/main" val="40180045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62</a:t>
            </a:fld>
            <a:endParaRPr lang="en-US"/>
          </a:p>
        </p:txBody>
      </p:sp>
    </p:spTree>
    <p:extLst>
      <p:ext uri="{BB962C8B-B14F-4D97-AF65-F5344CB8AC3E}">
        <p14:creationId xmlns:p14="http://schemas.microsoft.com/office/powerpoint/2010/main" val="167613663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63</a:t>
            </a:fld>
            <a:endParaRPr lang="en-US"/>
          </a:p>
        </p:txBody>
      </p:sp>
    </p:spTree>
    <p:extLst>
      <p:ext uri="{BB962C8B-B14F-4D97-AF65-F5344CB8AC3E}">
        <p14:creationId xmlns:p14="http://schemas.microsoft.com/office/powerpoint/2010/main" val="170597933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64</a:t>
            </a:fld>
            <a:endParaRPr lang="en-US"/>
          </a:p>
        </p:txBody>
      </p:sp>
    </p:spTree>
    <p:extLst>
      <p:ext uri="{BB962C8B-B14F-4D97-AF65-F5344CB8AC3E}">
        <p14:creationId xmlns:p14="http://schemas.microsoft.com/office/powerpoint/2010/main" val="84239796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65</a:t>
            </a:fld>
            <a:endParaRPr lang="en-US"/>
          </a:p>
        </p:txBody>
      </p:sp>
    </p:spTree>
    <p:extLst>
      <p:ext uri="{BB962C8B-B14F-4D97-AF65-F5344CB8AC3E}">
        <p14:creationId xmlns:p14="http://schemas.microsoft.com/office/powerpoint/2010/main" val="14112904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66</a:t>
            </a:fld>
            <a:endParaRPr lang="en-US"/>
          </a:p>
        </p:txBody>
      </p:sp>
    </p:spTree>
    <p:extLst>
      <p:ext uri="{BB962C8B-B14F-4D97-AF65-F5344CB8AC3E}">
        <p14:creationId xmlns:p14="http://schemas.microsoft.com/office/powerpoint/2010/main" val="415677379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67</a:t>
            </a:fld>
            <a:endParaRPr lang="en-US"/>
          </a:p>
        </p:txBody>
      </p:sp>
    </p:spTree>
    <p:extLst>
      <p:ext uri="{BB962C8B-B14F-4D97-AF65-F5344CB8AC3E}">
        <p14:creationId xmlns:p14="http://schemas.microsoft.com/office/powerpoint/2010/main" val="36413928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68</a:t>
            </a:fld>
            <a:endParaRPr lang="en-US"/>
          </a:p>
        </p:txBody>
      </p:sp>
    </p:spTree>
    <p:extLst>
      <p:ext uri="{BB962C8B-B14F-4D97-AF65-F5344CB8AC3E}">
        <p14:creationId xmlns:p14="http://schemas.microsoft.com/office/powerpoint/2010/main" val="42171480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69</a:t>
            </a:fld>
            <a:endParaRPr lang="en-US"/>
          </a:p>
        </p:txBody>
      </p:sp>
    </p:spTree>
    <p:extLst>
      <p:ext uri="{BB962C8B-B14F-4D97-AF65-F5344CB8AC3E}">
        <p14:creationId xmlns:p14="http://schemas.microsoft.com/office/powerpoint/2010/main" val="380915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7</a:t>
            </a:fld>
            <a:endParaRPr lang="en-US"/>
          </a:p>
        </p:txBody>
      </p:sp>
    </p:spTree>
    <p:extLst>
      <p:ext uri="{BB962C8B-B14F-4D97-AF65-F5344CB8AC3E}">
        <p14:creationId xmlns:p14="http://schemas.microsoft.com/office/powerpoint/2010/main" val="111160677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70</a:t>
            </a:fld>
            <a:endParaRPr lang="en-US"/>
          </a:p>
        </p:txBody>
      </p:sp>
    </p:spTree>
    <p:extLst>
      <p:ext uri="{BB962C8B-B14F-4D97-AF65-F5344CB8AC3E}">
        <p14:creationId xmlns:p14="http://schemas.microsoft.com/office/powerpoint/2010/main" val="38305781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71</a:t>
            </a:fld>
            <a:endParaRPr lang="en-US"/>
          </a:p>
        </p:txBody>
      </p:sp>
    </p:spTree>
    <p:extLst>
      <p:ext uri="{BB962C8B-B14F-4D97-AF65-F5344CB8AC3E}">
        <p14:creationId xmlns:p14="http://schemas.microsoft.com/office/powerpoint/2010/main" val="352124218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72</a:t>
            </a:fld>
            <a:endParaRPr lang="en-US"/>
          </a:p>
        </p:txBody>
      </p:sp>
    </p:spTree>
    <p:extLst>
      <p:ext uri="{BB962C8B-B14F-4D97-AF65-F5344CB8AC3E}">
        <p14:creationId xmlns:p14="http://schemas.microsoft.com/office/powerpoint/2010/main" val="1803522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73</a:t>
            </a:fld>
            <a:endParaRPr lang="en-US"/>
          </a:p>
        </p:txBody>
      </p:sp>
    </p:spTree>
    <p:extLst>
      <p:ext uri="{BB962C8B-B14F-4D97-AF65-F5344CB8AC3E}">
        <p14:creationId xmlns:p14="http://schemas.microsoft.com/office/powerpoint/2010/main" val="18586712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74</a:t>
            </a:fld>
            <a:endParaRPr lang="en-US"/>
          </a:p>
        </p:txBody>
      </p:sp>
    </p:spTree>
    <p:extLst>
      <p:ext uri="{BB962C8B-B14F-4D97-AF65-F5344CB8AC3E}">
        <p14:creationId xmlns:p14="http://schemas.microsoft.com/office/powerpoint/2010/main" val="2580064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8</a:t>
            </a:fld>
            <a:endParaRPr lang="en-US"/>
          </a:p>
        </p:txBody>
      </p:sp>
    </p:spTree>
    <p:extLst>
      <p:ext uri="{BB962C8B-B14F-4D97-AF65-F5344CB8AC3E}">
        <p14:creationId xmlns:p14="http://schemas.microsoft.com/office/powerpoint/2010/main" val="2218616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CDD6B1D-D243-470E-BE6E-CFC902459DE4}" type="slidenum">
              <a:rPr lang="en-US" smtClean="0"/>
              <a:t>9</a:t>
            </a:fld>
            <a:endParaRPr lang="en-US"/>
          </a:p>
        </p:txBody>
      </p:sp>
    </p:spTree>
    <p:extLst>
      <p:ext uri="{BB962C8B-B14F-4D97-AF65-F5344CB8AC3E}">
        <p14:creationId xmlns:p14="http://schemas.microsoft.com/office/powerpoint/2010/main" val="229921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25BFC4-0BCC-4D41-A198-7B54695224D5}"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CMGT 380 - Green Building Practices and LEED Certification</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476092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3BD156-F326-4E51-A371-621ED74EC930}"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CMGT 380 - Green Building Practices and LEED Certification</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134185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BD0C65-A992-4F96-8A4D-F42B0D8CCF38}"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CMGT 380 - Green Building Practices and LEED Certification</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61550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44DC75-CCAE-44C2-868C-5D994B7A4FEB}"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CMGT 380 - Green Building Practices and LEED Certification</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727345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8B6BC1-7A79-4311-AC48-BBC4A0559FE0}" type="datetime1">
              <a:rPr lang="en-US" smtClean="0"/>
              <a:t>1/18/2024</a:t>
            </a:fld>
            <a:endParaRPr lang="en-US"/>
          </a:p>
        </p:txBody>
      </p:sp>
      <p:sp>
        <p:nvSpPr>
          <p:cNvPr id="5" name="Footer Placeholder 4"/>
          <p:cNvSpPr>
            <a:spLocks noGrp="1"/>
          </p:cNvSpPr>
          <p:nvPr>
            <p:ph type="ftr" sz="quarter" idx="11"/>
          </p:nvPr>
        </p:nvSpPr>
        <p:spPr/>
        <p:txBody>
          <a:bodyPr/>
          <a:lstStyle/>
          <a:p>
            <a:r>
              <a:rPr lang="en-US" dirty="0"/>
              <a:t>CMGT 380 - Green Building Practices and LEED Certification</a:t>
            </a:r>
          </a:p>
        </p:txBody>
      </p:sp>
      <p:sp>
        <p:nvSpPr>
          <p:cNvPr id="6" name="Slide Number Placeholder 5"/>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50872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347745-426F-4772-AE7D-A556410F4BC5}" type="datetime1">
              <a:rPr lang="en-US" smtClean="0"/>
              <a:t>1/18/2024</a:t>
            </a:fld>
            <a:endParaRPr lang="en-US"/>
          </a:p>
        </p:txBody>
      </p:sp>
      <p:sp>
        <p:nvSpPr>
          <p:cNvPr id="6" name="Footer Placeholder 5"/>
          <p:cNvSpPr>
            <a:spLocks noGrp="1"/>
          </p:cNvSpPr>
          <p:nvPr>
            <p:ph type="ftr" sz="quarter" idx="11"/>
          </p:nvPr>
        </p:nvSpPr>
        <p:spPr/>
        <p:txBody>
          <a:bodyPr/>
          <a:lstStyle/>
          <a:p>
            <a:r>
              <a:rPr lang="en-US" dirty="0"/>
              <a:t>CMGT 380 - Green Building Practices and LEED Certification</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1433064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38A5B0-1C68-4AF9-BFFC-EF283E6D5046}" type="datetime1">
              <a:rPr lang="en-US" smtClean="0"/>
              <a:t>1/18/2024</a:t>
            </a:fld>
            <a:endParaRPr lang="en-US"/>
          </a:p>
        </p:txBody>
      </p:sp>
      <p:sp>
        <p:nvSpPr>
          <p:cNvPr id="8" name="Footer Placeholder 7"/>
          <p:cNvSpPr>
            <a:spLocks noGrp="1"/>
          </p:cNvSpPr>
          <p:nvPr>
            <p:ph type="ftr" sz="quarter" idx="11"/>
          </p:nvPr>
        </p:nvSpPr>
        <p:spPr/>
        <p:txBody>
          <a:bodyPr/>
          <a:lstStyle/>
          <a:p>
            <a:r>
              <a:rPr lang="en-US" dirty="0"/>
              <a:t>CMGT 380 - Green Building Practices and LEED Certification</a:t>
            </a:r>
          </a:p>
        </p:txBody>
      </p:sp>
      <p:sp>
        <p:nvSpPr>
          <p:cNvPr id="9" name="Slide Number Placeholder 8"/>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0956034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6F01BD-9775-4B9C-8615-68F748EF1BEB}" type="datetime1">
              <a:rPr lang="en-US" smtClean="0"/>
              <a:t>1/18/2024</a:t>
            </a:fld>
            <a:endParaRPr lang="en-US"/>
          </a:p>
        </p:txBody>
      </p:sp>
      <p:sp>
        <p:nvSpPr>
          <p:cNvPr id="4" name="Footer Placeholder 3"/>
          <p:cNvSpPr>
            <a:spLocks noGrp="1"/>
          </p:cNvSpPr>
          <p:nvPr>
            <p:ph type="ftr" sz="quarter" idx="11"/>
          </p:nvPr>
        </p:nvSpPr>
        <p:spPr/>
        <p:txBody>
          <a:bodyPr/>
          <a:lstStyle/>
          <a:p>
            <a:r>
              <a:rPr lang="en-US" dirty="0"/>
              <a:t>CMGT 380 - Green Building Practices and LEED Certification</a:t>
            </a:r>
          </a:p>
        </p:txBody>
      </p:sp>
      <p:sp>
        <p:nvSpPr>
          <p:cNvPr id="5" name="Slide Number Placeholder 4"/>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499243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75FC5D-819A-4659-B275-C6EEC6CA5691}" type="datetime1">
              <a:rPr lang="en-US" smtClean="0"/>
              <a:t>1/18/2024</a:t>
            </a:fld>
            <a:endParaRPr lang="en-US"/>
          </a:p>
        </p:txBody>
      </p:sp>
      <p:sp>
        <p:nvSpPr>
          <p:cNvPr id="3" name="Footer Placeholder 2"/>
          <p:cNvSpPr>
            <a:spLocks noGrp="1"/>
          </p:cNvSpPr>
          <p:nvPr>
            <p:ph type="ftr" sz="quarter" idx="11"/>
          </p:nvPr>
        </p:nvSpPr>
        <p:spPr/>
        <p:txBody>
          <a:bodyPr/>
          <a:lstStyle/>
          <a:p>
            <a:r>
              <a:rPr lang="en-US" dirty="0"/>
              <a:t>CMGT 380 - Green Building Practices and LEED Certification</a:t>
            </a:r>
          </a:p>
        </p:txBody>
      </p:sp>
      <p:sp>
        <p:nvSpPr>
          <p:cNvPr id="4" name="Slide Number Placeholder 3"/>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34732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F1062A4-CC90-4B51-B636-5B559CE71084}" type="datetime1">
              <a:rPr lang="en-US" smtClean="0"/>
              <a:t>1/18/2024</a:t>
            </a:fld>
            <a:endParaRPr lang="en-US"/>
          </a:p>
        </p:txBody>
      </p:sp>
      <p:sp>
        <p:nvSpPr>
          <p:cNvPr id="6" name="Footer Placeholder 5"/>
          <p:cNvSpPr>
            <a:spLocks noGrp="1"/>
          </p:cNvSpPr>
          <p:nvPr>
            <p:ph type="ftr" sz="quarter" idx="11"/>
          </p:nvPr>
        </p:nvSpPr>
        <p:spPr/>
        <p:txBody>
          <a:bodyPr/>
          <a:lstStyle/>
          <a:p>
            <a:r>
              <a:rPr lang="en-US" dirty="0"/>
              <a:t>CMGT 380 - Green Building Practices and LEED Certification</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2405163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89281E9-3A1E-4FE0-AEEC-8C5022D20D0B}" type="datetime1">
              <a:rPr lang="en-US" smtClean="0"/>
              <a:t>1/18/2024</a:t>
            </a:fld>
            <a:endParaRPr lang="en-US"/>
          </a:p>
        </p:txBody>
      </p:sp>
      <p:sp>
        <p:nvSpPr>
          <p:cNvPr id="6" name="Footer Placeholder 5"/>
          <p:cNvSpPr>
            <a:spLocks noGrp="1"/>
          </p:cNvSpPr>
          <p:nvPr>
            <p:ph type="ftr" sz="quarter" idx="11"/>
          </p:nvPr>
        </p:nvSpPr>
        <p:spPr/>
        <p:txBody>
          <a:bodyPr/>
          <a:lstStyle/>
          <a:p>
            <a:r>
              <a:rPr lang="en-US" dirty="0"/>
              <a:t>CMGT 380 - Green Building Practices and LEED Certification</a:t>
            </a:r>
          </a:p>
        </p:txBody>
      </p:sp>
      <p:sp>
        <p:nvSpPr>
          <p:cNvPr id="7" name="Slide Number Placeholder 6"/>
          <p:cNvSpPr>
            <a:spLocks noGrp="1"/>
          </p:cNvSpPr>
          <p:nvPr>
            <p:ph type="sldNum" sz="quarter" idx="12"/>
          </p:nvPr>
        </p:nvSpPr>
        <p:spPr/>
        <p:txBody>
          <a:bodyPr/>
          <a:lstStyle/>
          <a:p>
            <a:fld id="{CEBD3C26-D384-4B35-98A2-467C7B3AE198}" type="slidenum">
              <a:rPr lang="en-US" smtClean="0"/>
              <a:t>‹#›</a:t>
            </a:fld>
            <a:endParaRPr lang="en-US"/>
          </a:p>
        </p:txBody>
      </p:sp>
    </p:spTree>
    <p:extLst>
      <p:ext uri="{BB962C8B-B14F-4D97-AF65-F5344CB8AC3E}">
        <p14:creationId xmlns:p14="http://schemas.microsoft.com/office/powerpoint/2010/main" val="444387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841587-DFD7-4F13-92A0-021180770D26}" type="datetime1">
              <a:rPr lang="en-US" smtClean="0"/>
              <a:t>1/18/2024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CMGT 380 - Green Building Practices and LEED Certification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BD3C26-D384-4B35-98A2-467C7B3AE198}" type="slidenum">
              <a:rPr lang="en-US" smtClean="0"/>
              <a:t>‹#›</a:t>
            </a:fld>
            <a:endParaRPr lang="en-US"/>
          </a:p>
        </p:txBody>
      </p:sp>
    </p:spTree>
    <p:extLst>
      <p:ext uri="{BB962C8B-B14F-4D97-AF65-F5344CB8AC3E}">
        <p14:creationId xmlns:p14="http://schemas.microsoft.com/office/powerpoint/2010/main" val="2357672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t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png"/><Relationship Id="rId5" Type="http://schemas.openxmlformats.org/officeDocument/2006/relationships/image" Target="../media/image14.png"/><Relationship Id="rId10" Type="http://schemas.openxmlformats.org/officeDocument/2006/relationships/image" Target="../media/image19.jpg"/><Relationship Id="rId4" Type="http://schemas.openxmlformats.org/officeDocument/2006/relationships/hyperlink" Target="http://www.gbci.org/" TargetMode="External"/><Relationship Id="rId9"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2.tif"/></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3.tif"/></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4.tif"/></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5.tif"/></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g"/><Relationship Id="rId5" Type="http://schemas.openxmlformats.org/officeDocument/2006/relationships/hyperlink" Target="http://www.usgbc.org/about" TargetMode="External"/><Relationship Id="rId4" Type="http://schemas.openxmlformats.org/officeDocument/2006/relationships/hyperlink" Target="http://usgbc.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6.tif"/></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tif"/></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tif"/></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9.tif"/></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3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jpg"/><Relationship Id="rId7" Type="http://schemas.openxmlformats.org/officeDocument/2006/relationships/image" Target="../media/image19.jp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3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40.png"/><Relationship Id="rId4" Type="http://schemas.openxmlformats.org/officeDocument/2006/relationships/hyperlink" Target="http://www.usgbc.org/node/2613097?view=guide&amp;return=/credit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41.png"/><Relationship Id="rId4" Type="http://schemas.openxmlformats.org/officeDocument/2006/relationships/hyperlink" Target="https://www.leedon.io/"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hyperlink" Target="http://www.usgbc.org/leed-interpretations"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7.png"/><Relationship Id="rId4" Type="http://schemas.openxmlformats.org/officeDocument/2006/relationships/hyperlink" Target="http://www.usgbc.org/about#advocacy"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4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hyperlink" Target="http://usgbc.org/leed"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hyperlink" Target="http://www.usgbc.org/leed-interpretations"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4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4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hyperlink" Target="http://www.usgbc.org/cert-guide/fees"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42.png"/><Relationship Id="rId4" Type="http://schemas.openxmlformats.org/officeDocument/2006/relationships/hyperlink" Target="http://www.usgbc.org/pilotcredits"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44.png"/></Relationships>
</file>

<file path=ppt/slides/_rels/slide4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8.png"/><Relationship Id="rId4" Type="http://schemas.openxmlformats.org/officeDocument/2006/relationships/hyperlink" Target="http://www.usgbc.org/community"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46.pn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5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2.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48.png"/></Relationships>
</file>

<file path=ppt/slides/_rels/slide5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5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50.png"/></Relationships>
</file>

<file path=ppt/slides/_rels/slide5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5.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51.tiff"/></Relationships>
</file>

<file path=ppt/slides/_rels/slide5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52.png"/><Relationship Id="rId4" Type="http://schemas.openxmlformats.org/officeDocument/2006/relationships/hyperlink" Target="http://www.bsc.ca.gov/Home/CALGreen.aspx"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7.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hyperlink" Target="http://www.iccsafe.org/codes-tech-support/international-green-construction-code-igcc/international-green-construction-code/"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5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hyperlink" Target="http://usgbc.org/leedonlin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hyperlink" Target="http://www.usgbc.org/organizations/region"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6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6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2.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6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hyperlink" Target="http://www.usgbc.org/cert-guide/fee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53.png"/><Relationship Id="rId4" Type="http://schemas.openxmlformats.org/officeDocument/2006/relationships/hyperlink" Target="http://www.usgbc.org/cert-guide/fees" TargetMode="External"/></Relationships>
</file>

<file path=ppt/slides/_rels/slide6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5.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66.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hyperlink" Target="http://www.usgbc.org/cert-guide" TargetMode="External"/><Relationship Id="rId4" Type="http://schemas.openxmlformats.org/officeDocument/2006/relationships/image" Target="../media/image54.png"/></Relationships>
</file>

<file path=ppt/slides/_rels/slide67.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hyperlink" Target="http://www.usgbc.org/cert-guide/commercial" TargetMode="External"/><Relationship Id="rId4" Type="http://schemas.openxmlformats.org/officeDocument/2006/relationships/image" Target="../media/image55.png"/></Relationships>
</file>

<file path=ppt/slides/_rels/slide6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9.jpg"/></Relationships>
</file>

<file path=ppt/slides/_rels/slide6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56.png"/><Relationship Id="rId4" Type="http://schemas.openxmlformats.org/officeDocument/2006/relationships/hyperlink" Target="http://www.usgbc.org/leed-interpretation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jpg"/></Relationships>
</file>

<file path=ppt/slides/_rels/slide70.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57.jpg"/><Relationship Id="rId4" Type="http://schemas.openxmlformats.org/officeDocument/2006/relationships/hyperlink" Target="http://www.usgbc.org/credentials" TargetMode="External"/></Relationships>
</file>

<file path=ppt/slides/_rels/slide7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58.png"/></Relationships>
</file>

<file path=ppt/slides/_rels/slide7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2.xml"/><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2.png"/><Relationship Id="rId4" Type="http://schemas.openxmlformats.org/officeDocument/2006/relationships/image" Target="../media/image19.jpg"/></Relationships>
</file>

<file path=ppt/slides/_rels/slide7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3.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60.png"/></Relationships>
</file>

<file path=ppt/slides/_rels/slide7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9.jpg"/><Relationship Id="rId4" Type="http://schemas.openxmlformats.org/officeDocument/2006/relationships/image" Target="../media/image61.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jp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2.png"/><Relationship Id="rId4" Type="http://schemas.openxmlformats.org/officeDocument/2006/relationships/hyperlink" Target="http://www.usgbc.org/education-at-usgbc" TargetMode="External"/><Relationship Id="rId9"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5.jpg"/><Relationship Id="rId4" Type="http://schemas.openxmlformats.org/officeDocument/2006/relationships/hyperlink" Target="https://greenbuildexpo.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1</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grpSp>
        <p:nvGrpSpPr>
          <p:cNvPr id="8" name="Group 7"/>
          <p:cNvGrpSpPr/>
          <p:nvPr/>
        </p:nvGrpSpPr>
        <p:grpSpPr>
          <a:xfrm>
            <a:off x="0" y="0"/>
            <a:ext cx="9144000" cy="685800"/>
            <a:chOff x="0" y="0"/>
            <a:chExt cx="9144000" cy="685800"/>
          </a:xfrm>
          <a:solidFill>
            <a:srgbClr val="E17C26"/>
          </a:solidFill>
        </p:grpSpPr>
        <p:sp>
          <p:nvSpPr>
            <p:cNvPr id="4" name="TextBox 3"/>
            <p:cNvSpPr txBox="1"/>
            <p:nvPr/>
          </p:nvSpPr>
          <p:spPr>
            <a:xfrm>
              <a:off x="0" y="0"/>
              <a:ext cx="9144000" cy="685800"/>
            </a:xfrm>
            <a:prstGeom prst="rect">
              <a:avLst/>
            </a:prstGeom>
            <a:grpFill/>
          </p:spPr>
          <p:txBody>
            <a:bodyPr wrap="square" rtlCol="0" anchor="ctr" anchorCtr="0">
              <a:noAutofit/>
            </a:bodyPr>
            <a:lstStyle/>
            <a:p>
              <a:pPr algn="ctr"/>
              <a:r>
                <a:rPr lang="en-US" sz="4000" dirty="0">
                  <a:solidFill>
                    <a:schemeClr val="bg1"/>
                  </a:solidFill>
                </a:rPr>
                <a:t>About USGBC and LEED</a:t>
              </a: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4250" y="114300"/>
              <a:ext cx="457200" cy="457200"/>
            </a:xfrm>
            <a:prstGeom prst="rect">
              <a:avLst/>
            </a:prstGeom>
            <a:grpFill/>
          </p:spPr>
        </p:pic>
        <p:sp>
          <p:nvSpPr>
            <p:cNvPr id="14" name="TextBox 13"/>
            <p:cNvSpPr txBox="1"/>
            <p:nvPr/>
          </p:nvSpPr>
          <p:spPr>
            <a:xfrm>
              <a:off x="182880" y="149320"/>
              <a:ext cx="1488440" cy="387160"/>
            </a:xfrm>
            <a:prstGeom prst="rect">
              <a:avLst/>
            </a:prstGeom>
            <a:grpFill/>
          </p:spPr>
          <p:txBody>
            <a:bodyPr wrap="square" rtlCol="0" anchor="ctr" anchorCtr="0">
              <a:noAutofit/>
            </a:bodyPr>
            <a:lstStyle/>
            <a:p>
              <a:r>
                <a:rPr lang="en-US" sz="800" b="1" dirty="0">
                  <a:solidFill>
                    <a:schemeClr val="bg1"/>
                  </a:solidFill>
                  <a:latin typeface="MV Boli" panose="02000500030200090000" pitchFamily="2" charset="0"/>
                  <a:cs typeface="MV Boli" panose="02000500030200090000" pitchFamily="2" charset="0"/>
                </a:rPr>
                <a:t>LEED Core Concepts Guide</a:t>
              </a:r>
            </a:p>
            <a:p>
              <a:r>
                <a:rPr lang="en-US" sz="800" b="1" dirty="0">
                  <a:solidFill>
                    <a:schemeClr val="bg1"/>
                  </a:solidFill>
                  <a:latin typeface="MV Boli" panose="02000500030200090000" pitchFamily="2" charset="0"/>
                  <a:cs typeface="MV Boli" panose="02000500030200090000" pitchFamily="2" charset="0"/>
                </a:rPr>
                <a:t>Section 5</a:t>
              </a:r>
            </a:p>
          </p:txBody>
        </p:sp>
      </p:gr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2128" y="2057400"/>
            <a:ext cx="2119744" cy="2743200"/>
          </a:xfrm>
          <a:prstGeom prst="rect">
            <a:avLst/>
          </a:prstGeom>
        </p:spPr>
      </p:pic>
    </p:spTree>
    <p:extLst>
      <p:ext uri="{BB962C8B-B14F-4D97-AF65-F5344CB8AC3E}">
        <p14:creationId xmlns:p14="http://schemas.microsoft.com/office/powerpoint/2010/main" val="1390839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10</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LEED Green Building Program</a:t>
            </a:r>
          </a:p>
          <a:p>
            <a:endParaRPr lang="en-US" sz="2400" dirty="0"/>
          </a:p>
          <a:p>
            <a:r>
              <a:rPr lang="en-US" sz="2400" dirty="0"/>
              <a:t>USGBC’s </a:t>
            </a:r>
            <a:r>
              <a:rPr lang="en-US" sz="2400" b="1" dirty="0"/>
              <a:t>Leadership in Energy and Environmental Design (LEED) </a:t>
            </a:r>
            <a:r>
              <a:rPr lang="en-US" sz="2400" dirty="0"/>
              <a:t>program is a </a:t>
            </a:r>
            <a:r>
              <a:rPr lang="en-US" sz="2400" dirty="0">
                <a:hlinkClick r:id="rId4"/>
              </a:rPr>
              <a:t>third-party</a:t>
            </a:r>
            <a:r>
              <a:rPr lang="en-US" sz="2400" dirty="0"/>
              <a:t> green building certification program.</a:t>
            </a:r>
          </a:p>
          <a:p>
            <a:endParaRPr lang="en-US" sz="2400" dirty="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 y="3749040"/>
            <a:ext cx="1600200" cy="2069593"/>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06640" y="3749041"/>
            <a:ext cx="1600200" cy="2069592"/>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8820" y="3749041"/>
            <a:ext cx="1600200" cy="2069592"/>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94760" y="3749041"/>
            <a:ext cx="1600200" cy="2069592"/>
          </a:xfrm>
          <a:prstGeom prst="rect">
            <a:avLst/>
          </a:prstGeom>
        </p:spPr>
      </p:pic>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00700" y="3751708"/>
            <a:ext cx="1600200" cy="2066925"/>
          </a:xfrm>
          <a:prstGeom prst="rect">
            <a:avLst/>
          </a:prstGeom>
        </p:spPr>
      </p:pic>
      <p:pic>
        <p:nvPicPr>
          <p:cNvPr id="8" name="Picture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2014713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11</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All buildings in. LEED is flexible enough to apply to all project types.</a:t>
            </a:r>
            <a:endParaRPr lang="en-US" sz="2800" dirty="0">
              <a:solidFill>
                <a:schemeClr val="accent5">
                  <a:lumMod val="50000"/>
                </a:schemeClr>
              </a:solidFill>
            </a:endParaRPr>
          </a:p>
          <a:p>
            <a:endParaRPr lang="en-US" sz="2400" dirty="0"/>
          </a:p>
          <a:p>
            <a:r>
              <a:rPr lang="en-US" sz="2400" dirty="0"/>
              <a:t>LEED was developed to address all buildings everywhere, regardless of where they are in their life cycle.</a:t>
            </a:r>
          </a:p>
          <a:p>
            <a:endParaRPr lang="en-US" sz="2400" dirty="0"/>
          </a:p>
          <a:p>
            <a:r>
              <a:rPr lang="en-US" sz="2400" dirty="0"/>
              <a:t>From hospitals to data centers, from historical buildings to those still in the design phase, there is a LEED for every building.</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970287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12</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12" name="Picture 11"/>
          <p:cNvPicPr/>
          <p:nvPr/>
        </p:nvPicPr>
        <p:blipFill>
          <a:blip r:embed="rId4"/>
          <a:stretch>
            <a:fillRect/>
          </a:stretch>
        </p:blipFill>
        <p:spPr>
          <a:xfrm>
            <a:off x="1371600" y="713740"/>
            <a:ext cx="6400800" cy="5877560"/>
          </a:xfrm>
          <a:prstGeom prst="rect">
            <a:avLst/>
          </a:prstGeom>
        </p:spPr>
      </p:pic>
      <p:grpSp>
        <p:nvGrpSpPr>
          <p:cNvPr id="4" name="Group 3"/>
          <p:cNvGrpSpPr/>
          <p:nvPr/>
        </p:nvGrpSpPr>
        <p:grpSpPr>
          <a:xfrm>
            <a:off x="7617228" y="855533"/>
            <a:ext cx="1526772" cy="1769933"/>
            <a:chOff x="7617228" y="855533"/>
            <a:chExt cx="1526772" cy="1769933"/>
          </a:xfrm>
        </p:grpSpPr>
        <p:sp>
          <p:nvSpPr>
            <p:cNvPr id="2" name="Right Brace 1"/>
            <p:cNvSpPr/>
            <p:nvPr/>
          </p:nvSpPr>
          <p:spPr>
            <a:xfrm>
              <a:off x="7617228" y="855533"/>
              <a:ext cx="300889" cy="1769933"/>
            </a:xfrm>
            <a:prstGeom prst="rightBrace">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7918117" y="1555832"/>
              <a:ext cx="1225883" cy="338554"/>
            </a:xfrm>
            <a:prstGeom prst="rect">
              <a:avLst/>
            </a:prstGeom>
            <a:noFill/>
          </p:spPr>
          <p:txBody>
            <a:bodyPr wrap="square" rtlCol="0">
              <a:spAutoFit/>
            </a:bodyPr>
            <a:lstStyle/>
            <a:p>
              <a:r>
                <a:rPr lang="en-US" sz="1600" b="1" dirty="0">
                  <a:solidFill>
                    <a:srgbClr val="C00000"/>
                  </a:solidFill>
                </a:rPr>
                <a:t>Adaptations</a:t>
              </a:r>
            </a:p>
          </p:txBody>
        </p:sp>
      </p:gr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2933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13</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LEED Rating Systems</a:t>
            </a:r>
          </a:p>
          <a:p>
            <a:endParaRPr lang="en-US" sz="2400" dirty="0"/>
          </a:p>
          <a:p>
            <a:r>
              <a:rPr lang="en-US" sz="2400" dirty="0"/>
              <a:t>USGBC’s Leadership in Energy and Environmental Design (LEED) program is a third-party green building certification program and an international symbol of excellence in the design, construction, and operation of high-performance green buildings and neighborhoods.</a:t>
            </a:r>
          </a:p>
          <a:p>
            <a:endParaRPr lang="en-US" sz="2400" dirty="0"/>
          </a:p>
          <a:p>
            <a:r>
              <a:rPr lang="en-US" sz="2400" dirty="0"/>
              <a:t>It encourages and accelerates adoption of sustainable building and community development practices through the creation and implementation of a green building benchmark that is voluntary, consensus based, and market driven.</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424582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14</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Structure</a:t>
            </a:r>
          </a:p>
          <a:p>
            <a:endParaRPr lang="en-US" sz="2400" b="1" dirty="0"/>
          </a:p>
          <a:p>
            <a:r>
              <a:rPr lang="en-US" sz="2400" b="1" dirty="0"/>
              <a:t>Prerequisites</a:t>
            </a:r>
          </a:p>
          <a:p>
            <a:pPr marL="342900" indent="-342900">
              <a:buFont typeface="Wingdings" panose="05000000000000000000" pitchFamily="2" charset="2"/>
              <a:buChar char="q"/>
            </a:pPr>
            <a:r>
              <a:rPr lang="en-US" sz="2400" dirty="0"/>
              <a:t>Required elements or green building strategies that must be included in any LEED-certified project.</a:t>
            </a:r>
          </a:p>
          <a:p>
            <a:pPr marL="342900" indent="-342900">
              <a:buFont typeface="Wingdings" panose="05000000000000000000" pitchFamily="2" charset="2"/>
              <a:buChar char="q"/>
            </a:pPr>
            <a:r>
              <a:rPr lang="en-US" sz="2400" dirty="0"/>
              <a:t>Establish a minimum level of sustainability.</a:t>
            </a:r>
          </a:p>
          <a:p>
            <a:endParaRPr lang="en-US" sz="2400" dirty="0"/>
          </a:p>
          <a:p>
            <a:r>
              <a:rPr lang="en-US" sz="2400" b="1" dirty="0"/>
              <a:t>Credits</a:t>
            </a:r>
          </a:p>
          <a:p>
            <a:pPr marL="342900" indent="-342900">
              <a:buFont typeface="Wingdings" panose="05000000000000000000" pitchFamily="2" charset="2"/>
              <a:buChar char="q"/>
            </a:pPr>
            <a:r>
              <a:rPr lang="en-US" sz="2400" dirty="0"/>
              <a:t>Optional elements—strategies that projects can elect to pursue to gain points toward LEED certification.</a:t>
            </a:r>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715268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15</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Structure</a:t>
            </a:r>
          </a:p>
          <a:p>
            <a:endParaRPr lang="en-US" sz="2400" b="1" dirty="0"/>
          </a:p>
          <a:p>
            <a:r>
              <a:rPr lang="en-US" sz="2400" b="1" dirty="0"/>
              <a:t>Achieving LEED certification requires:</a:t>
            </a:r>
          </a:p>
          <a:p>
            <a:pPr marL="342900" indent="-342900">
              <a:buFont typeface="Wingdings" panose="05000000000000000000" pitchFamily="2" charset="2"/>
              <a:buChar char="q"/>
            </a:pPr>
            <a:r>
              <a:rPr lang="en-US" sz="2400" dirty="0"/>
              <a:t>Meet the Minimum Program Requirements (MPRs)</a:t>
            </a:r>
          </a:p>
          <a:p>
            <a:pPr marL="342900" indent="-342900">
              <a:buFont typeface="Wingdings" panose="05000000000000000000" pitchFamily="2" charset="2"/>
              <a:buChar char="q"/>
            </a:pPr>
            <a:r>
              <a:rPr lang="en-US" sz="2400" dirty="0"/>
              <a:t>Satisfy all prerequisites</a:t>
            </a:r>
          </a:p>
          <a:p>
            <a:pPr marL="342900" indent="-342900">
              <a:buFont typeface="Wingdings" panose="05000000000000000000" pitchFamily="2" charset="2"/>
              <a:buChar char="q"/>
            </a:pPr>
            <a:r>
              <a:rPr lang="en-US" sz="2400" dirty="0"/>
              <a:t>Earn a minimum number of credits for the desired level of certification</a:t>
            </a:r>
          </a:p>
          <a:p>
            <a:endParaRPr lang="en-US" sz="2400" b="1"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1600" y="4018281"/>
            <a:ext cx="6400800" cy="1664347"/>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01920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16</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1188" y="420624"/>
            <a:ext cx="8421624" cy="6016752"/>
          </a:xfrm>
          <a:prstGeom prst="rect">
            <a:avLst/>
          </a:prstGeom>
        </p:spPr>
      </p:pic>
      <p:sp>
        <p:nvSpPr>
          <p:cNvPr id="2" name="TextBox 1"/>
          <p:cNvSpPr txBox="1"/>
          <p:nvPr/>
        </p:nvSpPr>
        <p:spPr>
          <a:xfrm>
            <a:off x="4362450" y="4114800"/>
            <a:ext cx="4470400" cy="1254760"/>
          </a:xfrm>
          <a:prstGeom prst="rect">
            <a:avLst/>
          </a:prstGeom>
          <a:noFill/>
          <a:ln w="19050">
            <a:solidFill>
              <a:srgbClr val="C00000"/>
            </a:solidFill>
          </a:ln>
        </p:spPr>
        <p:txBody>
          <a:bodyPr wrap="square" rtlCol="0">
            <a:noAutofit/>
          </a:bodyPr>
          <a:lstStyle/>
          <a:p>
            <a:pPr algn="ctr"/>
            <a:r>
              <a:rPr lang="en-US" b="1" dirty="0">
                <a:solidFill>
                  <a:srgbClr val="C00000"/>
                </a:solidFill>
              </a:rPr>
              <a:t>Bonus Categories</a:t>
            </a:r>
          </a:p>
        </p:txBody>
      </p:sp>
      <p:sp>
        <p:nvSpPr>
          <p:cNvPr id="7" name="TextBox 6"/>
          <p:cNvSpPr txBox="1"/>
          <p:nvPr/>
        </p:nvSpPr>
        <p:spPr>
          <a:xfrm>
            <a:off x="4377031" y="5753264"/>
            <a:ext cx="4455819" cy="357126"/>
          </a:xfrm>
          <a:prstGeom prst="rect">
            <a:avLst/>
          </a:prstGeom>
          <a:noFill/>
          <a:ln w="19050">
            <a:solidFill>
              <a:srgbClr val="C00000"/>
            </a:solidFill>
          </a:ln>
        </p:spPr>
        <p:txBody>
          <a:bodyPr wrap="square" rtlCol="0">
            <a:noAutofit/>
          </a:bodyPr>
          <a:lstStyle/>
          <a:p>
            <a:pPr algn="ctr"/>
            <a:r>
              <a:rPr lang="en-US" b="1" dirty="0">
                <a:solidFill>
                  <a:srgbClr val="C00000"/>
                </a:solidFill>
              </a:rPr>
              <a:t>100 Base Points + 10 Bonus Points</a:t>
            </a:r>
          </a:p>
        </p:txBody>
      </p:sp>
    </p:spTree>
    <p:extLst>
      <p:ext uri="{BB962C8B-B14F-4D97-AF65-F5344CB8AC3E}">
        <p14:creationId xmlns:p14="http://schemas.microsoft.com/office/powerpoint/2010/main" val="65773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17</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756" y="384048"/>
            <a:ext cx="8476488" cy="6089904"/>
          </a:xfrm>
          <a:prstGeom prst="rect">
            <a:avLst/>
          </a:prstGeom>
        </p:spPr>
      </p:pic>
    </p:spTree>
    <p:extLst>
      <p:ext uri="{BB962C8B-B14F-4D97-AF65-F5344CB8AC3E}">
        <p14:creationId xmlns:p14="http://schemas.microsoft.com/office/powerpoint/2010/main" val="1206005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18</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8338" y="340614"/>
            <a:ext cx="8307324" cy="6176772"/>
          </a:xfrm>
          <a:prstGeom prst="rect">
            <a:avLst/>
          </a:prstGeom>
        </p:spPr>
      </p:pic>
    </p:spTree>
    <p:extLst>
      <p:ext uri="{BB962C8B-B14F-4D97-AF65-F5344CB8AC3E}">
        <p14:creationId xmlns:p14="http://schemas.microsoft.com/office/powerpoint/2010/main" val="3277977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19</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5750" y="418338"/>
            <a:ext cx="8572500" cy="6021324"/>
          </a:xfrm>
          <a:prstGeom prst="rect">
            <a:avLst/>
          </a:prstGeom>
        </p:spPr>
      </p:pic>
    </p:spTree>
    <p:extLst>
      <p:ext uri="{BB962C8B-B14F-4D97-AF65-F5344CB8AC3E}">
        <p14:creationId xmlns:p14="http://schemas.microsoft.com/office/powerpoint/2010/main" val="174597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2</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2" name="TextBox 1"/>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U.S. Green Building Council (USGBC)</a:t>
            </a:r>
            <a:r>
              <a:rPr lang="en-US" sz="2800" b="1" dirty="0"/>
              <a:t>	</a:t>
            </a:r>
            <a:r>
              <a:rPr lang="en-US" sz="2800" dirty="0"/>
              <a:t>		</a:t>
            </a:r>
            <a:r>
              <a:rPr lang="en-US" sz="2400" dirty="0">
                <a:hlinkClick r:id="rId4"/>
              </a:rPr>
              <a:t>http://usgbc.org</a:t>
            </a:r>
            <a:endParaRPr lang="en-US" sz="2400" dirty="0"/>
          </a:p>
          <a:p>
            <a:endParaRPr lang="en-US" sz="2400" dirty="0"/>
          </a:p>
          <a:p>
            <a:r>
              <a:rPr lang="en-US" sz="2400" dirty="0"/>
              <a:t>The U.S. Green Building Council (USGBC) is committed to transforming the way our buildings are designed, constructed and operated through LEED — the top third-party verification system for sustainable structures around the world.</a:t>
            </a:r>
          </a:p>
          <a:p>
            <a:endParaRPr lang="en-US" sz="2400" dirty="0"/>
          </a:p>
        </p:txBody>
      </p:sp>
      <p:pic>
        <p:nvPicPr>
          <p:cNvPr id="3" name="Picture 2">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200" y="4078161"/>
            <a:ext cx="1371600" cy="1358517"/>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701065"/>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2915711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20</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7180" y="461772"/>
            <a:ext cx="8549640" cy="5934456"/>
          </a:xfrm>
          <a:prstGeom prst="rect">
            <a:avLst/>
          </a:prstGeom>
        </p:spPr>
      </p:pic>
    </p:spTree>
    <p:extLst>
      <p:ext uri="{BB962C8B-B14F-4D97-AF65-F5344CB8AC3E}">
        <p14:creationId xmlns:p14="http://schemas.microsoft.com/office/powerpoint/2010/main" val="503835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21</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316" y="432054"/>
            <a:ext cx="8659368" cy="5993892"/>
          </a:xfrm>
          <a:prstGeom prst="rect">
            <a:avLst/>
          </a:prstGeom>
        </p:spPr>
      </p:pic>
    </p:spTree>
    <p:extLst>
      <p:ext uri="{BB962C8B-B14F-4D97-AF65-F5344CB8AC3E}">
        <p14:creationId xmlns:p14="http://schemas.microsoft.com/office/powerpoint/2010/main" val="2834057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22</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30" y="420624"/>
            <a:ext cx="8435340" cy="6016752"/>
          </a:xfrm>
          <a:prstGeom prst="rect">
            <a:avLst/>
          </a:prstGeom>
        </p:spPr>
      </p:pic>
    </p:spTree>
    <p:extLst>
      <p:ext uri="{BB962C8B-B14F-4D97-AF65-F5344CB8AC3E}">
        <p14:creationId xmlns:p14="http://schemas.microsoft.com/office/powerpoint/2010/main" val="1219059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23</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42" y="292608"/>
            <a:ext cx="8243316" cy="6272784"/>
          </a:xfrm>
          <a:prstGeom prst="rect">
            <a:avLst/>
          </a:prstGeom>
        </p:spPr>
      </p:pic>
    </p:spTree>
    <p:extLst>
      <p:ext uri="{BB962C8B-B14F-4D97-AF65-F5344CB8AC3E}">
        <p14:creationId xmlns:p14="http://schemas.microsoft.com/office/powerpoint/2010/main" val="4012513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24</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LEED v4 Credit Categories</a:t>
            </a:r>
          </a:p>
          <a:p>
            <a:r>
              <a:rPr lang="en-US" sz="2400" dirty="0"/>
              <a:t>Location and Transportation (LT)</a:t>
            </a:r>
          </a:p>
          <a:p>
            <a:r>
              <a:rPr lang="en-US" sz="2400" dirty="0"/>
              <a:t>Sustainable Sites (SS)</a:t>
            </a:r>
          </a:p>
          <a:p>
            <a:r>
              <a:rPr lang="en-US" sz="2400" dirty="0"/>
              <a:t>Water Efficiency (WE)</a:t>
            </a:r>
          </a:p>
          <a:p>
            <a:r>
              <a:rPr lang="en-US" sz="2400" dirty="0"/>
              <a:t>Energy and Atmosphere (EA)</a:t>
            </a:r>
          </a:p>
          <a:p>
            <a:r>
              <a:rPr lang="en-US" sz="2400" dirty="0"/>
              <a:t>Materials and Resources (MR)</a:t>
            </a:r>
          </a:p>
          <a:p>
            <a:r>
              <a:rPr lang="en-US" sz="2400" dirty="0"/>
              <a:t>Indoor Environmental Quality (EQ)</a:t>
            </a:r>
          </a:p>
          <a:p>
            <a:r>
              <a:rPr lang="en-US" sz="2400" dirty="0"/>
              <a:t>Innovation (IN)</a:t>
            </a:r>
          </a:p>
          <a:p>
            <a:r>
              <a:rPr lang="en-US" sz="2400" dirty="0"/>
              <a:t>Regional Priority (RP)</a:t>
            </a:r>
          </a:p>
          <a:p>
            <a:endParaRPr lang="en-US" sz="2400" dirty="0"/>
          </a:p>
          <a:p>
            <a:r>
              <a:rPr lang="en-US" sz="2800" b="1" dirty="0">
                <a:solidFill>
                  <a:schemeClr val="accent5">
                    <a:lumMod val="50000"/>
                  </a:schemeClr>
                </a:solidFill>
              </a:rPr>
              <a:t>LEED for Neighborhood Development</a:t>
            </a:r>
          </a:p>
          <a:p>
            <a:r>
              <a:rPr lang="en-US" sz="2400" dirty="0"/>
              <a:t>Smart Location and Linkages (SLL)</a:t>
            </a:r>
          </a:p>
          <a:p>
            <a:r>
              <a:rPr lang="en-US" sz="2400" dirty="0"/>
              <a:t>Neighborhood Pattern and Design (NPD)</a:t>
            </a:r>
          </a:p>
          <a:p>
            <a:r>
              <a:rPr lang="en-US" sz="2400" dirty="0"/>
              <a:t>Green Buildings and Infrastructure (GBI)</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115919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25</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Location and Transportation (LT)</a:t>
            </a:r>
          </a:p>
          <a:p>
            <a:pPr marL="1600200"/>
            <a:r>
              <a:rPr lang="en-US" sz="2800" dirty="0"/>
              <a:t>LEED emphasizes location and transportation issues by rewarding development that preserves environmentally sensitive places and takes advantage of existing infrastructure, community resources, and transit.</a:t>
            </a:r>
          </a:p>
          <a:p>
            <a:pPr marL="1600200"/>
            <a:endParaRPr lang="en-US" sz="2800" dirty="0"/>
          </a:p>
          <a:p>
            <a:pPr marL="457200" indent="-457200">
              <a:spcAft>
                <a:spcPts val="600"/>
              </a:spcAft>
              <a:buFont typeface="Wingdings" panose="05000000000000000000" pitchFamily="2" charset="2"/>
              <a:buChar char="q"/>
            </a:pPr>
            <a:r>
              <a:rPr lang="en-US" sz="2800" dirty="0"/>
              <a:t>It encourages access to open space for walking, physical activity, and time spent outdoors.</a:t>
            </a:r>
          </a:p>
          <a:p>
            <a:pPr marL="457200" indent="-457200">
              <a:buFont typeface="Wingdings" panose="05000000000000000000" pitchFamily="2" charset="2"/>
              <a:buChar char="q"/>
            </a:pPr>
            <a:r>
              <a:rPr lang="en-US" sz="2800" dirty="0"/>
              <a:t>Credits also encourage smart transportation choices and access to a diversity of uses.</a:t>
            </a:r>
            <a:endParaRPr lang="en-US" sz="2400"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1371600"/>
            <a:ext cx="1267863" cy="126786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2212840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26</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Sustainable Sites (SS)</a:t>
            </a:r>
          </a:p>
          <a:p>
            <a:pPr marL="1600200"/>
            <a:r>
              <a:rPr lang="en-US" sz="2800" dirty="0"/>
              <a:t>Choosing a building’s site and managing that site during construction are important considerations for a project’s sustainability.</a:t>
            </a:r>
          </a:p>
          <a:p>
            <a:pPr marL="1600200"/>
            <a:endParaRPr lang="en-US" sz="2800" dirty="0"/>
          </a:p>
          <a:p>
            <a:pPr marL="457200" indent="-457200">
              <a:spcAft>
                <a:spcPts val="600"/>
              </a:spcAft>
              <a:buFont typeface="Wingdings" panose="05000000000000000000" pitchFamily="2" charset="2"/>
              <a:buChar char="q"/>
            </a:pPr>
            <a:r>
              <a:rPr lang="en-US" sz="2800" dirty="0"/>
              <a:t>LEED credits addressing sustainable sites discourage development of previously undeveloped land and damage to ecosystems and waterways;</a:t>
            </a:r>
          </a:p>
          <a:p>
            <a:pPr marL="457200" indent="-457200">
              <a:buFont typeface="Wingdings" panose="05000000000000000000" pitchFamily="2" charset="2"/>
              <a:buChar char="q"/>
            </a:pPr>
            <a:r>
              <a:rPr lang="en-US" sz="2800" dirty="0"/>
              <a:t>they encourage regionally appropriate landscaping, control of rainwater runoff, and reduced erosion, light pollution, heat island effect, and construction-related pollution.</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1371600"/>
            <a:ext cx="1267863" cy="126786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2474539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27</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Water Efficiency (WE)</a:t>
            </a:r>
          </a:p>
          <a:p>
            <a:pPr marL="1600200"/>
            <a:r>
              <a:rPr lang="en-US" sz="2800" dirty="0"/>
              <a:t>Buildings are major users of our potable water supply. The goal of credits addressing water efficiency is to encourage smarter use of water, inside and out.</a:t>
            </a:r>
            <a:br>
              <a:rPr lang="en-US" sz="2800" dirty="0"/>
            </a:br>
            <a:endParaRPr lang="en-US" sz="2800" dirty="0"/>
          </a:p>
          <a:p>
            <a:pPr marL="457200" indent="-457200">
              <a:buFont typeface="Wingdings" panose="05000000000000000000" pitchFamily="2" charset="2"/>
              <a:buChar char="q"/>
            </a:pPr>
            <a:r>
              <a:rPr lang="en-US" sz="2800" dirty="0"/>
              <a:t>Water reduction is typically achieved through more efficient appliances, fixtures, and fittings inside and water-wise landscaping outside.</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1371600"/>
            <a:ext cx="1267863" cy="126786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9004520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28</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Energy and Atmosphere (EA)</a:t>
            </a:r>
          </a:p>
          <a:p>
            <a:pPr marL="1600200"/>
            <a:r>
              <a:rPr lang="en-US" sz="2800" dirty="0"/>
              <a:t>LEED encourages a wide variety of strategies to address energy consumption, including</a:t>
            </a:r>
          </a:p>
          <a:p>
            <a:pPr marL="1600200"/>
            <a:endParaRPr lang="en-US" sz="2800" dirty="0"/>
          </a:p>
          <a:p>
            <a:pPr marL="1600200"/>
            <a:endParaRPr lang="en-US" sz="2800" dirty="0"/>
          </a:p>
          <a:p>
            <a:pPr marL="457200" indent="-457200">
              <a:buFont typeface="Wingdings" panose="05000000000000000000" pitchFamily="2" charset="2"/>
              <a:buChar char="q"/>
            </a:pPr>
            <a:r>
              <a:rPr lang="en-US" sz="2800" dirty="0"/>
              <a:t>commissioning;</a:t>
            </a:r>
          </a:p>
          <a:p>
            <a:pPr marL="457200" indent="-457200">
              <a:buFont typeface="Wingdings" panose="05000000000000000000" pitchFamily="2" charset="2"/>
              <a:buChar char="q"/>
            </a:pPr>
            <a:r>
              <a:rPr lang="en-US" sz="2800" dirty="0"/>
              <a:t>energy use monitoring;</a:t>
            </a:r>
          </a:p>
          <a:p>
            <a:pPr marL="457200" indent="-457200">
              <a:buFont typeface="Wingdings" panose="05000000000000000000" pitchFamily="2" charset="2"/>
              <a:buChar char="q"/>
            </a:pPr>
            <a:r>
              <a:rPr lang="en-US" sz="2800" dirty="0"/>
              <a:t>efficient design and construction;</a:t>
            </a:r>
          </a:p>
          <a:p>
            <a:pPr marL="457200" indent="-457200">
              <a:buFont typeface="Wingdings" panose="05000000000000000000" pitchFamily="2" charset="2"/>
              <a:buChar char="q"/>
            </a:pPr>
            <a:r>
              <a:rPr lang="en-US" sz="2800" dirty="0"/>
              <a:t>efficient appliances, systems, and lighting;</a:t>
            </a:r>
          </a:p>
          <a:p>
            <a:pPr marL="457200" indent="-457200">
              <a:buFont typeface="Wingdings" panose="05000000000000000000" pitchFamily="2" charset="2"/>
              <a:buChar char="q"/>
            </a:pPr>
            <a:r>
              <a:rPr lang="en-US" sz="2800" dirty="0"/>
              <a:t>demand response, and</a:t>
            </a:r>
          </a:p>
          <a:p>
            <a:pPr marL="457200" indent="-457200">
              <a:buFont typeface="Wingdings" panose="05000000000000000000" pitchFamily="2" charset="2"/>
              <a:buChar char="q"/>
            </a:pPr>
            <a:r>
              <a:rPr lang="en-US" sz="2800" dirty="0"/>
              <a:t>the use of renewable and clean sources of energy, generated on-site or off-site.</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1371600"/>
            <a:ext cx="1267863" cy="126786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25789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29</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Materials and Resources (MR)</a:t>
            </a:r>
          </a:p>
          <a:p>
            <a:pPr marL="1600200"/>
            <a:r>
              <a:rPr lang="en-US" sz="2800" dirty="0"/>
              <a:t>During both construction and operations, buildings generate large amounts of waste and use tremendous volumes of materials and resources.</a:t>
            </a:r>
          </a:p>
          <a:p>
            <a:pPr marL="1600200"/>
            <a:endParaRPr lang="en-US" sz="2800" dirty="0"/>
          </a:p>
          <a:p>
            <a:pPr marL="457200" indent="-457200">
              <a:spcAft>
                <a:spcPts val="600"/>
              </a:spcAft>
              <a:buFont typeface="Wingdings" panose="05000000000000000000" pitchFamily="2" charset="2"/>
              <a:buChar char="q"/>
            </a:pPr>
            <a:r>
              <a:rPr lang="en-US" sz="2800" dirty="0"/>
              <a:t>These credits encourage the selection of sustainably grown, harvested, produced, and transported products and materials.</a:t>
            </a:r>
          </a:p>
          <a:p>
            <a:pPr marL="457200" indent="-457200">
              <a:buFont typeface="Wingdings" panose="05000000000000000000" pitchFamily="2" charset="2"/>
              <a:buChar char="q"/>
            </a:pPr>
            <a:r>
              <a:rPr lang="en-US" sz="2800" dirty="0"/>
              <a:t>They promote the use of life-cycle assessment to holistically evaluate materials and the disclosure and optimization of material chemical ingredients.</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1371600"/>
            <a:ext cx="1267863" cy="126786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374891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3</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8" name="Picture 7"/>
          <p:cNvPicPr/>
          <p:nvPr/>
        </p:nvPicPr>
        <p:blipFill>
          <a:blip r:embed="rId4"/>
          <a:stretch>
            <a:fillRect/>
          </a:stretch>
        </p:blipFill>
        <p:spPr>
          <a:xfrm>
            <a:off x="1371600" y="2590165"/>
            <a:ext cx="6400800" cy="167767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106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2132411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30</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Indoor Environmental Quality (EQ)</a:t>
            </a:r>
          </a:p>
          <a:p>
            <a:pPr marL="1600200"/>
            <a:r>
              <a:rPr lang="en-US" sz="2800" dirty="0"/>
              <a:t>The average American spends about 90% of the day indoors, where pollutant concentrations may be two to 100 times higher than outdoor levels. Thus indoor air quality can be significantly worse than outside.</a:t>
            </a:r>
          </a:p>
          <a:p>
            <a:pPr marL="1600200"/>
            <a:endParaRPr lang="en-US" sz="2800" dirty="0"/>
          </a:p>
          <a:p>
            <a:pPr marL="514350" indent="-514350">
              <a:spcAft>
                <a:spcPts val="600"/>
              </a:spcAft>
              <a:buFont typeface="Wingdings" panose="05000000000000000000" pitchFamily="2" charset="2"/>
              <a:buChar char="q"/>
            </a:pPr>
            <a:r>
              <a:rPr lang="en-US" sz="2800" dirty="0"/>
              <a:t>LEED credits promote strategies that can improve indoor air,</a:t>
            </a:r>
          </a:p>
          <a:p>
            <a:pPr marL="514350" indent="-514350">
              <a:spcAft>
                <a:spcPts val="600"/>
              </a:spcAft>
              <a:buFont typeface="Wingdings" panose="05000000000000000000" pitchFamily="2" charset="2"/>
              <a:buChar char="q"/>
            </a:pPr>
            <a:r>
              <a:rPr lang="en-US" sz="2800" dirty="0"/>
              <a:t>provide access to natural daylight and views, and</a:t>
            </a:r>
          </a:p>
          <a:p>
            <a:pPr marL="514350" indent="-514350">
              <a:buFont typeface="Wingdings" panose="05000000000000000000" pitchFamily="2" charset="2"/>
              <a:buChar char="q"/>
            </a:pPr>
            <a:r>
              <a:rPr lang="en-US" sz="2800" dirty="0"/>
              <a:t>improve acoustics.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1371600"/>
            <a:ext cx="1267863" cy="126786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2936305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31</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Innovation (IN)</a:t>
            </a:r>
          </a:p>
          <a:p>
            <a:pPr marL="1600200"/>
            <a:r>
              <a:rPr lang="en-US" sz="2800" dirty="0"/>
              <a:t>LEED promotes innovation by offering points for improving a building’s performance well beyond what is required by the credits or for incorporating green building ideas that are not specifically addressed elsewhere in the rating system.</a:t>
            </a:r>
          </a:p>
          <a:p>
            <a:pPr marL="1600200"/>
            <a:endParaRPr lang="en-US" sz="2800" dirty="0"/>
          </a:p>
          <a:p>
            <a:pPr marL="457200" indent="-457200">
              <a:buFont typeface="Wingdings" panose="05000000000000000000" pitchFamily="2" charset="2"/>
              <a:buChar char="q"/>
            </a:pPr>
            <a:r>
              <a:rPr lang="en-US" sz="2800" dirty="0"/>
              <a:t>This credit category also rewards the inclusion of a LEED Accredited Professional on the project team.</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1371600"/>
            <a:ext cx="1267863" cy="1267863"/>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4252792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32</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Regional Priority (RP)</a:t>
            </a:r>
          </a:p>
          <a:p>
            <a:pPr marL="1600200"/>
            <a:r>
              <a:rPr lang="en-US" sz="2800" dirty="0"/>
              <a:t>USGBC’s regional councils, chapters, and affiliates have identified the environmental concerns that are most important for every region of the country, and LEED credits that address those local priorities have been selected for each region.</a:t>
            </a:r>
          </a:p>
          <a:p>
            <a:pPr marL="1600200"/>
            <a:endParaRPr lang="en-US" sz="2800" dirty="0"/>
          </a:p>
          <a:p>
            <a:pPr marL="457200" indent="-457200">
              <a:buFont typeface="Wingdings" panose="05000000000000000000" pitchFamily="2" charset="2"/>
              <a:buChar char="q"/>
            </a:pPr>
            <a:r>
              <a:rPr lang="en-US" sz="2800" dirty="0"/>
              <a:t>A project team that earns a regional priority credit earns one bonus point in addition to any points awarded for that credit.</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1371600"/>
            <a:ext cx="1271016" cy="127101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752025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33</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LEED for Neighborhood Development </a:t>
            </a:r>
            <a:r>
              <a:rPr lang="en-US" sz="2400" b="1" dirty="0">
                <a:solidFill>
                  <a:schemeClr val="accent5">
                    <a:lumMod val="50000"/>
                  </a:schemeClr>
                </a:solidFill>
              </a:rPr>
              <a:t>is organized around three main categories, focusing on where, what, and how to build green at a community scale.</a:t>
            </a:r>
          </a:p>
          <a:p>
            <a:endParaRPr lang="en-US" b="1" dirty="0">
              <a:solidFill>
                <a:schemeClr val="accent5">
                  <a:lumMod val="50000"/>
                </a:schemeClr>
              </a:solidFill>
            </a:endParaRPr>
          </a:p>
          <a:p>
            <a:r>
              <a:rPr lang="en-US" b="1" dirty="0">
                <a:solidFill>
                  <a:schemeClr val="accent5">
                    <a:lumMod val="50000"/>
                  </a:schemeClr>
                </a:solidFill>
              </a:rPr>
              <a:t>Smart Location and Linkages (SLL)</a:t>
            </a:r>
          </a:p>
          <a:p>
            <a:pPr marL="914400"/>
            <a:r>
              <a:rPr lang="en-US" dirty="0"/>
              <a:t>This section of the rating system provides guidance on where the project is built, encouraging the selection of sites with existing services and transit.</a:t>
            </a:r>
          </a:p>
          <a:p>
            <a:pPr marL="914400"/>
            <a:endParaRPr lang="en-US" dirty="0"/>
          </a:p>
          <a:p>
            <a:r>
              <a:rPr lang="en-US" b="1" dirty="0">
                <a:solidFill>
                  <a:schemeClr val="accent5">
                    <a:lumMod val="50000"/>
                  </a:schemeClr>
                </a:solidFill>
              </a:rPr>
              <a:t>Neighborhood Pattern and Design (NPD)</a:t>
            </a:r>
            <a:endParaRPr lang="en-US" dirty="0"/>
          </a:p>
          <a:p>
            <a:pPr marL="914400"/>
            <a:r>
              <a:rPr lang="en-US" dirty="0"/>
              <a:t>Neighborhoods should be compact, complete, connected, and convivial. The intent of credits in this category is to create environments that are walkable, vibrant with mixed-use establishments, and connected to the larger community.</a:t>
            </a:r>
          </a:p>
          <a:p>
            <a:pPr marL="914400"/>
            <a:endParaRPr lang="en-US" dirty="0"/>
          </a:p>
          <a:p>
            <a:r>
              <a:rPr lang="en-US" b="1" dirty="0">
                <a:solidFill>
                  <a:schemeClr val="accent5">
                    <a:lumMod val="50000"/>
                  </a:schemeClr>
                </a:solidFill>
              </a:rPr>
              <a:t>Green Infrastructure and Buildings (GIB)</a:t>
            </a:r>
          </a:p>
          <a:p>
            <a:pPr marL="914400"/>
            <a:r>
              <a:rPr lang="en-US" dirty="0"/>
              <a:t>This category focuses on measures that can reduce the environmental harms associated with the construction and operation of buildings and infrastructure within neighborhoods, with a goal of not just reducing the environmental consequences, but also enhancing the natural environment.</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2651760"/>
            <a:ext cx="685800" cy="68580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880" y="3749040"/>
            <a:ext cx="685800" cy="68580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 y="5120640"/>
            <a:ext cx="685800" cy="6858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356800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34</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Structure</a:t>
            </a:r>
          </a:p>
          <a:p>
            <a:endParaRPr lang="en-US" sz="2400" dirty="0"/>
          </a:p>
          <a:p>
            <a:r>
              <a:rPr lang="en-US" sz="2400" dirty="0"/>
              <a:t>LEED rating systems have 100 base points plus six Innovation points and four Regional Priority points, for a total of 110 points.</a:t>
            </a:r>
          </a:p>
          <a:p>
            <a:r>
              <a:rPr lang="en-US" sz="2400" dirty="0"/>
              <a:t> </a:t>
            </a:r>
          </a:p>
          <a:p>
            <a:r>
              <a:rPr lang="en-US" sz="2400" dirty="0"/>
              <a:t>The level of certification is determined according to the following scale:</a:t>
            </a:r>
          </a:p>
          <a:p>
            <a:r>
              <a:rPr lang="en-US" sz="2400" dirty="0"/>
              <a:t>Certified		40–49 points</a:t>
            </a:r>
          </a:p>
          <a:p>
            <a:r>
              <a:rPr lang="en-US" sz="2400" dirty="0"/>
              <a:t>Silver			50–59 points</a:t>
            </a:r>
          </a:p>
          <a:p>
            <a:r>
              <a:rPr lang="en-US" sz="2400" dirty="0"/>
              <a:t>Gold			60–79 points</a:t>
            </a:r>
          </a:p>
          <a:p>
            <a:r>
              <a:rPr lang="en-US" sz="2400" dirty="0"/>
              <a:t>Platinum		80+ points</a:t>
            </a:r>
            <a:endParaRPr lang="en-US" sz="2400" b="1" dirty="0">
              <a:solidFill>
                <a:schemeClr val="bg2"/>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727021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35</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Integrative Process</a:t>
            </a:r>
          </a:p>
          <a:p>
            <a:endParaRPr lang="en-US" sz="2800" b="1" dirty="0">
              <a:solidFill>
                <a:schemeClr val="accent5">
                  <a:lumMod val="50000"/>
                </a:schemeClr>
              </a:solidFill>
            </a:endParaRPr>
          </a:p>
          <a:p>
            <a:pPr marL="1260475"/>
            <a:r>
              <a:rPr lang="en-US" sz="2400" dirty="0"/>
              <a:t>An </a:t>
            </a:r>
            <a:r>
              <a:rPr lang="en-US" sz="2400" b="1" dirty="0">
                <a:hlinkClick r:id="rId4"/>
              </a:rPr>
              <a:t>integrative process</a:t>
            </a:r>
            <a:r>
              <a:rPr lang="en-US" sz="2400" b="1" dirty="0"/>
              <a:t> </a:t>
            </a:r>
            <a:r>
              <a:rPr lang="en-US" sz="2400" dirty="0"/>
              <a:t>is a comprehensive approach to building systems and equipment. Project team members look for synergies among systems and components, the mutual advantages that can help achieve high levels of building performance, human comfort, and environmental benefits.</a:t>
            </a:r>
          </a:p>
          <a:p>
            <a:pPr marL="1260475"/>
            <a:endParaRPr lang="en-US" sz="2400" dirty="0"/>
          </a:p>
          <a:p>
            <a:pPr marL="342900" indent="-342900">
              <a:spcAft>
                <a:spcPts val="600"/>
              </a:spcAft>
              <a:buFont typeface="Wingdings" panose="05000000000000000000" pitchFamily="2" charset="2"/>
              <a:buChar char="q"/>
            </a:pPr>
            <a:r>
              <a:rPr lang="en-US" sz="2400" dirty="0"/>
              <a:t>The process should involve rigorous questioning and coordination and challenge typical project assumptions.</a:t>
            </a:r>
          </a:p>
          <a:p>
            <a:pPr marL="342900" indent="-342900">
              <a:buFont typeface="Wingdings" panose="05000000000000000000" pitchFamily="2" charset="2"/>
              <a:buChar char="q"/>
            </a:pPr>
            <a:r>
              <a:rPr lang="en-US" sz="2400" dirty="0"/>
              <a:t>Team members collaborate to enhance the efficiency and effectiveness of every system. </a:t>
            </a:r>
            <a:endParaRPr lang="en-US" sz="2400" b="1" dirty="0">
              <a:solidFill>
                <a:schemeClr val="accent5">
                  <a:lumMod val="50000"/>
                </a:schemeClr>
              </a:solidFill>
            </a:endParaRPr>
          </a:p>
          <a:p>
            <a:endParaRPr lang="en-US" sz="2400" b="1" dirty="0">
              <a:solidFill>
                <a:schemeClr val="bg2"/>
              </a:solidFill>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720" y="1828800"/>
            <a:ext cx="1267863" cy="1267863"/>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3686960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36</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Ongoing Performance Monitoring</a:t>
            </a:r>
          </a:p>
          <a:p>
            <a:endParaRPr lang="en-US" sz="2800" b="1" dirty="0">
              <a:solidFill>
                <a:schemeClr val="accent5">
                  <a:lumMod val="50000"/>
                </a:schemeClr>
              </a:solidFill>
            </a:endParaRPr>
          </a:p>
          <a:p>
            <a:endParaRPr lang="en-US" sz="2800" b="1" dirty="0">
              <a:solidFill>
                <a:schemeClr val="accent5">
                  <a:lumMod val="50000"/>
                </a:schemeClr>
              </a:solidFill>
            </a:endParaRPr>
          </a:p>
          <a:p>
            <a:endParaRPr lang="en-US" sz="2800" b="1" dirty="0">
              <a:solidFill>
                <a:schemeClr val="accent5">
                  <a:lumMod val="50000"/>
                </a:schemeClr>
              </a:solidFill>
            </a:endParaRPr>
          </a:p>
          <a:p>
            <a:endParaRPr lang="en-US" sz="2800" b="1" dirty="0">
              <a:solidFill>
                <a:schemeClr val="accent5">
                  <a:lumMod val="50000"/>
                </a:schemeClr>
              </a:solidFill>
            </a:endParaRPr>
          </a:p>
          <a:p>
            <a:endParaRPr lang="en-US" sz="2800" b="1" dirty="0">
              <a:solidFill>
                <a:schemeClr val="accent5">
                  <a:lumMod val="50000"/>
                </a:schemeClr>
              </a:solidFill>
            </a:endParaRPr>
          </a:p>
          <a:p>
            <a:endParaRPr lang="en-US" sz="2800" b="1" dirty="0">
              <a:solidFill>
                <a:schemeClr val="accent5">
                  <a:lumMod val="50000"/>
                </a:schemeClr>
              </a:solidFill>
            </a:endParaRPr>
          </a:p>
          <a:p>
            <a:endParaRPr lang="en-US" sz="2800" b="1" dirty="0">
              <a:solidFill>
                <a:schemeClr val="accent5">
                  <a:lumMod val="50000"/>
                </a:schemeClr>
              </a:solidFill>
            </a:endParaRPr>
          </a:p>
          <a:p>
            <a:endParaRPr lang="en-US" sz="2800" b="1" dirty="0">
              <a:solidFill>
                <a:schemeClr val="accent5">
                  <a:lumMod val="50000"/>
                </a:schemeClr>
              </a:solidFill>
            </a:endParaRPr>
          </a:p>
          <a:p>
            <a:endParaRPr lang="en-US" sz="2800" b="1" dirty="0">
              <a:solidFill>
                <a:schemeClr val="accent5">
                  <a:lumMod val="50000"/>
                </a:schemeClr>
              </a:solidFill>
            </a:endParaRPr>
          </a:p>
          <a:p>
            <a:endParaRPr lang="en-US" sz="2800" b="1" dirty="0">
              <a:solidFill>
                <a:schemeClr val="accent5">
                  <a:lumMod val="50000"/>
                </a:schemeClr>
              </a:solidFill>
            </a:endParaRPr>
          </a:p>
          <a:p>
            <a:r>
              <a:rPr lang="en-US" sz="1600" dirty="0"/>
              <a:t>					      LEED Dynamic Plaque</a:t>
            </a:r>
          </a:p>
        </p:txBody>
      </p:sp>
      <p:pic>
        <p:nvPicPr>
          <p:cNvPr id="7" name="Picture 6">
            <a:hlinkClick r:id="rId4"/>
          </p:cNvPr>
          <p:cNvPicPr>
            <a:picLocks noChangeAspect="1"/>
          </p:cNvPicPr>
          <p:nvPr/>
        </p:nvPicPr>
        <p:blipFill>
          <a:blip r:embed="rId5"/>
          <a:stretch>
            <a:fillRect/>
          </a:stretch>
        </p:blipFill>
        <p:spPr>
          <a:xfrm>
            <a:off x="2749225" y="2007412"/>
            <a:ext cx="3645549" cy="36576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6338407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37</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Development and Evolution</a:t>
            </a:r>
          </a:p>
          <a:p>
            <a:endParaRPr lang="en-US" sz="2400" b="1" dirty="0">
              <a:solidFill>
                <a:schemeClr val="accent5">
                  <a:lumMod val="50000"/>
                </a:schemeClr>
              </a:solidFill>
            </a:endParaRPr>
          </a:p>
          <a:p>
            <a:r>
              <a:rPr lang="en-US" sz="2400" dirty="0"/>
              <a:t>Ongoing improvements to LEED are based on principles of transparency, openness, and inclusiveness involving volunteer committees and working groups, as well as USGBC staff, and are approved by a membership-wide vote.</a:t>
            </a:r>
          </a:p>
          <a:p>
            <a:endParaRPr lang="en-US" sz="2400" dirty="0"/>
          </a:p>
          <a:p>
            <a:r>
              <a:rPr lang="en-US" sz="2400" dirty="0"/>
              <a:t>LEED is continually improved through the correction and clarification of credit language. These updates are published as quarterly addenda and include LEED interpretations.</a:t>
            </a:r>
          </a:p>
          <a:p>
            <a:endParaRPr lang="en-US" sz="2400" b="1" dirty="0">
              <a:solidFill>
                <a:schemeClr val="bg2"/>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9822807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38</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Development and Evolution</a:t>
            </a:r>
          </a:p>
          <a:p>
            <a:endParaRPr lang="en-US" sz="2400" dirty="0"/>
          </a:p>
          <a:p>
            <a:r>
              <a:rPr lang="en-US" sz="2400" b="1" dirty="0"/>
              <a:t>Addenda </a:t>
            </a:r>
            <a:r>
              <a:rPr lang="en-US" sz="2400" b="1" dirty="0">
                <a:hlinkClick r:id="rId4"/>
              </a:rPr>
              <a:t>http://www.usgbc.org/leed-interpretations</a:t>
            </a:r>
            <a:endParaRPr lang="en-US" sz="2400" b="1" dirty="0"/>
          </a:p>
          <a:p>
            <a:endParaRPr lang="en-US" sz="2400" dirty="0"/>
          </a:p>
          <a:p>
            <a:r>
              <a:rPr lang="en-US" sz="2400" b="1" i="1" dirty="0">
                <a:solidFill>
                  <a:schemeClr val="accent1">
                    <a:lumMod val="75000"/>
                  </a:schemeClr>
                </a:solidFill>
              </a:rPr>
              <a:t>What are Addenda?</a:t>
            </a:r>
          </a:p>
          <a:p>
            <a:endParaRPr lang="en-US" sz="2400" b="1" i="1" dirty="0"/>
          </a:p>
          <a:p>
            <a:r>
              <a:rPr lang="en-US" sz="2400" b="1" i="1" dirty="0"/>
              <a:t>Answer</a:t>
            </a:r>
          </a:p>
          <a:p>
            <a:r>
              <a:rPr lang="en-US" sz="2400" dirty="0"/>
              <a:t>Addenda incorporate changes, improvements to LEED rating systems and reference guides to help clarify, correct, interpret or provide alternative language. Addenda are subject to USGBC committee review and are published frequently.</a:t>
            </a:r>
          </a:p>
          <a:p>
            <a:endParaRPr lang="en-US" sz="2400" dirty="0"/>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28737362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39</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Development and Evolution</a:t>
            </a:r>
          </a:p>
          <a:p>
            <a:endParaRPr lang="en-US" sz="2400" dirty="0"/>
          </a:p>
          <a:p>
            <a:r>
              <a:rPr lang="en-US" sz="2400" b="1" dirty="0"/>
              <a:t>Addenda</a:t>
            </a:r>
          </a:p>
          <a:p>
            <a:endParaRPr lang="en-US" sz="2400" dirty="0"/>
          </a:p>
          <a:p>
            <a:r>
              <a:rPr lang="en-US" sz="2400" b="1" i="1" dirty="0">
                <a:solidFill>
                  <a:schemeClr val="accent1">
                    <a:lumMod val="75000"/>
                  </a:schemeClr>
                </a:solidFill>
              </a:rPr>
              <a:t>How often are Addenda published?</a:t>
            </a:r>
          </a:p>
          <a:p>
            <a:endParaRPr lang="en-US" sz="2400" b="1" i="1" dirty="0">
              <a:solidFill>
                <a:schemeClr val="accent1">
                  <a:lumMod val="75000"/>
                </a:schemeClr>
              </a:solidFill>
            </a:endParaRPr>
          </a:p>
          <a:p>
            <a:r>
              <a:rPr lang="en-US" sz="2400" b="1" i="1" dirty="0"/>
              <a:t>Answer</a:t>
            </a:r>
          </a:p>
          <a:p>
            <a:r>
              <a:rPr lang="en-US" sz="2400" dirty="0"/>
              <a:t>Addenda are published as frequently as quarterly, with the first quarterly release occurring January 1st.</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66214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4</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Advocacy</a:t>
            </a:r>
          </a:p>
          <a:p>
            <a:endParaRPr lang="en-US" dirty="0"/>
          </a:p>
          <a:p>
            <a:r>
              <a:rPr lang="en-US" sz="2400" dirty="0"/>
              <a:t>USGBC is accelerating the uptake of policies and initiatives that enable and encourage market transformation toward a sustainable built environment.</a:t>
            </a:r>
          </a:p>
        </p:txBody>
      </p:sp>
      <p:pic>
        <p:nvPicPr>
          <p:cNvPr id="4" name="Picture 3">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4500" y="3294697"/>
            <a:ext cx="5715000" cy="237172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70106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5103150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40</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Development and Evolution</a:t>
            </a:r>
          </a:p>
          <a:p>
            <a:endParaRPr lang="en-US" sz="2400" dirty="0"/>
          </a:p>
          <a:p>
            <a:r>
              <a:rPr lang="en-US" sz="2400" b="1" dirty="0"/>
              <a:t>Addenda</a:t>
            </a:r>
          </a:p>
          <a:p>
            <a:endParaRPr lang="en-US" sz="2400" dirty="0"/>
          </a:p>
          <a:p>
            <a:r>
              <a:rPr lang="en-US" sz="2400" b="1" i="1" dirty="0">
                <a:solidFill>
                  <a:schemeClr val="accent1">
                    <a:lumMod val="75000"/>
                  </a:schemeClr>
                </a:solidFill>
              </a:rPr>
              <a:t>Does my project have to follow the Addenda?</a:t>
            </a:r>
          </a:p>
          <a:p>
            <a:endParaRPr lang="en-US" sz="2400" dirty="0"/>
          </a:p>
          <a:p>
            <a:r>
              <a:rPr lang="en-US" sz="2400" b="1" i="1" dirty="0"/>
              <a:t>Answer</a:t>
            </a:r>
          </a:p>
          <a:p>
            <a:r>
              <a:rPr lang="en-US" sz="2400" dirty="0"/>
              <a:t>Project teams must follow Addenda published prior to their project’s registration date. It’s strongly recommended that project teams also follow Addenda published after their registration date.</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2548254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41</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Development and Evolution</a:t>
            </a:r>
          </a:p>
          <a:p>
            <a:endParaRPr lang="en-US" sz="2400" dirty="0"/>
          </a:p>
          <a:p>
            <a:r>
              <a:rPr lang="en-US" sz="2400" b="1" dirty="0"/>
              <a:t>LEED Interpretation</a:t>
            </a:r>
          </a:p>
          <a:p>
            <a:endParaRPr lang="en-US" sz="2400" dirty="0"/>
          </a:p>
          <a:p>
            <a:r>
              <a:rPr lang="en-US" sz="2400" b="1" i="1" dirty="0">
                <a:solidFill>
                  <a:schemeClr val="accent1">
                    <a:lumMod val="75000"/>
                  </a:schemeClr>
                </a:solidFill>
              </a:rPr>
              <a:t>What is a LEED Interpretation?</a:t>
            </a:r>
          </a:p>
          <a:p>
            <a:endParaRPr lang="en-US" sz="2400" b="1" i="1" dirty="0"/>
          </a:p>
          <a:p>
            <a:r>
              <a:rPr lang="en-US" sz="2400" b="1" i="1" dirty="0"/>
              <a:t>Answer</a:t>
            </a:r>
          </a:p>
          <a:p>
            <a:r>
              <a:rPr lang="en-US" sz="2400" dirty="0"/>
              <a:t>LEED Interpretations are official answers to formal technical inquiries about implementing </a:t>
            </a:r>
            <a:r>
              <a:rPr lang="en-US" sz="2400" u="sng" dirty="0">
                <a:hlinkClick r:id="rId4"/>
              </a:rPr>
              <a:t>LEED</a:t>
            </a:r>
            <a:r>
              <a:rPr lang="en-US" sz="2400" dirty="0"/>
              <a:t> on a project. They help project teams understand how their projects can meet LEED requirements and provide clarity on existing options.</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853913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42</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Development and Evolution</a:t>
            </a:r>
          </a:p>
          <a:p>
            <a:endParaRPr lang="en-US" sz="2400" dirty="0"/>
          </a:p>
          <a:p>
            <a:pPr>
              <a:spcAft>
                <a:spcPts val="600"/>
              </a:spcAft>
            </a:pPr>
            <a:r>
              <a:rPr lang="en-US" sz="2400" b="1" dirty="0"/>
              <a:t>LEED Interpretations are: </a:t>
            </a:r>
          </a:p>
          <a:p>
            <a:pPr marL="342900" lvl="0" indent="-342900">
              <a:spcAft>
                <a:spcPts val="600"/>
              </a:spcAft>
              <a:buFont typeface="Wingdings" panose="05000000000000000000" pitchFamily="2" charset="2"/>
              <a:buChar char="q"/>
            </a:pPr>
            <a:r>
              <a:rPr lang="en-US" sz="2400" b="1" dirty="0"/>
              <a:t>Precedent-setting:</a:t>
            </a:r>
            <a:r>
              <a:rPr lang="en-US" sz="2400" dirty="0"/>
              <a:t> LEED Interpretations can be used by any project certifying under an applicable rating system. All project teams are required to adhere to all LEED Interpretations posted before their registration date. This also applies to other addenda. Adherence to rulings posted after a project registers is optional, but strongly encouraged.</a:t>
            </a:r>
          </a:p>
          <a:p>
            <a:pPr marL="342900" lvl="0" indent="-342900">
              <a:spcAft>
                <a:spcPts val="600"/>
              </a:spcAft>
              <a:buFont typeface="Wingdings" panose="05000000000000000000" pitchFamily="2" charset="2"/>
              <a:buChar char="q"/>
            </a:pPr>
            <a:r>
              <a:rPr lang="en-US" sz="2400" b="1" dirty="0"/>
              <a:t>Published online:</a:t>
            </a:r>
            <a:r>
              <a:rPr lang="en-US" sz="2400" dirty="0"/>
              <a:t> LEED Interpretations will be published in a </a:t>
            </a:r>
            <a:r>
              <a:rPr lang="en-US" sz="2400" u="sng" dirty="0">
                <a:hlinkClick r:id="rId4"/>
              </a:rPr>
              <a:t>database</a:t>
            </a:r>
            <a:r>
              <a:rPr lang="en-US" sz="2400" dirty="0"/>
              <a:t>.</a:t>
            </a:r>
          </a:p>
          <a:p>
            <a:pPr marL="342900" lvl="0" indent="-342900">
              <a:buFont typeface="Wingdings" panose="05000000000000000000" pitchFamily="2" charset="2"/>
              <a:buChar char="q"/>
            </a:pPr>
            <a:r>
              <a:rPr lang="en-US" sz="2400" b="1" dirty="0"/>
              <a:t>Subject to consensus-based review:</a:t>
            </a:r>
            <a:r>
              <a:rPr lang="en-US" sz="2400" dirty="0"/>
              <a:t> LEED Interpretations undergo review by USGBC member-selected volunteer LEED committees.</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21886937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43</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Development and Evolution</a:t>
            </a:r>
          </a:p>
          <a:p>
            <a:endParaRPr lang="en-US" sz="2400" dirty="0"/>
          </a:p>
          <a:p>
            <a:pPr>
              <a:spcAft>
                <a:spcPts val="600"/>
              </a:spcAft>
            </a:pPr>
            <a:r>
              <a:rPr lang="en-US" sz="2400" b="1" i="1" dirty="0">
                <a:solidFill>
                  <a:schemeClr val="accent1">
                    <a:lumMod val="75000"/>
                  </a:schemeClr>
                </a:solidFill>
              </a:rPr>
              <a:t>What is a Project Credit Interpretation Ruling (CIR)?</a:t>
            </a:r>
          </a:p>
          <a:p>
            <a:pPr>
              <a:spcAft>
                <a:spcPts val="600"/>
              </a:spcAft>
            </a:pPr>
            <a:endParaRPr lang="en-US" sz="2400" b="1" dirty="0"/>
          </a:p>
          <a:p>
            <a:pPr>
              <a:spcAft>
                <a:spcPts val="600"/>
              </a:spcAft>
            </a:pPr>
            <a:r>
              <a:rPr lang="en-US" sz="2400" b="1" i="1" dirty="0"/>
              <a:t>Answer</a:t>
            </a:r>
          </a:p>
          <a:p>
            <a:pPr>
              <a:spcAft>
                <a:spcPts val="600"/>
              </a:spcAft>
            </a:pPr>
            <a:r>
              <a:rPr lang="en-US" sz="2400" dirty="0"/>
              <a:t>The Project Credit Interpretation Ruling (CIR) process is designed to allow Project Teams to obtain technical guidance on how LEED requirements including Minimum Program Requirements (MPR), Prerequisites, and Credits pertain to their projects.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840883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44</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Development and Evolution</a:t>
            </a:r>
          </a:p>
          <a:p>
            <a:endParaRPr lang="en-US" sz="2400" dirty="0"/>
          </a:p>
          <a:p>
            <a:pPr>
              <a:spcAft>
                <a:spcPts val="600"/>
              </a:spcAft>
            </a:pPr>
            <a:r>
              <a:rPr lang="en-US" sz="2400" b="1" i="1" dirty="0">
                <a:solidFill>
                  <a:schemeClr val="accent1">
                    <a:lumMod val="75000"/>
                  </a:schemeClr>
                </a:solidFill>
              </a:rPr>
              <a:t>What is the difference between a LEED Interpretation and a Project Credit Interpretation Ruling (CIR)?</a:t>
            </a:r>
          </a:p>
          <a:p>
            <a:pPr>
              <a:spcAft>
                <a:spcPts val="600"/>
              </a:spcAft>
            </a:pPr>
            <a:endParaRPr lang="en-US" sz="2400" dirty="0"/>
          </a:p>
          <a:p>
            <a:pPr>
              <a:spcAft>
                <a:spcPts val="600"/>
              </a:spcAft>
            </a:pPr>
            <a:r>
              <a:rPr lang="en-US" sz="2400" b="1" i="1" dirty="0"/>
              <a:t>Answer</a:t>
            </a:r>
          </a:p>
          <a:p>
            <a:pPr>
              <a:spcAft>
                <a:spcPts val="600"/>
              </a:spcAft>
            </a:pPr>
            <a:r>
              <a:rPr lang="en-US" sz="2400" dirty="0"/>
              <a:t>LEED Interpretations are similar to Project CIRs but they are precedent setting as the results can be applied to all future LEED projects.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1856461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45</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Development and Evolution</a:t>
            </a:r>
          </a:p>
          <a:p>
            <a:endParaRPr lang="en-US" sz="2400" dirty="0"/>
          </a:p>
          <a:p>
            <a:pPr>
              <a:spcAft>
                <a:spcPts val="600"/>
              </a:spcAft>
            </a:pPr>
            <a:r>
              <a:rPr lang="en-US" sz="2400" b="1" i="1" dirty="0">
                <a:solidFill>
                  <a:schemeClr val="accent1">
                    <a:lumMod val="75000"/>
                  </a:schemeClr>
                </a:solidFill>
              </a:rPr>
              <a:t>How do I submit a formal inquiry — i.e. a Project Credit Interpretation Ruling (CIR) or LEED Interpretation (LI)?</a:t>
            </a:r>
          </a:p>
          <a:p>
            <a:pPr>
              <a:spcAft>
                <a:spcPts val="600"/>
              </a:spcAft>
            </a:pPr>
            <a:endParaRPr lang="en-US" sz="2400" dirty="0"/>
          </a:p>
          <a:p>
            <a:pPr>
              <a:spcAft>
                <a:spcPts val="600"/>
              </a:spcAft>
            </a:pPr>
            <a:r>
              <a:rPr lang="en-US" sz="2400" b="1" i="1" dirty="0"/>
              <a:t>Answer</a:t>
            </a:r>
            <a:endParaRPr lang="en-US" sz="2400" b="1" i="1" dirty="0">
              <a:solidFill>
                <a:schemeClr val="accent1">
                  <a:lumMod val="75000"/>
                </a:schemeClr>
              </a:solidFill>
            </a:endParaRPr>
          </a:p>
          <a:p>
            <a:pPr>
              <a:spcAft>
                <a:spcPts val="600"/>
              </a:spcAft>
            </a:pPr>
            <a:r>
              <a:rPr lang="en-US" sz="2400" dirty="0"/>
              <a:t>Although full functionality for formal inquiries is still under development, Project CIRs &amp; LIs may now be submitted through LEED Online. View our instructions and please refer to the </a:t>
            </a:r>
            <a:r>
              <a:rPr lang="en-US" sz="2400" dirty="0">
                <a:hlinkClick r:id="rId4"/>
              </a:rPr>
              <a:t>fees</a:t>
            </a:r>
            <a:r>
              <a:rPr lang="en-US" sz="2400" dirty="0"/>
              <a:t> website for information on Project CIR fees.</a:t>
            </a:r>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24448078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46</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Development and Evolution</a:t>
            </a:r>
          </a:p>
          <a:p>
            <a:endParaRPr lang="en-US" sz="2400" dirty="0"/>
          </a:p>
          <a:p>
            <a:pPr>
              <a:spcAft>
                <a:spcPts val="600"/>
              </a:spcAft>
            </a:pPr>
            <a:r>
              <a:rPr lang="en-US" sz="2400" b="1" dirty="0"/>
              <a:t>Pilot Credits </a:t>
            </a:r>
            <a:r>
              <a:rPr lang="en-US" sz="2400" u="sng" dirty="0">
                <a:hlinkClick r:id="rId4"/>
              </a:rPr>
              <a:t>http://www.usgbc.org/pilotcredits</a:t>
            </a:r>
            <a:endParaRPr lang="en-US" sz="2400" dirty="0"/>
          </a:p>
          <a:p>
            <a:pPr marL="342900" indent="-342900">
              <a:spcAft>
                <a:spcPts val="600"/>
              </a:spcAft>
              <a:buFont typeface="Wingdings" panose="05000000000000000000" pitchFamily="2" charset="2"/>
              <a:buChar char="q"/>
            </a:pPr>
            <a:r>
              <a:rPr lang="en-US" sz="2400" dirty="0"/>
              <a:t>Pilot credits are a testing area for new ideas in LEED.</a:t>
            </a:r>
          </a:p>
          <a:p>
            <a:pPr marL="342900" indent="-342900">
              <a:spcAft>
                <a:spcPts val="600"/>
              </a:spcAft>
              <a:buFont typeface="Wingdings" panose="05000000000000000000" pitchFamily="2" charset="2"/>
              <a:buChar char="q"/>
            </a:pPr>
            <a:r>
              <a:rPr lang="en-US" sz="2400" dirty="0"/>
              <a:t>Credit can be earned in the Innovation category, or, for Pilot ACPs, the pilot can be used to replace an existing credit.</a:t>
            </a:r>
          </a:p>
        </p:txBody>
      </p:sp>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95750" y="4569218"/>
            <a:ext cx="952500" cy="9525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0908825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47</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Development and Evolution</a:t>
            </a:r>
          </a:p>
          <a:p>
            <a:endParaRPr lang="en-US" sz="2400" dirty="0"/>
          </a:p>
          <a:p>
            <a:pPr>
              <a:spcAft>
                <a:spcPts val="600"/>
              </a:spcAft>
            </a:pPr>
            <a:r>
              <a:rPr lang="en-US" sz="2400" b="1" dirty="0"/>
              <a:t>Pilot Credit Library </a:t>
            </a:r>
          </a:p>
          <a:p>
            <a:pPr marL="457200" indent="-457200">
              <a:spcAft>
                <a:spcPts val="600"/>
              </a:spcAft>
              <a:buFont typeface="+mj-lt"/>
              <a:buAutoNum type="arabicPeriod"/>
            </a:pPr>
            <a:r>
              <a:rPr lang="en-US" sz="2400" dirty="0"/>
              <a:t>Open ACP Pilot Credits</a:t>
            </a:r>
          </a:p>
          <a:p>
            <a:pPr marL="457200" indent="-457200">
              <a:spcAft>
                <a:spcPts val="600"/>
              </a:spcAft>
              <a:buFont typeface="+mj-lt"/>
              <a:buAutoNum type="arabicPeriod"/>
            </a:pPr>
            <a:r>
              <a:rPr lang="en-US" sz="2400" dirty="0"/>
              <a:t>Open Pilot Credits</a:t>
            </a:r>
          </a:p>
          <a:p>
            <a:pPr marL="457200" indent="-457200">
              <a:spcAft>
                <a:spcPts val="600"/>
              </a:spcAft>
              <a:buFont typeface="+mj-lt"/>
              <a:buAutoNum type="arabicPeriod"/>
            </a:pPr>
            <a:r>
              <a:rPr lang="en-US" sz="2400" dirty="0"/>
              <a:t>Closed Pilot Credits</a:t>
            </a:r>
          </a:p>
        </p:txBody>
      </p:sp>
      <p:pic>
        <p:nvPicPr>
          <p:cNvPr id="12" name="Picture 11"/>
          <p:cNvPicPr/>
          <p:nvPr/>
        </p:nvPicPr>
        <p:blipFill>
          <a:blip r:embed="rId4"/>
          <a:stretch>
            <a:fillRect/>
          </a:stretch>
        </p:blipFill>
        <p:spPr>
          <a:xfrm>
            <a:off x="1371600" y="3795967"/>
            <a:ext cx="6400800" cy="188722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21467877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Development and Evolution</a:t>
            </a:r>
          </a:p>
        </p:txBody>
      </p:sp>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48</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3" name="Picture 2"/>
          <p:cNvPicPr>
            <a:picLocks noChangeAspect="1"/>
          </p:cNvPicPr>
          <p:nvPr/>
        </p:nvPicPr>
        <p:blipFill>
          <a:blip r:embed="rId4"/>
          <a:stretch>
            <a:fillRect/>
          </a:stretch>
        </p:blipFill>
        <p:spPr>
          <a:xfrm>
            <a:off x="2148840" y="1473109"/>
            <a:ext cx="4846320" cy="436897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657244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49</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4" name="Picture 3"/>
          <p:cNvPicPr>
            <a:picLocks noChangeAspect="1"/>
          </p:cNvPicPr>
          <p:nvPr/>
        </p:nvPicPr>
        <p:blipFill>
          <a:blip r:embed="rId4"/>
          <a:stretch>
            <a:fillRect/>
          </a:stretch>
        </p:blipFill>
        <p:spPr>
          <a:xfrm>
            <a:off x="394599" y="0"/>
            <a:ext cx="8354802" cy="6858000"/>
          </a:xfrm>
          <a:prstGeom prst="rect">
            <a:avLst/>
          </a:prstGeom>
        </p:spPr>
      </p:pic>
    </p:spTree>
    <p:extLst>
      <p:ext uri="{BB962C8B-B14F-4D97-AF65-F5344CB8AC3E}">
        <p14:creationId xmlns:p14="http://schemas.microsoft.com/office/powerpoint/2010/main" val="2056588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5</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Community</a:t>
            </a:r>
          </a:p>
          <a:p>
            <a:endParaRPr lang="en-US" sz="2400" dirty="0"/>
          </a:p>
          <a:p>
            <a:r>
              <a:rPr lang="en-US" sz="2400" dirty="0"/>
              <a:t>USGBC is a movement of community leaders, professionals, businesses, and innovators working to accomplish a single bold vision: healthy, efficient and equitable buildings and communities for all.</a:t>
            </a:r>
          </a:p>
        </p:txBody>
      </p:sp>
      <p:pic>
        <p:nvPicPr>
          <p:cNvPr id="2" name="Picture 1">
            <a:hlinkClick r:id="rId4"/>
          </p:cNvPr>
          <p:cNvPicPr>
            <a:picLocks noChangeAspect="1"/>
          </p:cNvPicPr>
          <p:nvPr/>
        </p:nvPicPr>
        <p:blipFill>
          <a:blip r:embed="rId5"/>
          <a:stretch>
            <a:fillRect/>
          </a:stretch>
        </p:blipFill>
        <p:spPr>
          <a:xfrm>
            <a:off x="2286000" y="3337558"/>
            <a:ext cx="4572000" cy="275700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70106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1049638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Development and Evolution</a:t>
            </a:r>
          </a:p>
        </p:txBody>
      </p:sp>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50</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2" name="Picture 1"/>
          <p:cNvPicPr>
            <a:picLocks noChangeAspect="1"/>
          </p:cNvPicPr>
          <p:nvPr/>
        </p:nvPicPr>
        <p:blipFill>
          <a:blip r:embed="rId4"/>
          <a:stretch>
            <a:fillRect/>
          </a:stretch>
        </p:blipFill>
        <p:spPr>
          <a:xfrm>
            <a:off x="2148840" y="1427750"/>
            <a:ext cx="4846320" cy="50651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20734615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51</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3" name="Picture 2"/>
          <p:cNvPicPr>
            <a:picLocks noChangeAspect="1"/>
          </p:cNvPicPr>
          <p:nvPr/>
        </p:nvPicPr>
        <p:blipFill>
          <a:blip r:embed="rId4"/>
          <a:stretch>
            <a:fillRect/>
          </a:stretch>
        </p:blipFill>
        <p:spPr>
          <a:xfrm>
            <a:off x="0" y="0"/>
            <a:ext cx="9144000" cy="6180826"/>
          </a:xfrm>
          <a:prstGeom prst="rect">
            <a:avLst/>
          </a:prstGeom>
        </p:spPr>
      </p:pic>
    </p:spTree>
    <p:extLst>
      <p:ext uri="{BB962C8B-B14F-4D97-AF65-F5344CB8AC3E}">
        <p14:creationId xmlns:p14="http://schemas.microsoft.com/office/powerpoint/2010/main" val="2606133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Rating System Development and Evolution</a:t>
            </a:r>
          </a:p>
        </p:txBody>
      </p:sp>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52</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2" name="Picture 1"/>
          <p:cNvPicPr>
            <a:picLocks noChangeAspect="1"/>
          </p:cNvPicPr>
          <p:nvPr/>
        </p:nvPicPr>
        <p:blipFill>
          <a:blip r:embed="rId4"/>
          <a:stretch>
            <a:fillRect/>
          </a:stretch>
        </p:blipFill>
        <p:spPr>
          <a:xfrm>
            <a:off x="2148840" y="1505699"/>
            <a:ext cx="5212080" cy="357501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678141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53</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4" name="Picture 3"/>
          <p:cNvPicPr>
            <a:picLocks noChangeAspect="1"/>
          </p:cNvPicPr>
          <p:nvPr/>
        </p:nvPicPr>
        <p:blipFill>
          <a:blip r:embed="rId4"/>
          <a:stretch>
            <a:fillRect/>
          </a:stretch>
        </p:blipFill>
        <p:spPr>
          <a:xfrm>
            <a:off x="192241" y="0"/>
            <a:ext cx="8759517" cy="6858000"/>
          </a:xfrm>
          <a:prstGeom prst="rect">
            <a:avLst/>
          </a:prstGeom>
        </p:spPr>
      </p:pic>
    </p:spTree>
    <p:extLst>
      <p:ext uri="{BB962C8B-B14F-4D97-AF65-F5344CB8AC3E}">
        <p14:creationId xmlns:p14="http://schemas.microsoft.com/office/powerpoint/2010/main" val="3945847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54</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Credit Weightings</a:t>
            </a:r>
          </a:p>
          <a:p>
            <a:endParaRPr lang="en-US" sz="2400" dirty="0"/>
          </a:p>
          <a:p>
            <a:r>
              <a:rPr lang="en-US" sz="2400" dirty="0"/>
              <a:t>The weightings ensure that LEED assigns higher point values to the credits with the strongest relationship to the impact categories of greatest concern.</a:t>
            </a:r>
            <a:endParaRPr lang="en-US" sz="2400" b="1" dirty="0">
              <a:solidFill>
                <a:schemeClr val="bg2"/>
              </a:solidFill>
            </a:endParaRPr>
          </a:p>
        </p:txBody>
      </p:sp>
      <p:pic>
        <p:nvPicPr>
          <p:cNvPr id="10" name="Picture 9"/>
          <p:cNvPicPr>
            <a:picLocks noChangeAspect="1"/>
          </p:cNvPicPr>
          <p:nvPr/>
        </p:nvPicPr>
        <p:blipFill>
          <a:blip r:embed="rId4"/>
          <a:stretch>
            <a:fillRect/>
          </a:stretch>
        </p:blipFill>
        <p:spPr>
          <a:xfrm>
            <a:off x="1828800" y="2980507"/>
            <a:ext cx="5486400" cy="3420291"/>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7700475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55</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Credit Weightings</a:t>
            </a:r>
          </a:p>
          <a:p>
            <a:endParaRPr lang="en-US" sz="2400" dirty="0"/>
          </a:p>
          <a:p>
            <a:r>
              <a:rPr lang="en-US" sz="2400" b="1" dirty="0"/>
              <a:t>LEED Impact Categories</a:t>
            </a:r>
          </a:p>
          <a:p>
            <a:endParaRPr lang="en-US" sz="2000" dirty="0"/>
          </a:p>
          <a:p>
            <a:r>
              <a:rPr lang="en-US" sz="2000" b="1" dirty="0"/>
              <a:t>“What should a LEED project accomplish?”</a:t>
            </a:r>
          </a:p>
          <a:p>
            <a:r>
              <a:rPr lang="en-US" sz="2000" dirty="0"/>
              <a:t>Reverse Contribution to Global Climate Change</a:t>
            </a:r>
          </a:p>
          <a:p>
            <a:r>
              <a:rPr lang="en-US" sz="2000" dirty="0"/>
              <a:t>Enhance Individual Human Health and Well-Being</a:t>
            </a:r>
          </a:p>
          <a:p>
            <a:r>
              <a:rPr lang="en-US" sz="2000" dirty="0"/>
              <a:t>Protect and Restore Water Resources</a:t>
            </a:r>
          </a:p>
          <a:p>
            <a:r>
              <a:rPr lang="en-US" sz="2000" dirty="0"/>
              <a:t>Protect, Enhance and Restore Biodiversity and Ecosystem Services</a:t>
            </a:r>
          </a:p>
          <a:p>
            <a:r>
              <a:rPr lang="en-US" sz="2000" dirty="0"/>
              <a:t>Promote Sustainable and Regenerative Material Resources Cycles</a:t>
            </a:r>
          </a:p>
          <a:p>
            <a:r>
              <a:rPr lang="en-US" sz="2000" dirty="0"/>
              <a:t>Build a Greener Economy</a:t>
            </a:r>
          </a:p>
          <a:p>
            <a:r>
              <a:rPr lang="en-US" sz="2000" dirty="0"/>
              <a:t>Enhance Social Equity, Environmental Justice, and Community Quality of Life</a:t>
            </a:r>
          </a:p>
          <a:p>
            <a:endParaRPr lang="en-US" sz="2400" b="1" dirty="0">
              <a:solidFill>
                <a:schemeClr val="bg2"/>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9610" y="852714"/>
            <a:ext cx="1828800" cy="2366434"/>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030238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56</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Green Building Codes, Standards, and Rating Systems</a:t>
            </a:r>
          </a:p>
          <a:p>
            <a:endParaRPr lang="en-US" sz="2400" dirty="0"/>
          </a:p>
          <a:p>
            <a:r>
              <a:rPr lang="en-US" sz="2400" b="1" dirty="0"/>
              <a:t>California Green Building Code (</a:t>
            </a:r>
            <a:r>
              <a:rPr lang="en-US" sz="2400" b="1" dirty="0" err="1"/>
              <a:t>CALGreen</a:t>
            </a:r>
            <a:r>
              <a:rPr lang="en-US" sz="2400" b="1" dirty="0"/>
              <a:t> Code)</a:t>
            </a:r>
          </a:p>
          <a:p>
            <a:r>
              <a:rPr lang="en-US" sz="2400" dirty="0">
                <a:hlinkClick r:id="rId4"/>
              </a:rPr>
              <a:t>http://www.bsc.ca.gov/Home/CALGreen.aspx</a:t>
            </a:r>
            <a:endParaRPr lang="en-US" sz="2400" dirty="0"/>
          </a:p>
          <a:p>
            <a:endParaRPr lang="en-US" sz="2400" dirty="0"/>
          </a:p>
          <a:p>
            <a:r>
              <a:rPr lang="en-US" sz="2400" dirty="0"/>
              <a:t>The California Green Building Standards Code (</a:t>
            </a:r>
            <a:r>
              <a:rPr lang="en-US" sz="2400" dirty="0" err="1"/>
              <a:t>CALGreen</a:t>
            </a:r>
            <a:r>
              <a:rPr lang="en-US" sz="2400" dirty="0"/>
              <a:t> Code) is</a:t>
            </a:r>
            <a:br>
              <a:rPr lang="en-US" sz="2400" dirty="0"/>
            </a:br>
            <a:r>
              <a:rPr lang="en-US" sz="2400" dirty="0"/>
              <a:t>Part 11 of the California Building Standards Code (Title 24) and is the first statewide "green" building code in the US.</a:t>
            </a:r>
          </a:p>
        </p:txBody>
      </p:sp>
      <p:pic>
        <p:nvPicPr>
          <p:cNvPr id="10" name="Picture 9"/>
          <p:cNvPicPr/>
          <p:nvPr/>
        </p:nvPicPr>
        <p:blipFill>
          <a:blip r:embed="rId5"/>
          <a:stretch>
            <a:fillRect/>
          </a:stretch>
        </p:blipFill>
        <p:spPr>
          <a:xfrm>
            <a:off x="1371600" y="4178300"/>
            <a:ext cx="6400800" cy="208788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7627371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57</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Green Building Codes, Standards, and Rating Systems</a:t>
            </a:r>
          </a:p>
          <a:p>
            <a:endParaRPr lang="en-US" sz="2400" dirty="0"/>
          </a:p>
          <a:p>
            <a:r>
              <a:rPr lang="en-US" sz="2400" b="1" dirty="0"/>
              <a:t>International Green Construction Code (IGCC)</a:t>
            </a:r>
          </a:p>
          <a:p>
            <a:r>
              <a:rPr lang="en-US" sz="2400" u="sng" dirty="0">
                <a:hlinkClick r:id="rId4"/>
              </a:rPr>
              <a:t>http://www.iccsafe.org/codes-tech-support/international-green-construction-code-igcc/international-green-construction-code/</a:t>
            </a:r>
            <a:endParaRPr lang="en-US" sz="2400" u="sng" dirty="0"/>
          </a:p>
          <a:p>
            <a:endParaRPr lang="en-US" sz="2400" u="sng" dirty="0"/>
          </a:p>
          <a:p>
            <a:r>
              <a:rPr lang="en-US" sz="2400" dirty="0"/>
              <a:t>The </a:t>
            </a:r>
            <a:r>
              <a:rPr lang="en-US" sz="2400" b="1" dirty="0"/>
              <a:t>International Green Construction Code </a:t>
            </a:r>
            <a:r>
              <a:rPr lang="en-US" sz="2400" dirty="0"/>
              <a:t>(IGCC), including</a:t>
            </a:r>
            <a:br>
              <a:rPr lang="en-US" sz="2400" dirty="0"/>
            </a:br>
            <a:r>
              <a:rPr lang="en-US" sz="2400" dirty="0"/>
              <a:t>ASHRAE Standard 189.1 as an alternate path to compliance, is a widely supported and first-of-its-kind regulatory framework that recognizes an entire set of risks not otherwise addressed in the codes.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718558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58</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Project Certification</a:t>
            </a:r>
          </a:p>
          <a:p>
            <a:endParaRPr lang="en-US" sz="2400" dirty="0"/>
          </a:p>
          <a:p>
            <a:r>
              <a:rPr lang="en-US" sz="2400" b="1" dirty="0"/>
              <a:t>LEED certification </a:t>
            </a:r>
            <a:r>
              <a:rPr lang="en-US" sz="2400" dirty="0"/>
              <a:t>provides independent, third-party verification that a building project meets the highest green building and performance measures.</a:t>
            </a:r>
          </a:p>
          <a:p>
            <a:endParaRPr lang="en-US" sz="2400" dirty="0"/>
          </a:p>
          <a:p>
            <a:r>
              <a:rPr lang="en-US" sz="2400" dirty="0"/>
              <a:t>Early in the development of a project, the integrated project team needs to determine the project’s goals, the level of certification to pursue, and the credits that will help them achieve it.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28017513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59</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Project Certification</a:t>
            </a:r>
          </a:p>
          <a:p>
            <a:endParaRPr lang="en-US" sz="2400" dirty="0"/>
          </a:p>
          <a:p>
            <a:r>
              <a:rPr lang="en-US" sz="2400" b="1" dirty="0"/>
              <a:t>LEED certification involves four main steps:</a:t>
            </a:r>
            <a:br>
              <a:rPr lang="en-US" sz="2400" b="1" dirty="0"/>
            </a:br>
            <a:endParaRPr lang="en-US" sz="2400" b="1" dirty="0"/>
          </a:p>
          <a:p>
            <a:pPr marL="457200" indent="-457200">
              <a:buFont typeface="+mj-lt"/>
              <a:buAutoNum type="arabicPeriod"/>
            </a:pPr>
            <a:r>
              <a:rPr lang="en-US" sz="2400" b="1" dirty="0"/>
              <a:t>Register</a:t>
            </a:r>
            <a:r>
              <a:rPr lang="en-US" sz="2400" dirty="0"/>
              <a:t> your project by completing key forms and submitting payment.</a:t>
            </a:r>
          </a:p>
          <a:p>
            <a:pPr marL="457200" indent="-457200">
              <a:buFont typeface="+mj-lt"/>
              <a:buAutoNum type="arabicPeriod"/>
            </a:pPr>
            <a:r>
              <a:rPr lang="en-US" sz="2400" b="1" dirty="0"/>
              <a:t>Apply</a:t>
            </a:r>
            <a:r>
              <a:rPr lang="en-US" sz="2400" dirty="0"/>
              <a:t> for LEED certification by submitting your completed certification application through </a:t>
            </a:r>
            <a:r>
              <a:rPr lang="en-US" sz="2400" dirty="0">
                <a:hlinkClick r:id="rId4"/>
              </a:rPr>
              <a:t>LEED Online</a:t>
            </a:r>
            <a:r>
              <a:rPr lang="en-US" sz="2400" dirty="0"/>
              <a:t> and paying a certification review fee. </a:t>
            </a:r>
          </a:p>
          <a:p>
            <a:pPr marL="457200" indent="-457200">
              <a:buFont typeface="+mj-lt"/>
              <a:buAutoNum type="arabicPeriod"/>
            </a:pPr>
            <a:r>
              <a:rPr lang="en-US" sz="2400" b="1" dirty="0"/>
              <a:t>Review.</a:t>
            </a:r>
            <a:r>
              <a:rPr lang="en-US" sz="2400" dirty="0"/>
              <a:t> Your LEED application is reviewed by GBCI. </a:t>
            </a:r>
          </a:p>
          <a:p>
            <a:pPr marL="457200" indent="-457200">
              <a:buFont typeface="+mj-lt"/>
              <a:buAutoNum type="arabicPeriod"/>
            </a:pPr>
            <a:r>
              <a:rPr lang="en-US" sz="2400" b="1" dirty="0"/>
              <a:t>Certify.</a:t>
            </a:r>
            <a:r>
              <a:rPr lang="en-US" sz="2400" dirty="0"/>
              <a:t> Receive the certification decision. If you’ve earned LEED certification: congratulations!</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2867456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6</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Community</a:t>
            </a:r>
          </a:p>
          <a:p>
            <a:endParaRPr lang="en-US" sz="2400" dirty="0"/>
          </a:p>
          <a:p>
            <a:r>
              <a:rPr lang="en-US" sz="2400" b="1" i="1" dirty="0"/>
              <a:t>USGBC community membership</a:t>
            </a:r>
          </a:p>
          <a:p>
            <a:r>
              <a:rPr lang="en-US" sz="2400" dirty="0"/>
              <a:t>For individuals, USGBC communities provide local opportunities for active involvement and leadership through learning, networking and other professional development activities.</a:t>
            </a:r>
          </a:p>
          <a:p>
            <a:endParaRPr lang="en-US" sz="2400" dirty="0"/>
          </a:p>
          <a:p>
            <a:r>
              <a:rPr lang="en-US" sz="2400" dirty="0"/>
              <a:t>Communities also raise awareness of green building through outreach and advocacy in that area. </a:t>
            </a:r>
            <a:r>
              <a:rPr lang="en-US" sz="2400" dirty="0">
                <a:hlinkClick r:id="rId4"/>
              </a:rPr>
              <a:t>Find your local USGBC community.</a:t>
            </a:r>
            <a:endParaRPr lang="en-US" sz="2400"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106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89808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60</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Project Certification</a:t>
            </a:r>
          </a:p>
          <a:p>
            <a:endParaRPr lang="en-US" sz="2400" dirty="0"/>
          </a:p>
          <a:p>
            <a:r>
              <a:rPr lang="en-US" sz="2400" b="1" dirty="0"/>
              <a:t>Project Registration</a:t>
            </a:r>
          </a:p>
          <a:p>
            <a:pPr marL="342900" indent="-342900">
              <a:buFont typeface="Wingdings" panose="05000000000000000000" pitchFamily="2" charset="2"/>
              <a:buChar char="q"/>
            </a:pPr>
            <a:r>
              <a:rPr lang="en-US" sz="2000" dirty="0"/>
              <a:t>The LEED process begins with registration. The project team submits a registration form and a fee to GBCI.</a:t>
            </a:r>
          </a:p>
          <a:p>
            <a:endParaRPr lang="en-US" sz="2000" dirty="0"/>
          </a:p>
          <a:p>
            <a:pPr marL="342900" indent="-342900">
              <a:buFont typeface="Wingdings" panose="05000000000000000000" pitchFamily="2" charset="2"/>
              <a:buChar char="q"/>
            </a:pPr>
            <a:r>
              <a:rPr lang="en-US" sz="2000" dirty="0"/>
              <a:t>It is helpful if the </a:t>
            </a:r>
            <a:r>
              <a:rPr lang="en-US" sz="2000" b="1" dirty="0"/>
              <a:t>project administrator—the team member who registers </a:t>
            </a:r>
            <a:r>
              <a:rPr lang="en-US" sz="2000" dirty="0"/>
              <a:t>the project—has previous green building and LEED project experience; ideally, he or she is a LEED Accredited Professional with Specialty.</a:t>
            </a:r>
          </a:p>
          <a:p>
            <a:endParaRPr lang="en-US" sz="2000" dirty="0"/>
          </a:p>
          <a:p>
            <a:pPr marL="342900" indent="-342900">
              <a:buFont typeface="Wingdings" panose="05000000000000000000" pitchFamily="2" charset="2"/>
              <a:buChar char="q"/>
            </a:pPr>
            <a:r>
              <a:rPr lang="en-US" sz="2000" dirty="0"/>
              <a:t>Once registered, the team receives information, tools, and communications that will help guide the certification process.</a:t>
            </a:r>
          </a:p>
          <a:p>
            <a:pPr marL="342900" indent="-342900">
              <a:buFont typeface="Wingdings" panose="05000000000000000000" pitchFamily="2" charset="2"/>
              <a:buChar char="q"/>
            </a:pPr>
            <a:endParaRPr lang="en-US" sz="2000" dirty="0"/>
          </a:p>
          <a:p>
            <a:pPr marL="342900" indent="-342900">
              <a:buFont typeface="Wingdings" panose="05000000000000000000" pitchFamily="2" charset="2"/>
              <a:buChar char="q"/>
            </a:pPr>
            <a:r>
              <a:rPr lang="en-US" sz="2000" dirty="0"/>
              <a:t>All project activity, including registration and credit compliance documentation, is completed in </a:t>
            </a:r>
            <a:r>
              <a:rPr lang="en-US" sz="2000" b="1" dirty="0"/>
              <a:t>LEED Online</a:t>
            </a:r>
            <a:r>
              <a:rPr lang="en-US" sz="2000" dirty="0"/>
              <a:t>, a data collection portal through which the team uploads information about the project. This site provides </a:t>
            </a:r>
            <a:r>
              <a:rPr lang="en-US" sz="2000" b="1" dirty="0"/>
              <a:t>credit templates </a:t>
            </a:r>
            <a:r>
              <a:rPr lang="en-US" sz="2000" dirty="0"/>
              <a:t>to be completed and signed by a specified member of the team.</a:t>
            </a:r>
            <a:endParaRPr lang="en-US" sz="20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158301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61</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Project Certification</a:t>
            </a:r>
          </a:p>
          <a:p>
            <a:endParaRPr lang="en-US" sz="2400" dirty="0"/>
          </a:p>
          <a:p>
            <a:r>
              <a:rPr lang="en-US" sz="2400" b="1" dirty="0"/>
              <a:t>Application Preparation</a:t>
            </a:r>
          </a:p>
          <a:p>
            <a:pPr marL="342900" indent="-342900">
              <a:buFont typeface="Wingdings" panose="05000000000000000000" pitchFamily="2" charset="2"/>
              <a:buChar char="q"/>
            </a:pPr>
            <a:r>
              <a:rPr lang="en-US" sz="2400" dirty="0"/>
              <a:t>Each LEED credit and prerequisite has documentation requirements that must be completed as part of the application process.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The project team selects the credits it has chosen to pursue and when the necessary documentation, including required information and calculations, has been assembled, the project team uploads the materials to LEED Online.</a:t>
            </a:r>
            <a:endParaRPr lang="en-US" sz="24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2070138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62</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Project Certification</a:t>
            </a:r>
          </a:p>
          <a:p>
            <a:endParaRPr lang="en-US" sz="2400" dirty="0"/>
          </a:p>
          <a:p>
            <a:r>
              <a:rPr lang="en-US" sz="2400" b="1" dirty="0"/>
              <a:t>Submission</a:t>
            </a:r>
          </a:p>
          <a:p>
            <a:pPr marL="342900" indent="-342900">
              <a:buFont typeface="Wingdings" panose="05000000000000000000" pitchFamily="2" charset="2"/>
              <a:buChar char="q"/>
            </a:pPr>
            <a:r>
              <a:rPr lang="en-US" sz="2400" dirty="0"/>
              <a:t>When the team is ready for its application to be reviewed, the </a:t>
            </a:r>
            <a:r>
              <a:rPr lang="en-US" sz="2400" b="1" dirty="0"/>
              <a:t>project administrator </a:t>
            </a:r>
            <a:r>
              <a:rPr lang="en-US" sz="2400" dirty="0"/>
              <a:t>submits the appropriate fee and documentation.</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For LEED BD+C and ID+C projects, the team can wait to submit documentation until the building project is complete, or the team can seek review of its </a:t>
            </a:r>
            <a:r>
              <a:rPr lang="en-US" sz="2400" b="1" dirty="0"/>
              <a:t>design-related </a:t>
            </a:r>
            <a:r>
              <a:rPr lang="en-US" sz="2400" dirty="0"/>
              <a:t>prerequisites and credits before completion, and then apply for </a:t>
            </a:r>
            <a:r>
              <a:rPr lang="en-US" sz="2400" b="1" dirty="0"/>
              <a:t>construction-related </a:t>
            </a:r>
            <a:r>
              <a:rPr lang="en-US" sz="2400" dirty="0"/>
              <a:t>credits after the project is finished.</a:t>
            </a:r>
            <a:endParaRPr lang="en-US" sz="24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26100100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63</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Project Certification</a:t>
            </a:r>
          </a:p>
          <a:p>
            <a:endParaRPr lang="en-US" sz="2400" dirty="0"/>
          </a:p>
          <a:p>
            <a:r>
              <a:rPr lang="en-US" sz="2400" b="1" dirty="0"/>
              <a:t>Application Review</a:t>
            </a:r>
          </a:p>
          <a:p>
            <a:pPr marL="342900" indent="-342900">
              <a:buFont typeface="Wingdings" panose="05000000000000000000" pitchFamily="2" charset="2"/>
              <a:buChar char="q"/>
            </a:pPr>
            <a:r>
              <a:rPr lang="en-US" sz="2400" dirty="0"/>
              <a:t>Whether the design and construction credits are submitted together or separately, each credit undergoes one </a:t>
            </a:r>
            <a:r>
              <a:rPr lang="en-US" sz="2400" b="1" dirty="0"/>
              <a:t>preliminary</a:t>
            </a:r>
            <a:r>
              <a:rPr lang="en-US" sz="2400" dirty="0"/>
              <a:t> </a:t>
            </a:r>
            <a:r>
              <a:rPr lang="en-US" sz="2400" b="1" dirty="0"/>
              <a:t>review</a:t>
            </a:r>
            <a:r>
              <a:rPr lang="en-US" sz="2400" dirty="0"/>
              <a:t>.</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The certification reviewer may request additional information or clarification.</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The team then submits final documentation. After the </a:t>
            </a:r>
            <a:r>
              <a:rPr lang="en-US" sz="2400" b="1" dirty="0"/>
              <a:t>final review</a:t>
            </a:r>
            <a:r>
              <a:rPr lang="en-US" sz="2400" dirty="0"/>
              <a:t>, a team may appeal any adverse decisions on individual credits for an additional </a:t>
            </a:r>
            <a:r>
              <a:rPr lang="en-US" sz="2400" dirty="0">
                <a:hlinkClick r:id="rId4"/>
              </a:rPr>
              <a:t>fee</a:t>
            </a:r>
            <a:r>
              <a:rPr lang="en-US" sz="2400" dirty="0"/>
              <a:t>.</a:t>
            </a:r>
            <a:endParaRPr lang="en-US" sz="2400" b="1"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8820860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64</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Project Certification</a:t>
            </a:r>
          </a:p>
          <a:p>
            <a:endParaRPr lang="en-US" sz="2400" dirty="0"/>
          </a:p>
          <a:p>
            <a:r>
              <a:rPr lang="en-US" sz="2400" b="1" dirty="0"/>
              <a:t>Application Review</a:t>
            </a:r>
          </a:p>
          <a:p>
            <a:pPr marL="342900" indent="-342900">
              <a:buFont typeface="Wingdings" panose="05000000000000000000" pitchFamily="2" charset="2"/>
              <a:buChar char="q"/>
            </a:pPr>
            <a:r>
              <a:rPr lang="en-US" sz="2400" dirty="0"/>
              <a:t>Whether the design and construction credits are submitted together or separately, each credit undergoes one </a:t>
            </a:r>
            <a:r>
              <a:rPr lang="en-US" sz="2400" b="1" dirty="0"/>
              <a:t>preliminary</a:t>
            </a:r>
            <a:r>
              <a:rPr lang="en-US" sz="2400" dirty="0"/>
              <a:t> </a:t>
            </a:r>
            <a:r>
              <a:rPr lang="en-US" sz="2400" b="1" dirty="0"/>
              <a:t>review</a:t>
            </a:r>
            <a:r>
              <a:rPr lang="en-US" sz="2400" dirty="0"/>
              <a:t>.</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The certification reviewer may request additional information or clarification.</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The team then submits final documentation. After the </a:t>
            </a:r>
            <a:r>
              <a:rPr lang="en-US" sz="2400" b="1" dirty="0"/>
              <a:t>final review</a:t>
            </a:r>
            <a:r>
              <a:rPr lang="en-US" sz="2400" dirty="0"/>
              <a:t>, a team may appeal any adverse decisions on individual credits for an additional </a:t>
            </a:r>
            <a:r>
              <a:rPr lang="en-US" sz="2400" dirty="0">
                <a:hlinkClick r:id="rId4"/>
              </a:rPr>
              <a:t>fee</a:t>
            </a:r>
            <a:r>
              <a:rPr lang="en-US" sz="2400" dirty="0"/>
              <a:t>.</a:t>
            </a:r>
            <a:endParaRPr lang="en-US" sz="2400" b="1" dirty="0"/>
          </a:p>
        </p:txBody>
      </p:sp>
      <p:pic>
        <p:nvPicPr>
          <p:cNvPr id="2" name="Picture 1"/>
          <p:cNvPicPr>
            <a:picLocks noChangeAspect="1"/>
          </p:cNvPicPr>
          <p:nvPr/>
        </p:nvPicPr>
        <p:blipFill>
          <a:blip r:embed="rId5"/>
          <a:stretch>
            <a:fillRect/>
          </a:stretch>
        </p:blipFill>
        <p:spPr>
          <a:xfrm>
            <a:off x="0" y="1840587"/>
            <a:ext cx="9144000" cy="317682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42666076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65</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Project Certification</a:t>
            </a:r>
          </a:p>
          <a:p>
            <a:endParaRPr lang="en-US" sz="2400" dirty="0"/>
          </a:p>
          <a:p>
            <a:r>
              <a:rPr lang="en-US" sz="2400" b="1" dirty="0"/>
              <a:t>Certification</a:t>
            </a:r>
          </a:p>
          <a:p>
            <a:pPr marL="342900" indent="-342900">
              <a:buFont typeface="Wingdings" panose="05000000000000000000" pitchFamily="2" charset="2"/>
              <a:buChar char="q"/>
            </a:pPr>
            <a:r>
              <a:rPr lang="en-US" sz="2400" dirty="0"/>
              <a:t>Certification is the final step in the LEED review process.</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Once the final application review is complete, the project team can either accept or appeal the final decision.</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LEED-certified projects receive formal certificates of recognition, a plaque, and tips for marketing the achievement.</a:t>
            </a:r>
          </a:p>
          <a:p>
            <a:pPr marL="342900" indent="-342900">
              <a:buFont typeface="Wingdings" panose="05000000000000000000" pitchFamily="2" charset="2"/>
              <a:buChar char="q"/>
            </a:pPr>
            <a:endParaRPr lang="en-US" sz="2400" dirty="0"/>
          </a:p>
          <a:p>
            <a:pPr marL="342900" indent="-342900">
              <a:buFont typeface="Wingdings" panose="05000000000000000000" pitchFamily="2" charset="2"/>
              <a:buChar char="q"/>
            </a:pPr>
            <a:r>
              <a:rPr lang="en-US" sz="2400" dirty="0"/>
              <a:t>Projects may be included in USGBC’s online LEED Project Directory of registered and certified projects.</a:t>
            </a:r>
            <a:endParaRPr lang="en-US" sz="2400" b="1"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5690788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66</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Project Certification</a:t>
            </a:r>
          </a:p>
          <a:p>
            <a:endParaRPr lang="en-US" sz="2400" b="1" dirty="0">
              <a:solidFill>
                <a:schemeClr val="bg2"/>
              </a:solidFill>
            </a:endParaRPr>
          </a:p>
        </p:txBody>
      </p:sp>
      <p:pic>
        <p:nvPicPr>
          <p:cNvPr id="10" name="Picture 9"/>
          <p:cNvPicPr/>
          <p:nvPr/>
        </p:nvPicPr>
        <p:blipFill>
          <a:blip r:embed="rId4"/>
          <a:stretch>
            <a:fillRect/>
          </a:stretch>
        </p:blipFill>
        <p:spPr>
          <a:xfrm>
            <a:off x="1371600" y="2392045"/>
            <a:ext cx="6400800" cy="2073910"/>
          </a:xfrm>
          <a:prstGeom prst="rect">
            <a:avLst/>
          </a:prstGeom>
        </p:spPr>
      </p:pic>
      <p:sp>
        <p:nvSpPr>
          <p:cNvPr id="2" name="Rectangle 1"/>
          <p:cNvSpPr/>
          <p:nvPr/>
        </p:nvSpPr>
        <p:spPr>
          <a:xfrm>
            <a:off x="2911833" y="4558032"/>
            <a:ext cx="3320333" cy="369332"/>
          </a:xfrm>
          <a:prstGeom prst="rect">
            <a:avLst/>
          </a:prstGeom>
        </p:spPr>
        <p:txBody>
          <a:bodyPr wrap="none">
            <a:spAutoFit/>
          </a:bodyPr>
          <a:lstStyle/>
          <a:p>
            <a:r>
              <a:rPr lang="en-US"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5"/>
              </a:rPr>
              <a:t>http://www.usgbc.org/cert-guide</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9666320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67</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Project Certification</a:t>
            </a:r>
          </a:p>
          <a:p>
            <a:endParaRPr lang="en-US" sz="2400" b="1" dirty="0">
              <a:solidFill>
                <a:schemeClr val="bg2"/>
              </a:solidFill>
            </a:endParaRPr>
          </a:p>
        </p:txBody>
      </p:sp>
      <p:pic>
        <p:nvPicPr>
          <p:cNvPr id="4" name="Picture 3"/>
          <p:cNvPicPr>
            <a:picLocks noChangeAspect="1"/>
          </p:cNvPicPr>
          <p:nvPr/>
        </p:nvPicPr>
        <p:blipFill>
          <a:blip r:embed="rId4"/>
          <a:stretch>
            <a:fillRect/>
          </a:stretch>
        </p:blipFill>
        <p:spPr>
          <a:xfrm>
            <a:off x="0" y="2446621"/>
            <a:ext cx="9144000" cy="1964758"/>
          </a:xfrm>
          <a:prstGeom prst="rect">
            <a:avLst/>
          </a:prstGeom>
        </p:spPr>
      </p:pic>
      <p:sp>
        <p:nvSpPr>
          <p:cNvPr id="12" name="Rectangle 11"/>
          <p:cNvSpPr/>
          <p:nvPr/>
        </p:nvSpPr>
        <p:spPr>
          <a:xfrm>
            <a:off x="2322666" y="4503456"/>
            <a:ext cx="4498667" cy="646331"/>
          </a:xfrm>
          <a:prstGeom prst="rect">
            <a:avLst/>
          </a:prstGeom>
        </p:spPr>
        <p:txBody>
          <a:bodyPr wrap="none">
            <a:spAutoFit/>
          </a:bodyPr>
          <a:lstStyle/>
          <a:p>
            <a:r>
              <a:rPr lang="en-US" dirty="0">
                <a:hlinkClick r:id="rId5"/>
              </a:rPr>
              <a:t>http://www.usgbc.org/cert-guide/commercial</a:t>
            </a:r>
            <a:endParaRPr lang="en-US" dirty="0"/>
          </a:p>
          <a:p>
            <a:endParaRPr lang="en-US" dirty="0"/>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40903198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68</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Project Credit Interpretation Rulings</a:t>
            </a:r>
          </a:p>
          <a:p>
            <a:endParaRPr lang="en-US" sz="2400" dirty="0"/>
          </a:p>
          <a:p>
            <a:r>
              <a:rPr lang="en-US" sz="2400" dirty="0"/>
              <a:t>Project credit interpretation rulings (Project CIRs), administered by GBCI, allow teams to obtain technical guidance on how LEED requirements pertain to their projects.</a:t>
            </a:r>
          </a:p>
          <a:p>
            <a:endParaRPr lang="en-US" sz="2400" dirty="0"/>
          </a:p>
          <a:p>
            <a:pPr marL="342900" indent="-342900">
              <a:buFont typeface="Wingdings" panose="05000000000000000000" pitchFamily="2" charset="2"/>
              <a:buChar char="q"/>
            </a:pPr>
            <a:r>
              <a:rPr lang="en-US" sz="2400" dirty="0"/>
              <a:t>Project CIRs do not guarantee credit award; the project applicant must still demonstrate and document achievement during the LEED certification application process.</a:t>
            </a:r>
          </a:p>
          <a:p>
            <a:endParaRPr lang="en-US" sz="2400" dirty="0"/>
          </a:p>
          <a:p>
            <a:pPr marL="342900" indent="-342900">
              <a:buFont typeface="Wingdings" panose="05000000000000000000" pitchFamily="2" charset="2"/>
              <a:buChar char="q"/>
            </a:pPr>
            <a:r>
              <a:rPr lang="en-US" sz="2400" dirty="0"/>
              <a:t>The ruling remains confidential and generally applies only to the one project.</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0647594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69</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LEED Interpretations</a:t>
            </a:r>
          </a:p>
          <a:p>
            <a:endParaRPr lang="en-US" sz="2400" dirty="0"/>
          </a:p>
          <a:p>
            <a:r>
              <a:rPr lang="en-US" sz="2400" dirty="0"/>
              <a:t>LEED Interpretations, however, are precedent setting; project teams are required to adhere to all LEED Interpretations posted before their registration date.</a:t>
            </a:r>
          </a:p>
          <a:p>
            <a:endParaRPr lang="en-US" sz="2400" dirty="0"/>
          </a:p>
          <a:p>
            <a:r>
              <a:rPr lang="en-US" sz="2400" dirty="0"/>
              <a:t>These are posted publicly in the online Addenda database.</a:t>
            </a:r>
          </a:p>
        </p:txBody>
      </p:sp>
      <p:pic>
        <p:nvPicPr>
          <p:cNvPr id="10" name="Picture 9">
            <a:hlinkClick r:id="rId4"/>
          </p:cNvPr>
          <p:cNvPicPr/>
          <p:nvPr/>
        </p:nvPicPr>
        <p:blipFill>
          <a:blip r:embed="rId5">
            <a:extLst>
              <a:ext uri="{28A0092B-C50C-407E-A947-70E740481C1C}">
                <a14:useLocalDpi xmlns:a14="http://schemas.microsoft.com/office/drawing/2010/main" val="0"/>
              </a:ext>
            </a:extLst>
          </a:blip>
          <a:stretch>
            <a:fillRect/>
          </a:stretch>
        </p:blipFill>
        <p:spPr>
          <a:xfrm>
            <a:off x="3266757" y="4135120"/>
            <a:ext cx="2610485" cy="164592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16309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7</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Community</a:t>
            </a:r>
          </a:p>
          <a:p>
            <a:endParaRPr lang="en-US" sz="2400" dirty="0"/>
          </a:p>
          <a:p>
            <a:r>
              <a:rPr lang="en-US" sz="2400" b="1" i="1" dirty="0"/>
              <a:t>USGBC national membership</a:t>
            </a:r>
          </a:p>
          <a:p>
            <a:r>
              <a:rPr lang="en-US" sz="2400" dirty="0"/>
              <a:t>For companies and organizations, USGBC national membership is offered at four levels: Organizational, Silver, Gold and Platinum.</a:t>
            </a:r>
          </a:p>
          <a:p>
            <a:endParaRPr lang="en-US" sz="2400" dirty="0"/>
          </a:p>
          <a:p>
            <a:r>
              <a:rPr lang="en-US" sz="2400" dirty="0"/>
              <a:t>We understand every organization has different needs, so we provide every member with the same core benefits and the flexibility to choose the package best suited to your organization.</a:t>
            </a: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1065"/>
          </a:xfrm>
          <a:prstGeom prst="rect">
            <a:avLst/>
          </a:prstGeom>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50828144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70</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LEED Professional Credentials</a:t>
            </a:r>
          </a:p>
          <a:p>
            <a:endParaRPr lang="en-US" sz="2400" b="1" dirty="0">
              <a:solidFill>
                <a:schemeClr val="bg2"/>
              </a:solidFill>
            </a:endParaRPr>
          </a:p>
        </p:txBody>
      </p:sp>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33625" y="1676400"/>
            <a:ext cx="4476750" cy="3505200"/>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18613681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7152640" y="855029"/>
            <a:ext cx="1280160" cy="15727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71</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LEED Professional Credentials</a:t>
            </a:r>
          </a:p>
          <a:p>
            <a:endParaRPr lang="en-US" sz="2400" b="1" dirty="0"/>
          </a:p>
          <a:p>
            <a:r>
              <a:rPr lang="en-US" sz="2400" b="1" dirty="0"/>
              <a:t>Maintaining your credential</a:t>
            </a:r>
          </a:p>
          <a:p>
            <a:endParaRPr lang="en-US" sz="2400" b="1" dirty="0"/>
          </a:p>
          <a:p>
            <a:r>
              <a:rPr lang="en-US" sz="2400" b="1" dirty="0"/>
              <a:t>All LEED professionals are required to maintain their credential by earning continuing education hours.</a:t>
            </a:r>
            <a:endParaRPr lang="en-US" sz="2400" dirty="0"/>
          </a:p>
          <a:p>
            <a:endParaRPr lang="en-US" sz="2400" dirty="0"/>
          </a:p>
          <a:p>
            <a:r>
              <a:rPr lang="en-US" sz="2400" dirty="0"/>
              <a:t>LEED Green Associates must earn 15 continuing education hours within two years of earning their credential.</a:t>
            </a:r>
          </a:p>
          <a:p>
            <a:endParaRPr lang="en-US" sz="2400" dirty="0"/>
          </a:p>
          <a:p>
            <a:r>
              <a:rPr lang="en-US" sz="2400" dirty="0"/>
              <a:t>LEED APs must earn 30 continuing education hours within two years of earning their credential.</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1220" y="901068"/>
            <a:ext cx="1143000" cy="14807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1428623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72</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724656"/>
            <a:ext cx="9144000" cy="5502864"/>
          </a:xfrm>
          <a:prstGeom prst="rect">
            <a:avLst/>
          </a:prstGeom>
        </p:spPr>
      </p:pic>
    </p:spTree>
    <p:extLst>
      <p:ext uri="{BB962C8B-B14F-4D97-AF65-F5344CB8AC3E}">
        <p14:creationId xmlns:p14="http://schemas.microsoft.com/office/powerpoint/2010/main" val="114673639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73</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Certificates</a:t>
            </a:r>
          </a:p>
          <a:p>
            <a:endParaRPr lang="en-US" sz="2400" b="1" dirty="0">
              <a:solidFill>
                <a:schemeClr val="bg2"/>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157" y="1524157"/>
            <a:ext cx="3809685" cy="3809685"/>
          </a:xfrm>
          <a:prstGeom prst="rect">
            <a:avLst/>
          </a:prstGeom>
        </p:spPr>
      </p:pic>
      <p:sp>
        <p:nvSpPr>
          <p:cNvPr id="3" name="Rectangle 2"/>
          <p:cNvSpPr/>
          <p:nvPr/>
        </p:nvSpPr>
        <p:spPr>
          <a:xfrm>
            <a:off x="2286000" y="5436215"/>
            <a:ext cx="4572000" cy="923330"/>
          </a:xfrm>
          <a:prstGeom prst="rect">
            <a:avLst/>
          </a:prstGeom>
        </p:spPr>
        <p:txBody>
          <a:bodyPr>
            <a:spAutoFit/>
          </a:bodyPr>
          <a:lstStyle/>
          <a:p>
            <a:r>
              <a:rPr lang="en-US" b="1" dirty="0">
                <a:latin typeface="helvetica neue"/>
              </a:rPr>
              <a:t>Green Raters provide in-the-field verification services at each and every Homes project.</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15513875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74</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3" name="TextBox 12"/>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Certificates</a:t>
            </a:r>
          </a:p>
          <a:p>
            <a:endParaRPr lang="en-US" sz="2400" b="1" dirty="0">
              <a:solidFill>
                <a:schemeClr val="bg2"/>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7157" y="1524157"/>
            <a:ext cx="3809685" cy="3809685"/>
          </a:xfrm>
          <a:prstGeom prst="rect">
            <a:avLst/>
          </a:prstGeom>
        </p:spPr>
      </p:pic>
      <p:sp>
        <p:nvSpPr>
          <p:cNvPr id="4" name="Rectangle 3"/>
          <p:cNvSpPr/>
          <p:nvPr/>
        </p:nvSpPr>
        <p:spPr>
          <a:xfrm>
            <a:off x="182880" y="5425919"/>
            <a:ext cx="8798560" cy="923330"/>
          </a:xfrm>
          <a:prstGeom prst="rect">
            <a:avLst/>
          </a:prstGeom>
        </p:spPr>
        <p:txBody>
          <a:bodyPr wrap="square">
            <a:spAutoFit/>
          </a:bodyPr>
          <a:lstStyle/>
          <a:p>
            <a:r>
              <a:rPr lang="en-US" b="1" dirty="0"/>
              <a:t>Earn a Green Classroom Professional certificate and further the mission of creating green schools for everyone within this generation. Green classroom professionals advocate for healthier, more environmentally responsible places in which to work and teach.</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802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41741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8</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a:solidFill>
                  <a:schemeClr val="accent5">
                    <a:lumMod val="50000"/>
                  </a:schemeClr>
                </a:solidFill>
              </a:rPr>
              <a:t>Education</a:t>
            </a:r>
          </a:p>
          <a:p>
            <a:r>
              <a:rPr lang="en-US" u="sng" dirty="0">
                <a:hlinkClick r:id="rId4"/>
              </a:rPr>
              <a:t>http://www.usgbc.org/education-at-usgbc</a:t>
            </a:r>
            <a:endParaRPr lang="en-US" sz="2400" dirty="0"/>
          </a:p>
          <a:p>
            <a:endParaRPr lang="en-US" sz="2400" dirty="0"/>
          </a:p>
        </p:txBody>
      </p:sp>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1371600" y="5120640"/>
            <a:ext cx="914400" cy="914400"/>
          </a:xfrm>
          <a:prstGeom prst="rect">
            <a:avLst/>
          </a:prstGeom>
        </p:spPr>
      </p:pic>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4114800" y="5120640"/>
            <a:ext cx="914400" cy="914400"/>
          </a:xfrm>
          <a:prstGeom prst="rect">
            <a:avLst/>
          </a:prstGeom>
        </p:spPr>
      </p:pic>
      <p:pic>
        <p:nvPicPr>
          <p:cNvPr id="14" name="Picture 13"/>
          <p:cNvPicPr/>
          <p:nvPr/>
        </p:nvPicPr>
        <p:blipFill>
          <a:blip r:embed="rId7" cstate="print">
            <a:extLst>
              <a:ext uri="{28A0092B-C50C-407E-A947-70E740481C1C}">
                <a14:useLocalDpi xmlns:a14="http://schemas.microsoft.com/office/drawing/2010/main" val="0"/>
              </a:ext>
            </a:extLst>
          </a:blip>
          <a:stretch>
            <a:fillRect/>
          </a:stretch>
        </p:blipFill>
        <p:spPr>
          <a:xfrm>
            <a:off x="6858000" y="5120640"/>
            <a:ext cx="914400" cy="914400"/>
          </a:xfrm>
          <a:prstGeom prst="rect">
            <a:avLst/>
          </a:prstGeom>
        </p:spPr>
      </p:pic>
      <p:pic>
        <p:nvPicPr>
          <p:cNvPr id="3" name="Picture 2"/>
          <p:cNvPicPr>
            <a:picLocks noChangeAspect="1"/>
          </p:cNvPicPr>
          <p:nvPr/>
        </p:nvPicPr>
        <p:blipFill>
          <a:blip r:embed="rId8"/>
          <a:stretch>
            <a:fillRect/>
          </a:stretch>
        </p:blipFill>
        <p:spPr>
          <a:xfrm>
            <a:off x="1371600" y="2236048"/>
            <a:ext cx="6400800" cy="2599260"/>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0"/>
            <a:ext cx="9144000" cy="701065"/>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spTree>
    <p:extLst>
      <p:ext uri="{BB962C8B-B14F-4D97-AF65-F5344CB8AC3E}">
        <p14:creationId xmlns:p14="http://schemas.microsoft.com/office/powerpoint/2010/main" val="3029179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0" y="6492875"/>
            <a:ext cx="9144000" cy="365125"/>
          </a:xfrm>
        </p:spPr>
        <p:txBody>
          <a:bodyPr/>
          <a:lstStyle/>
          <a:p>
            <a:pPr algn="l"/>
            <a:r>
              <a:rPr lang="en-US" sz="900" dirty="0">
                <a:solidFill>
                  <a:schemeClr val="tx1"/>
                </a:solidFill>
              </a:rPr>
              <a:t>Green Building Practices</a:t>
            </a:r>
          </a:p>
        </p:txBody>
      </p:sp>
      <p:sp>
        <p:nvSpPr>
          <p:cNvPr id="6" name="Slide Number Placeholder 5"/>
          <p:cNvSpPr>
            <a:spLocks noGrp="1"/>
          </p:cNvSpPr>
          <p:nvPr>
            <p:ph type="sldNum" sz="quarter" idx="12"/>
          </p:nvPr>
        </p:nvSpPr>
        <p:spPr>
          <a:xfrm>
            <a:off x="8521700" y="6492875"/>
            <a:ext cx="622300" cy="365125"/>
          </a:xfrm>
        </p:spPr>
        <p:txBody>
          <a:bodyPr/>
          <a:lstStyle/>
          <a:p>
            <a:pPr algn="l"/>
            <a:fld id="{CEBD3C26-D384-4B35-98A2-467C7B3AE198}" type="slidenum">
              <a:rPr lang="en-US" sz="900" smtClean="0">
                <a:solidFill>
                  <a:schemeClr val="tx1"/>
                </a:solidFill>
              </a:rPr>
              <a:pPr algn="l"/>
              <a:t>9</a:t>
            </a:fld>
            <a:endParaRPr lang="en-US" sz="900" dirty="0">
              <a:solidFill>
                <a:schemeClr val="tx1"/>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 y="6460167"/>
            <a:ext cx="685800" cy="397832"/>
          </a:xfrm>
          <a:prstGeom prst="rect">
            <a:avLst/>
          </a:prstGeom>
        </p:spPr>
      </p:pic>
      <p:sp>
        <p:nvSpPr>
          <p:cNvPr id="10" name="TextBox 9"/>
          <p:cNvSpPr txBox="1"/>
          <p:nvPr/>
        </p:nvSpPr>
        <p:spPr>
          <a:xfrm>
            <a:off x="0" y="914398"/>
            <a:ext cx="9144000" cy="5486400"/>
          </a:xfrm>
          <a:prstGeom prst="rect">
            <a:avLst/>
          </a:prstGeom>
          <a:noFill/>
        </p:spPr>
        <p:txBody>
          <a:bodyPr wrap="square" lIns="182880" rIns="182880" rtlCol="0">
            <a:noAutofit/>
          </a:bodyPr>
          <a:lstStyle/>
          <a:p>
            <a:r>
              <a:rPr lang="en-US" sz="2800" b="1" dirty="0" err="1">
                <a:solidFill>
                  <a:schemeClr val="accent5">
                    <a:lumMod val="50000"/>
                  </a:schemeClr>
                </a:solidFill>
              </a:rPr>
              <a:t>Greenbuild</a:t>
            </a:r>
            <a:r>
              <a:rPr lang="en-US" sz="2800" b="1" dirty="0">
                <a:solidFill>
                  <a:schemeClr val="accent5">
                    <a:lumMod val="50000"/>
                  </a:schemeClr>
                </a:solidFill>
              </a:rPr>
              <a:t> International Conference and Expo</a:t>
            </a:r>
          </a:p>
          <a:p>
            <a:r>
              <a:rPr lang="en-US" sz="2400" dirty="0">
                <a:hlinkClick r:id="rId4"/>
              </a:rPr>
              <a:t>https://greenbuildexpo.com</a:t>
            </a:r>
            <a:endParaRPr lang="en-US" sz="2400" dirty="0"/>
          </a:p>
          <a:p>
            <a:endParaRPr lang="en-US" sz="2400" dirty="0"/>
          </a:p>
          <a:p>
            <a:endParaRPr lang="en-US" sz="2400" dirty="0"/>
          </a:p>
          <a:p>
            <a:endParaRPr lang="en-US" sz="2400" dirty="0"/>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701065"/>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4250" y="114300"/>
            <a:ext cx="457200" cy="457200"/>
          </a:xfrm>
          <a:prstGeom prst="rect">
            <a:avLst/>
          </a:prstGeom>
        </p:spPr>
      </p:pic>
      <p:pic>
        <p:nvPicPr>
          <p:cNvPr id="3" name="Picture 2">
            <a:extLst>
              <a:ext uri="{FF2B5EF4-FFF2-40B4-BE49-F238E27FC236}">
                <a16:creationId xmlns:a16="http://schemas.microsoft.com/office/drawing/2014/main" id="{50FA78D5-8D85-4D6C-B92E-D568A63DD5B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71600" y="2397411"/>
            <a:ext cx="6400800" cy="1444224"/>
          </a:xfrm>
          <a:prstGeom prst="rect">
            <a:avLst/>
          </a:prstGeom>
        </p:spPr>
      </p:pic>
    </p:spTree>
    <p:extLst>
      <p:ext uri="{BB962C8B-B14F-4D97-AF65-F5344CB8AC3E}">
        <p14:creationId xmlns:p14="http://schemas.microsoft.com/office/powerpoint/2010/main" val="3532338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700</TotalTime>
  <Words>3383</Words>
  <Application>Microsoft Office PowerPoint</Application>
  <PresentationFormat>On-screen Show (4:3)</PresentationFormat>
  <Paragraphs>566</Paragraphs>
  <Slides>74</Slides>
  <Notes>74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74</vt:i4>
      </vt:variant>
    </vt:vector>
  </HeadingPairs>
  <TitlesOfParts>
    <vt:vector size="81" baseType="lpstr">
      <vt:lpstr>Arial</vt:lpstr>
      <vt:lpstr>Calibri</vt:lpstr>
      <vt:lpstr>Calibri Light</vt:lpstr>
      <vt:lpstr>helvetica neue</vt:lpstr>
      <vt:lpstr>MV Boli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dc:creator>
  <cp:lastModifiedBy>Lori Brown</cp:lastModifiedBy>
  <cp:revision>106</cp:revision>
  <cp:lastPrinted>2016-10-22T17:51:31Z</cp:lastPrinted>
  <dcterms:created xsi:type="dcterms:W3CDTF">2016-10-21T16:02:46Z</dcterms:created>
  <dcterms:modified xsi:type="dcterms:W3CDTF">2024-01-18T16:37:50Z</dcterms:modified>
</cp:coreProperties>
</file>