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7" r:id="rId3"/>
    <p:sldId id="258" r:id="rId4"/>
    <p:sldId id="259" r:id="rId5"/>
    <p:sldId id="260" r:id="rId6"/>
    <p:sldId id="261" r:id="rId7"/>
    <p:sldId id="262" r:id="rId8"/>
    <p:sldId id="265" r:id="rId9"/>
    <p:sldId id="264" r:id="rId10"/>
    <p:sldId id="263" r:id="rId11"/>
    <p:sldId id="270" r:id="rId12"/>
    <p:sldId id="269" r:id="rId13"/>
    <p:sldId id="268" r:id="rId14"/>
    <p:sldId id="267" r:id="rId15"/>
    <p:sldId id="272" r:id="rId16"/>
    <p:sldId id="271" r:id="rId17"/>
    <p:sldId id="274" r:id="rId18"/>
    <p:sldId id="273" r:id="rId19"/>
    <p:sldId id="276" r:id="rId20"/>
    <p:sldId id="275" r:id="rId21"/>
    <p:sldId id="2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150" d="100"/>
          <a:sy n="150" d="100"/>
        </p:scale>
        <p:origin x="62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71AF84-A048-F6CA-0550-3627D41259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3EF896F-9D6A-6AFF-394A-73F8D46B19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8F957D-0AEA-4E37-AA02-32D350272000}" type="datetimeFigureOut">
              <a:rPr lang="en-US" smtClean="0"/>
              <a:t>9/18/2024</a:t>
            </a:fld>
            <a:endParaRPr lang="en-US"/>
          </a:p>
        </p:txBody>
      </p:sp>
      <p:sp>
        <p:nvSpPr>
          <p:cNvPr id="4" name="Footer Placeholder 3">
            <a:extLst>
              <a:ext uri="{FF2B5EF4-FFF2-40B4-BE49-F238E27FC236}">
                <a16:creationId xmlns:a16="http://schemas.microsoft.com/office/drawing/2014/main" id="{62DE3383-5171-809B-A160-8E3082ACF5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89F868-C68D-C93F-CB78-EED4E2048F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0435BF-10F0-411A-916F-7AB647FA2870}" type="slidenum">
              <a:rPr lang="en-US" smtClean="0"/>
              <a:t>‹#›</a:t>
            </a:fld>
            <a:endParaRPr lang="en-US"/>
          </a:p>
        </p:txBody>
      </p:sp>
    </p:spTree>
    <p:extLst>
      <p:ext uri="{BB962C8B-B14F-4D97-AF65-F5344CB8AC3E}">
        <p14:creationId xmlns:p14="http://schemas.microsoft.com/office/powerpoint/2010/main" val="32805119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EC3DF-37C2-4F6D-A311-AD138D0726EC}"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A5E515-2B71-42B4-85D8-9ACD06BD8AC9}" type="slidenum">
              <a:rPr lang="en-US" smtClean="0"/>
              <a:t>‹#›</a:t>
            </a:fld>
            <a:endParaRPr lang="en-US"/>
          </a:p>
        </p:txBody>
      </p:sp>
    </p:spTree>
    <p:extLst>
      <p:ext uri="{BB962C8B-B14F-4D97-AF65-F5344CB8AC3E}">
        <p14:creationId xmlns:p14="http://schemas.microsoft.com/office/powerpoint/2010/main" val="9639091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9451C-791E-B166-E3AA-F64590332D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0FC516-8260-42F9-1724-6DF024F79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EEB423-13E9-8CD1-F8EC-60F2AC06A242}"/>
              </a:ext>
            </a:extLst>
          </p:cNvPr>
          <p:cNvSpPr>
            <a:spLocks noGrp="1"/>
          </p:cNvSpPr>
          <p:nvPr>
            <p:ph type="dt" sz="half" idx="10"/>
          </p:nvPr>
        </p:nvSpPr>
        <p:spPr/>
        <p:txBody>
          <a:bodyPr/>
          <a:lstStyle/>
          <a:p>
            <a:fld id="{A17E942D-1738-4E37-9D3B-FE5FEB4140D8}" type="datetime1">
              <a:rPr lang="en-US" smtClean="0"/>
              <a:t>9/18/2024</a:t>
            </a:fld>
            <a:endParaRPr lang="en-US"/>
          </a:p>
        </p:txBody>
      </p:sp>
      <p:sp>
        <p:nvSpPr>
          <p:cNvPr id="5" name="Footer Placeholder 4">
            <a:extLst>
              <a:ext uri="{FF2B5EF4-FFF2-40B4-BE49-F238E27FC236}">
                <a16:creationId xmlns:a16="http://schemas.microsoft.com/office/drawing/2014/main" id="{CB90CD9A-C749-59D4-FCAE-2948A18BFF18}"/>
              </a:ext>
            </a:extLst>
          </p:cNvPr>
          <p:cNvSpPr>
            <a:spLocks noGrp="1"/>
          </p:cNvSpPr>
          <p:nvPr>
            <p:ph type="ftr" sz="quarter" idx="11"/>
          </p:nvPr>
        </p:nvSpPr>
        <p:spPr/>
        <p:txBody>
          <a:bodyPr/>
          <a:lstStyle/>
          <a:p>
            <a:r>
              <a:rPr lang="en-US"/>
              <a:t>LEED Green Associate Exam Preparation</a:t>
            </a:r>
          </a:p>
        </p:txBody>
      </p:sp>
      <p:sp>
        <p:nvSpPr>
          <p:cNvPr id="6" name="Slide Number Placeholder 5">
            <a:extLst>
              <a:ext uri="{FF2B5EF4-FFF2-40B4-BE49-F238E27FC236}">
                <a16:creationId xmlns:a16="http://schemas.microsoft.com/office/drawing/2014/main" id="{6BC925D6-A2D4-AA93-E68B-A2A3634EA036}"/>
              </a:ext>
            </a:extLst>
          </p:cNvPr>
          <p:cNvSpPr>
            <a:spLocks noGrp="1"/>
          </p:cNvSpPr>
          <p:nvPr>
            <p:ph type="sldNum" sz="quarter" idx="12"/>
          </p:nvPr>
        </p:nvSpPr>
        <p:spPr/>
        <p:txBody>
          <a:bodyPr/>
          <a:lstStyle/>
          <a:p>
            <a:fld id="{24CCB6CC-9162-421A-ABBD-5A6A0380A53B}" type="slidenum">
              <a:rPr lang="en-US" smtClean="0"/>
              <a:t>‹#›</a:t>
            </a:fld>
            <a:endParaRPr lang="en-US"/>
          </a:p>
        </p:txBody>
      </p:sp>
    </p:spTree>
    <p:extLst>
      <p:ext uri="{BB962C8B-B14F-4D97-AF65-F5344CB8AC3E}">
        <p14:creationId xmlns:p14="http://schemas.microsoft.com/office/powerpoint/2010/main" val="1135034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0ACA6-C656-1CF6-D846-BF1F75F247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FA5260-3E57-9923-3535-5AFFFA858B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30AF55-6CEA-B628-032C-FD162D5A64E2}"/>
              </a:ext>
            </a:extLst>
          </p:cNvPr>
          <p:cNvSpPr>
            <a:spLocks noGrp="1"/>
          </p:cNvSpPr>
          <p:nvPr>
            <p:ph type="dt" sz="half" idx="10"/>
          </p:nvPr>
        </p:nvSpPr>
        <p:spPr/>
        <p:txBody>
          <a:bodyPr/>
          <a:lstStyle/>
          <a:p>
            <a:fld id="{667DBE21-850B-43E5-B4EF-98E19C321AE2}" type="datetime1">
              <a:rPr lang="en-US" smtClean="0"/>
              <a:t>9/18/2024</a:t>
            </a:fld>
            <a:endParaRPr lang="en-US"/>
          </a:p>
        </p:txBody>
      </p:sp>
      <p:sp>
        <p:nvSpPr>
          <p:cNvPr id="5" name="Footer Placeholder 4">
            <a:extLst>
              <a:ext uri="{FF2B5EF4-FFF2-40B4-BE49-F238E27FC236}">
                <a16:creationId xmlns:a16="http://schemas.microsoft.com/office/drawing/2014/main" id="{BB475FF6-6B2D-52FA-ABCA-C96EC5FE9F03}"/>
              </a:ext>
            </a:extLst>
          </p:cNvPr>
          <p:cNvSpPr>
            <a:spLocks noGrp="1"/>
          </p:cNvSpPr>
          <p:nvPr>
            <p:ph type="ftr" sz="quarter" idx="11"/>
          </p:nvPr>
        </p:nvSpPr>
        <p:spPr/>
        <p:txBody>
          <a:bodyPr/>
          <a:lstStyle/>
          <a:p>
            <a:r>
              <a:rPr lang="en-US"/>
              <a:t>LEED Green Associate Exam Preparation</a:t>
            </a:r>
          </a:p>
        </p:txBody>
      </p:sp>
      <p:sp>
        <p:nvSpPr>
          <p:cNvPr id="6" name="Slide Number Placeholder 5">
            <a:extLst>
              <a:ext uri="{FF2B5EF4-FFF2-40B4-BE49-F238E27FC236}">
                <a16:creationId xmlns:a16="http://schemas.microsoft.com/office/drawing/2014/main" id="{A3C3A60E-CE28-2C31-A323-C24B571740C1}"/>
              </a:ext>
            </a:extLst>
          </p:cNvPr>
          <p:cNvSpPr>
            <a:spLocks noGrp="1"/>
          </p:cNvSpPr>
          <p:nvPr>
            <p:ph type="sldNum" sz="quarter" idx="12"/>
          </p:nvPr>
        </p:nvSpPr>
        <p:spPr/>
        <p:txBody>
          <a:bodyPr/>
          <a:lstStyle/>
          <a:p>
            <a:fld id="{24CCB6CC-9162-421A-ABBD-5A6A0380A53B}" type="slidenum">
              <a:rPr lang="en-US" smtClean="0"/>
              <a:t>‹#›</a:t>
            </a:fld>
            <a:endParaRPr lang="en-US"/>
          </a:p>
        </p:txBody>
      </p:sp>
    </p:spTree>
    <p:extLst>
      <p:ext uri="{BB962C8B-B14F-4D97-AF65-F5344CB8AC3E}">
        <p14:creationId xmlns:p14="http://schemas.microsoft.com/office/powerpoint/2010/main" val="1377258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5BA0DA-7547-FEA5-4EAA-D89F75E716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86F060-837A-166D-30C4-22C9C204A7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28386-6379-5AF1-B00E-2187AC9672A9}"/>
              </a:ext>
            </a:extLst>
          </p:cNvPr>
          <p:cNvSpPr>
            <a:spLocks noGrp="1"/>
          </p:cNvSpPr>
          <p:nvPr>
            <p:ph type="dt" sz="half" idx="10"/>
          </p:nvPr>
        </p:nvSpPr>
        <p:spPr/>
        <p:txBody>
          <a:bodyPr/>
          <a:lstStyle/>
          <a:p>
            <a:fld id="{FF443E44-1182-4D97-828E-54C23810E5EC}" type="datetime1">
              <a:rPr lang="en-US" smtClean="0"/>
              <a:t>9/18/2024</a:t>
            </a:fld>
            <a:endParaRPr lang="en-US"/>
          </a:p>
        </p:txBody>
      </p:sp>
      <p:sp>
        <p:nvSpPr>
          <p:cNvPr id="5" name="Footer Placeholder 4">
            <a:extLst>
              <a:ext uri="{FF2B5EF4-FFF2-40B4-BE49-F238E27FC236}">
                <a16:creationId xmlns:a16="http://schemas.microsoft.com/office/drawing/2014/main" id="{DB3F5FE3-12AD-47F6-35E9-B5F2F3C11A6A}"/>
              </a:ext>
            </a:extLst>
          </p:cNvPr>
          <p:cNvSpPr>
            <a:spLocks noGrp="1"/>
          </p:cNvSpPr>
          <p:nvPr>
            <p:ph type="ftr" sz="quarter" idx="11"/>
          </p:nvPr>
        </p:nvSpPr>
        <p:spPr/>
        <p:txBody>
          <a:bodyPr/>
          <a:lstStyle/>
          <a:p>
            <a:r>
              <a:rPr lang="en-US"/>
              <a:t>LEED Green Associate Exam Preparation</a:t>
            </a:r>
          </a:p>
        </p:txBody>
      </p:sp>
      <p:sp>
        <p:nvSpPr>
          <p:cNvPr id="6" name="Slide Number Placeholder 5">
            <a:extLst>
              <a:ext uri="{FF2B5EF4-FFF2-40B4-BE49-F238E27FC236}">
                <a16:creationId xmlns:a16="http://schemas.microsoft.com/office/drawing/2014/main" id="{D8E2624C-65AC-B2D3-0658-CD6838D5D6CA}"/>
              </a:ext>
            </a:extLst>
          </p:cNvPr>
          <p:cNvSpPr>
            <a:spLocks noGrp="1"/>
          </p:cNvSpPr>
          <p:nvPr>
            <p:ph type="sldNum" sz="quarter" idx="12"/>
          </p:nvPr>
        </p:nvSpPr>
        <p:spPr/>
        <p:txBody>
          <a:bodyPr/>
          <a:lstStyle/>
          <a:p>
            <a:fld id="{24CCB6CC-9162-421A-ABBD-5A6A0380A53B}" type="slidenum">
              <a:rPr lang="en-US" smtClean="0"/>
              <a:t>‹#›</a:t>
            </a:fld>
            <a:endParaRPr lang="en-US"/>
          </a:p>
        </p:txBody>
      </p:sp>
    </p:spTree>
    <p:extLst>
      <p:ext uri="{BB962C8B-B14F-4D97-AF65-F5344CB8AC3E}">
        <p14:creationId xmlns:p14="http://schemas.microsoft.com/office/powerpoint/2010/main" val="159373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B8D4A-C602-AA13-38EA-33BC736E91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DB5BEE-3FF8-9737-B96D-3CD3C5C762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EF5C1-ECE9-73FC-1C06-71C6DBB6AA9A}"/>
              </a:ext>
            </a:extLst>
          </p:cNvPr>
          <p:cNvSpPr>
            <a:spLocks noGrp="1"/>
          </p:cNvSpPr>
          <p:nvPr>
            <p:ph type="dt" sz="half" idx="10"/>
          </p:nvPr>
        </p:nvSpPr>
        <p:spPr/>
        <p:txBody>
          <a:bodyPr/>
          <a:lstStyle/>
          <a:p>
            <a:fld id="{7BACDE80-7DB7-4AB0-A5DC-B78579059FC7}" type="datetime1">
              <a:rPr lang="en-US" smtClean="0"/>
              <a:t>9/18/2024</a:t>
            </a:fld>
            <a:endParaRPr lang="en-US"/>
          </a:p>
        </p:txBody>
      </p:sp>
      <p:sp>
        <p:nvSpPr>
          <p:cNvPr id="5" name="Footer Placeholder 4">
            <a:extLst>
              <a:ext uri="{FF2B5EF4-FFF2-40B4-BE49-F238E27FC236}">
                <a16:creationId xmlns:a16="http://schemas.microsoft.com/office/drawing/2014/main" id="{CCE70539-90CA-FA76-5F2A-6312E1BA9615}"/>
              </a:ext>
            </a:extLst>
          </p:cNvPr>
          <p:cNvSpPr>
            <a:spLocks noGrp="1"/>
          </p:cNvSpPr>
          <p:nvPr>
            <p:ph type="ftr" sz="quarter" idx="11"/>
          </p:nvPr>
        </p:nvSpPr>
        <p:spPr/>
        <p:txBody>
          <a:bodyPr/>
          <a:lstStyle/>
          <a:p>
            <a:r>
              <a:rPr lang="en-US"/>
              <a:t>LEED Green Associate Exam Preparation</a:t>
            </a:r>
          </a:p>
        </p:txBody>
      </p:sp>
      <p:sp>
        <p:nvSpPr>
          <p:cNvPr id="6" name="Slide Number Placeholder 5">
            <a:extLst>
              <a:ext uri="{FF2B5EF4-FFF2-40B4-BE49-F238E27FC236}">
                <a16:creationId xmlns:a16="http://schemas.microsoft.com/office/drawing/2014/main" id="{2B78FE3B-6898-09B5-56B8-A2C41D0E602C}"/>
              </a:ext>
            </a:extLst>
          </p:cNvPr>
          <p:cNvSpPr>
            <a:spLocks noGrp="1"/>
          </p:cNvSpPr>
          <p:nvPr>
            <p:ph type="sldNum" sz="quarter" idx="12"/>
          </p:nvPr>
        </p:nvSpPr>
        <p:spPr/>
        <p:txBody>
          <a:bodyPr/>
          <a:lstStyle/>
          <a:p>
            <a:fld id="{24CCB6CC-9162-421A-ABBD-5A6A0380A53B}" type="slidenum">
              <a:rPr lang="en-US" smtClean="0"/>
              <a:t>‹#›</a:t>
            </a:fld>
            <a:endParaRPr lang="en-US"/>
          </a:p>
        </p:txBody>
      </p:sp>
    </p:spTree>
    <p:extLst>
      <p:ext uri="{BB962C8B-B14F-4D97-AF65-F5344CB8AC3E}">
        <p14:creationId xmlns:p14="http://schemas.microsoft.com/office/powerpoint/2010/main" val="3876277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777C6-680B-EA20-4A54-D3CB4DB2E0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ECEACC-DBE5-5237-AB51-C9150814849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10B19B-DFA2-7C22-90B6-2597D4C0E681}"/>
              </a:ext>
            </a:extLst>
          </p:cNvPr>
          <p:cNvSpPr>
            <a:spLocks noGrp="1"/>
          </p:cNvSpPr>
          <p:nvPr>
            <p:ph type="dt" sz="half" idx="10"/>
          </p:nvPr>
        </p:nvSpPr>
        <p:spPr/>
        <p:txBody>
          <a:bodyPr/>
          <a:lstStyle/>
          <a:p>
            <a:fld id="{8A32D3F1-0836-4EF5-A7A9-CFF6D785300C}" type="datetime1">
              <a:rPr lang="en-US" smtClean="0"/>
              <a:t>9/18/2024</a:t>
            </a:fld>
            <a:endParaRPr lang="en-US"/>
          </a:p>
        </p:txBody>
      </p:sp>
      <p:sp>
        <p:nvSpPr>
          <p:cNvPr id="5" name="Footer Placeholder 4">
            <a:extLst>
              <a:ext uri="{FF2B5EF4-FFF2-40B4-BE49-F238E27FC236}">
                <a16:creationId xmlns:a16="http://schemas.microsoft.com/office/drawing/2014/main" id="{10AF073A-41C9-62B9-689B-B70D41F4F2E5}"/>
              </a:ext>
            </a:extLst>
          </p:cNvPr>
          <p:cNvSpPr>
            <a:spLocks noGrp="1"/>
          </p:cNvSpPr>
          <p:nvPr>
            <p:ph type="ftr" sz="quarter" idx="11"/>
          </p:nvPr>
        </p:nvSpPr>
        <p:spPr/>
        <p:txBody>
          <a:bodyPr/>
          <a:lstStyle/>
          <a:p>
            <a:r>
              <a:rPr lang="en-US"/>
              <a:t>LEED Green Associate Exam Preparation</a:t>
            </a:r>
          </a:p>
        </p:txBody>
      </p:sp>
      <p:sp>
        <p:nvSpPr>
          <p:cNvPr id="6" name="Slide Number Placeholder 5">
            <a:extLst>
              <a:ext uri="{FF2B5EF4-FFF2-40B4-BE49-F238E27FC236}">
                <a16:creationId xmlns:a16="http://schemas.microsoft.com/office/drawing/2014/main" id="{F1D98663-46F5-4620-C4C6-EC4CECD7E091}"/>
              </a:ext>
            </a:extLst>
          </p:cNvPr>
          <p:cNvSpPr>
            <a:spLocks noGrp="1"/>
          </p:cNvSpPr>
          <p:nvPr>
            <p:ph type="sldNum" sz="quarter" idx="12"/>
          </p:nvPr>
        </p:nvSpPr>
        <p:spPr/>
        <p:txBody>
          <a:bodyPr/>
          <a:lstStyle/>
          <a:p>
            <a:fld id="{24CCB6CC-9162-421A-ABBD-5A6A0380A53B}" type="slidenum">
              <a:rPr lang="en-US" smtClean="0"/>
              <a:t>‹#›</a:t>
            </a:fld>
            <a:endParaRPr lang="en-US"/>
          </a:p>
        </p:txBody>
      </p:sp>
    </p:spTree>
    <p:extLst>
      <p:ext uri="{BB962C8B-B14F-4D97-AF65-F5344CB8AC3E}">
        <p14:creationId xmlns:p14="http://schemas.microsoft.com/office/powerpoint/2010/main" val="2665935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75DD4-71AA-30B7-06F8-1F5684976C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3F9D2-E934-51A8-6C79-B4CBDE2BAF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1B17A9-DA1F-7B70-2C8F-8FA79A25FB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08BB5A-C686-5BDB-EAB3-5F23670C0507}"/>
              </a:ext>
            </a:extLst>
          </p:cNvPr>
          <p:cNvSpPr>
            <a:spLocks noGrp="1"/>
          </p:cNvSpPr>
          <p:nvPr>
            <p:ph type="dt" sz="half" idx="10"/>
          </p:nvPr>
        </p:nvSpPr>
        <p:spPr/>
        <p:txBody>
          <a:bodyPr/>
          <a:lstStyle/>
          <a:p>
            <a:fld id="{EEB40E53-4784-481E-A9BA-4DA28C0EAEC0}" type="datetime1">
              <a:rPr lang="en-US" smtClean="0"/>
              <a:t>9/18/2024</a:t>
            </a:fld>
            <a:endParaRPr lang="en-US"/>
          </a:p>
        </p:txBody>
      </p:sp>
      <p:sp>
        <p:nvSpPr>
          <p:cNvPr id="6" name="Footer Placeholder 5">
            <a:extLst>
              <a:ext uri="{FF2B5EF4-FFF2-40B4-BE49-F238E27FC236}">
                <a16:creationId xmlns:a16="http://schemas.microsoft.com/office/drawing/2014/main" id="{FB52BE9A-600C-4867-C89E-31B70CA8B2D6}"/>
              </a:ext>
            </a:extLst>
          </p:cNvPr>
          <p:cNvSpPr>
            <a:spLocks noGrp="1"/>
          </p:cNvSpPr>
          <p:nvPr>
            <p:ph type="ftr" sz="quarter" idx="11"/>
          </p:nvPr>
        </p:nvSpPr>
        <p:spPr/>
        <p:txBody>
          <a:bodyPr/>
          <a:lstStyle/>
          <a:p>
            <a:r>
              <a:rPr lang="en-US"/>
              <a:t>LEED Green Associate Exam Preparation</a:t>
            </a:r>
          </a:p>
        </p:txBody>
      </p:sp>
      <p:sp>
        <p:nvSpPr>
          <p:cNvPr id="7" name="Slide Number Placeholder 6">
            <a:extLst>
              <a:ext uri="{FF2B5EF4-FFF2-40B4-BE49-F238E27FC236}">
                <a16:creationId xmlns:a16="http://schemas.microsoft.com/office/drawing/2014/main" id="{3B9EF201-3F08-01E5-E5EA-34486B3B9435}"/>
              </a:ext>
            </a:extLst>
          </p:cNvPr>
          <p:cNvSpPr>
            <a:spLocks noGrp="1"/>
          </p:cNvSpPr>
          <p:nvPr>
            <p:ph type="sldNum" sz="quarter" idx="12"/>
          </p:nvPr>
        </p:nvSpPr>
        <p:spPr/>
        <p:txBody>
          <a:bodyPr/>
          <a:lstStyle/>
          <a:p>
            <a:fld id="{24CCB6CC-9162-421A-ABBD-5A6A0380A53B}" type="slidenum">
              <a:rPr lang="en-US" smtClean="0"/>
              <a:t>‹#›</a:t>
            </a:fld>
            <a:endParaRPr lang="en-US"/>
          </a:p>
        </p:txBody>
      </p:sp>
    </p:spTree>
    <p:extLst>
      <p:ext uri="{BB962C8B-B14F-4D97-AF65-F5344CB8AC3E}">
        <p14:creationId xmlns:p14="http://schemas.microsoft.com/office/powerpoint/2010/main" val="2560854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0D1E-6B30-2296-AF0F-EE2CB77A32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35DA7B-6B18-B99F-F79E-7FB90B8723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5AF3BF-3059-64FB-2DCD-3A69BF11C5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83A392-22DF-290D-447B-F8C5182934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B29C0-4CDE-2CFC-4112-1EB43FD2C6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545159-434C-908A-04EC-D825BDDC8ADB}"/>
              </a:ext>
            </a:extLst>
          </p:cNvPr>
          <p:cNvSpPr>
            <a:spLocks noGrp="1"/>
          </p:cNvSpPr>
          <p:nvPr>
            <p:ph type="dt" sz="half" idx="10"/>
          </p:nvPr>
        </p:nvSpPr>
        <p:spPr/>
        <p:txBody>
          <a:bodyPr/>
          <a:lstStyle/>
          <a:p>
            <a:fld id="{A504733F-43DF-4FCF-8924-2CFE068932C2}" type="datetime1">
              <a:rPr lang="en-US" smtClean="0"/>
              <a:t>9/18/2024</a:t>
            </a:fld>
            <a:endParaRPr lang="en-US"/>
          </a:p>
        </p:txBody>
      </p:sp>
      <p:sp>
        <p:nvSpPr>
          <p:cNvPr id="8" name="Footer Placeholder 7">
            <a:extLst>
              <a:ext uri="{FF2B5EF4-FFF2-40B4-BE49-F238E27FC236}">
                <a16:creationId xmlns:a16="http://schemas.microsoft.com/office/drawing/2014/main" id="{6096D69D-58DD-E859-5840-63A0F80DD85A}"/>
              </a:ext>
            </a:extLst>
          </p:cNvPr>
          <p:cNvSpPr>
            <a:spLocks noGrp="1"/>
          </p:cNvSpPr>
          <p:nvPr>
            <p:ph type="ftr" sz="quarter" idx="11"/>
          </p:nvPr>
        </p:nvSpPr>
        <p:spPr/>
        <p:txBody>
          <a:bodyPr/>
          <a:lstStyle/>
          <a:p>
            <a:r>
              <a:rPr lang="en-US"/>
              <a:t>LEED Green Associate Exam Preparation</a:t>
            </a:r>
          </a:p>
        </p:txBody>
      </p:sp>
      <p:sp>
        <p:nvSpPr>
          <p:cNvPr id="9" name="Slide Number Placeholder 8">
            <a:extLst>
              <a:ext uri="{FF2B5EF4-FFF2-40B4-BE49-F238E27FC236}">
                <a16:creationId xmlns:a16="http://schemas.microsoft.com/office/drawing/2014/main" id="{925D5C8F-12B0-66EF-2F11-A2F5D8168BAE}"/>
              </a:ext>
            </a:extLst>
          </p:cNvPr>
          <p:cNvSpPr>
            <a:spLocks noGrp="1"/>
          </p:cNvSpPr>
          <p:nvPr>
            <p:ph type="sldNum" sz="quarter" idx="12"/>
          </p:nvPr>
        </p:nvSpPr>
        <p:spPr/>
        <p:txBody>
          <a:bodyPr/>
          <a:lstStyle/>
          <a:p>
            <a:fld id="{24CCB6CC-9162-421A-ABBD-5A6A0380A53B}" type="slidenum">
              <a:rPr lang="en-US" smtClean="0"/>
              <a:t>‹#›</a:t>
            </a:fld>
            <a:endParaRPr lang="en-US"/>
          </a:p>
        </p:txBody>
      </p:sp>
    </p:spTree>
    <p:extLst>
      <p:ext uri="{BB962C8B-B14F-4D97-AF65-F5344CB8AC3E}">
        <p14:creationId xmlns:p14="http://schemas.microsoft.com/office/powerpoint/2010/main" val="1799756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A0142-57D9-88E5-ED59-2C253B9A0C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517639-AAC1-F09A-3BE5-A4D779CFDD52}"/>
              </a:ext>
            </a:extLst>
          </p:cNvPr>
          <p:cNvSpPr>
            <a:spLocks noGrp="1"/>
          </p:cNvSpPr>
          <p:nvPr>
            <p:ph type="dt" sz="half" idx="10"/>
          </p:nvPr>
        </p:nvSpPr>
        <p:spPr/>
        <p:txBody>
          <a:bodyPr/>
          <a:lstStyle/>
          <a:p>
            <a:fld id="{169A137E-8506-483D-8629-A7480F253A9C}" type="datetime1">
              <a:rPr lang="en-US" smtClean="0"/>
              <a:t>9/18/2024</a:t>
            </a:fld>
            <a:endParaRPr lang="en-US"/>
          </a:p>
        </p:txBody>
      </p:sp>
      <p:sp>
        <p:nvSpPr>
          <p:cNvPr id="4" name="Footer Placeholder 3">
            <a:extLst>
              <a:ext uri="{FF2B5EF4-FFF2-40B4-BE49-F238E27FC236}">
                <a16:creationId xmlns:a16="http://schemas.microsoft.com/office/drawing/2014/main" id="{F6B09D24-396C-8A38-0135-8EF2EEC6EC80}"/>
              </a:ext>
            </a:extLst>
          </p:cNvPr>
          <p:cNvSpPr>
            <a:spLocks noGrp="1"/>
          </p:cNvSpPr>
          <p:nvPr>
            <p:ph type="ftr" sz="quarter" idx="11"/>
          </p:nvPr>
        </p:nvSpPr>
        <p:spPr/>
        <p:txBody>
          <a:bodyPr/>
          <a:lstStyle/>
          <a:p>
            <a:r>
              <a:rPr lang="en-US"/>
              <a:t>LEED Green Associate Exam Preparation</a:t>
            </a:r>
          </a:p>
        </p:txBody>
      </p:sp>
      <p:sp>
        <p:nvSpPr>
          <p:cNvPr id="5" name="Slide Number Placeholder 4">
            <a:extLst>
              <a:ext uri="{FF2B5EF4-FFF2-40B4-BE49-F238E27FC236}">
                <a16:creationId xmlns:a16="http://schemas.microsoft.com/office/drawing/2014/main" id="{3C44B375-5E81-F720-EEA0-25CED34A93C8}"/>
              </a:ext>
            </a:extLst>
          </p:cNvPr>
          <p:cNvSpPr>
            <a:spLocks noGrp="1"/>
          </p:cNvSpPr>
          <p:nvPr>
            <p:ph type="sldNum" sz="quarter" idx="12"/>
          </p:nvPr>
        </p:nvSpPr>
        <p:spPr/>
        <p:txBody>
          <a:bodyPr/>
          <a:lstStyle/>
          <a:p>
            <a:fld id="{24CCB6CC-9162-421A-ABBD-5A6A0380A53B}" type="slidenum">
              <a:rPr lang="en-US" smtClean="0"/>
              <a:t>‹#›</a:t>
            </a:fld>
            <a:endParaRPr lang="en-US"/>
          </a:p>
        </p:txBody>
      </p:sp>
    </p:spTree>
    <p:extLst>
      <p:ext uri="{BB962C8B-B14F-4D97-AF65-F5344CB8AC3E}">
        <p14:creationId xmlns:p14="http://schemas.microsoft.com/office/powerpoint/2010/main" val="174376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B54448-30E3-FE43-ADE1-FC1FDAAB920C}"/>
              </a:ext>
            </a:extLst>
          </p:cNvPr>
          <p:cNvSpPr>
            <a:spLocks noGrp="1"/>
          </p:cNvSpPr>
          <p:nvPr>
            <p:ph type="dt" sz="half" idx="10"/>
          </p:nvPr>
        </p:nvSpPr>
        <p:spPr/>
        <p:txBody>
          <a:bodyPr/>
          <a:lstStyle/>
          <a:p>
            <a:fld id="{72630053-9953-4178-8059-B61153E2887E}" type="datetime1">
              <a:rPr lang="en-US" smtClean="0"/>
              <a:t>9/18/2024</a:t>
            </a:fld>
            <a:endParaRPr lang="en-US"/>
          </a:p>
        </p:txBody>
      </p:sp>
      <p:sp>
        <p:nvSpPr>
          <p:cNvPr id="3" name="Footer Placeholder 2">
            <a:extLst>
              <a:ext uri="{FF2B5EF4-FFF2-40B4-BE49-F238E27FC236}">
                <a16:creationId xmlns:a16="http://schemas.microsoft.com/office/drawing/2014/main" id="{F6D41387-9319-02C9-1715-CF5030A49070}"/>
              </a:ext>
            </a:extLst>
          </p:cNvPr>
          <p:cNvSpPr>
            <a:spLocks noGrp="1"/>
          </p:cNvSpPr>
          <p:nvPr>
            <p:ph type="ftr" sz="quarter" idx="11"/>
          </p:nvPr>
        </p:nvSpPr>
        <p:spPr/>
        <p:txBody>
          <a:bodyPr/>
          <a:lstStyle/>
          <a:p>
            <a:r>
              <a:rPr lang="en-US"/>
              <a:t>LEED Green Associate Exam Preparation</a:t>
            </a:r>
          </a:p>
        </p:txBody>
      </p:sp>
      <p:sp>
        <p:nvSpPr>
          <p:cNvPr id="4" name="Slide Number Placeholder 3">
            <a:extLst>
              <a:ext uri="{FF2B5EF4-FFF2-40B4-BE49-F238E27FC236}">
                <a16:creationId xmlns:a16="http://schemas.microsoft.com/office/drawing/2014/main" id="{86EB1701-572C-1AF4-E1CD-8C92DE4A4EC7}"/>
              </a:ext>
            </a:extLst>
          </p:cNvPr>
          <p:cNvSpPr>
            <a:spLocks noGrp="1"/>
          </p:cNvSpPr>
          <p:nvPr>
            <p:ph type="sldNum" sz="quarter" idx="12"/>
          </p:nvPr>
        </p:nvSpPr>
        <p:spPr/>
        <p:txBody>
          <a:bodyPr/>
          <a:lstStyle/>
          <a:p>
            <a:fld id="{24CCB6CC-9162-421A-ABBD-5A6A0380A53B}" type="slidenum">
              <a:rPr lang="en-US" smtClean="0"/>
              <a:t>‹#›</a:t>
            </a:fld>
            <a:endParaRPr lang="en-US"/>
          </a:p>
        </p:txBody>
      </p:sp>
    </p:spTree>
    <p:extLst>
      <p:ext uri="{BB962C8B-B14F-4D97-AF65-F5344CB8AC3E}">
        <p14:creationId xmlns:p14="http://schemas.microsoft.com/office/powerpoint/2010/main" val="317148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4653-B1D6-A241-A383-03AB21DA6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129448-D0A5-EE06-94E5-3C9F83B246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7DC55B-D7EB-2342-CD70-5F994382E1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925CB7-3D4E-53C4-AEA7-560EA794AEE2}"/>
              </a:ext>
            </a:extLst>
          </p:cNvPr>
          <p:cNvSpPr>
            <a:spLocks noGrp="1"/>
          </p:cNvSpPr>
          <p:nvPr>
            <p:ph type="dt" sz="half" idx="10"/>
          </p:nvPr>
        </p:nvSpPr>
        <p:spPr/>
        <p:txBody>
          <a:bodyPr/>
          <a:lstStyle/>
          <a:p>
            <a:fld id="{8A5AE614-82A9-4619-8231-5A1ADB191016}" type="datetime1">
              <a:rPr lang="en-US" smtClean="0"/>
              <a:t>9/18/2024</a:t>
            </a:fld>
            <a:endParaRPr lang="en-US"/>
          </a:p>
        </p:txBody>
      </p:sp>
      <p:sp>
        <p:nvSpPr>
          <p:cNvPr id="6" name="Footer Placeholder 5">
            <a:extLst>
              <a:ext uri="{FF2B5EF4-FFF2-40B4-BE49-F238E27FC236}">
                <a16:creationId xmlns:a16="http://schemas.microsoft.com/office/drawing/2014/main" id="{47D8A92B-59F1-B30F-16D4-F6227A661CDB}"/>
              </a:ext>
            </a:extLst>
          </p:cNvPr>
          <p:cNvSpPr>
            <a:spLocks noGrp="1"/>
          </p:cNvSpPr>
          <p:nvPr>
            <p:ph type="ftr" sz="quarter" idx="11"/>
          </p:nvPr>
        </p:nvSpPr>
        <p:spPr/>
        <p:txBody>
          <a:bodyPr/>
          <a:lstStyle/>
          <a:p>
            <a:r>
              <a:rPr lang="en-US"/>
              <a:t>LEED Green Associate Exam Preparation</a:t>
            </a:r>
          </a:p>
        </p:txBody>
      </p:sp>
      <p:sp>
        <p:nvSpPr>
          <p:cNvPr id="7" name="Slide Number Placeholder 6">
            <a:extLst>
              <a:ext uri="{FF2B5EF4-FFF2-40B4-BE49-F238E27FC236}">
                <a16:creationId xmlns:a16="http://schemas.microsoft.com/office/drawing/2014/main" id="{FD8A81AD-36BD-9F9B-040E-B0589C30A6DD}"/>
              </a:ext>
            </a:extLst>
          </p:cNvPr>
          <p:cNvSpPr>
            <a:spLocks noGrp="1"/>
          </p:cNvSpPr>
          <p:nvPr>
            <p:ph type="sldNum" sz="quarter" idx="12"/>
          </p:nvPr>
        </p:nvSpPr>
        <p:spPr/>
        <p:txBody>
          <a:bodyPr/>
          <a:lstStyle/>
          <a:p>
            <a:fld id="{24CCB6CC-9162-421A-ABBD-5A6A0380A53B}" type="slidenum">
              <a:rPr lang="en-US" smtClean="0"/>
              <a:t>‹#›</a:t>
            </a:fld>
            <a:endParaRPr lang="en-US"/>
          </a:p>
        </p:txBody>
      </p:sp>
    </p:spTree>
    <p:extLst>
      <p:ext uri="{BB962C8B-B14F-4D97-AF65-F5344CB8AC3E}">
        <p14:creationId xmlns:p14="http://schemas.microsoft.com/office/powerpoint/2010/main" val="49414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60C6E-7515-BB2A-48EF-203BB8AA67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99480A-0B63-3736-DB4C-94CE0D8567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5051C6-166C-2A9F-BF1D-3D35737C29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8206F1-B196-88C3-F2E9-883DF8F99A50}"/>
              </a:ext>
            </a:extLst>
          </p:cNvPr>
          <p:cNvSpPr>
            <a:spLocks noGrp="1"/>
          </p:cNvSpPr>
          <p:nvPr>
            <p:ph type="dt" sz="half" idx="10"/>
          </p:nvPr>
        </p:nvSpPr>
        <p:spPr/>
        <p:txBody>
          <a:bodyPr/>
          <a:lstStyle/>
          <a:p>
            <a:fld id="{446B22C7-72E0-472D-8AD8-841A4FD8EE82}" type="datetime1">
              <a:rPr lang="en-US" smtClean="0"/>
              <a:t>9/18/2024</a:t>
            </a:fld>
            <a:endParaRPr lang="en-US"/>
          </a:p>
        </p:txBody>
      </p:sp>
      <p:sp>
        <p:nvSpPr>
          <p:cNvPr id="6" name="Footer Placeholder 5">
            <a:extLst>
              <a:ext uri="{FF2B5EF4-FFF2-40B4-BE49-F238E27FC236}">
                <a16:creationId xmlns:a16="http://schemas.microsoft.com/office/drawing/2014/main" id="{213C116F-107D-8C30-2907-0B50396A1B2F}"/>
              </a:ext>
            </a:extLst>
          </p:cNvPr>
          <p:cNvSpPr>
            <a:spLocks noGrp="1"/>
          </p:cNvSpPr>
          <p:nvPr>
            <p:ph type="ftr" sz="quarter" idx="11"/>
          </p:nvPr>
        </p:nvSpPr>
        <p:spPr/>
        <p:txBody>
          <a:bodyPr/>
          <a:lstStyle/>
          <a:p>
            <a:r>
              <a:rPr lang="en-US"/>
              <a:t>LEED Green Associate Exam Preparation</a:t>
            </a:r>
          </a:p>
        </p:txBody>
      </p:sp>
      <p:sp>
        <p:nvSpPr>
          <p:cNvPr id="7" name="Slide Number Placeholder 6">
            <a:extLst>
              <a:ext uri="{FF2B5EF4-FFF2-40B4-BE49-F238E27FC236}">
                <a16:creationId xmlns:a16="http://schemas.microsoft.com/office/drawing/2014/main" id="{F92FF264-C0EB-69EB-14B7-A4ED73E11ADA}"/>
              </a:ext>
            </a:extLst>
          </p:cNvPr>
          <p:cNvSpPr>
            <a:spLocks noGrp="1"/>
          </p:cNvSpPr>
          <p:nvPr>
            <p:ph type="sldNum" sz="quarter" idx="12"/>
          </p:nvPr>
        </p:nvSpPr>
        <p:spPr/>
        <p:txBody>
          <a:bodyPr/>
          <a:lstStyle/>
          <a:p>
            <a:fld id="{24CCB6CC-9162-421A-ABBD-5A6A0380A53B}" type="slidenum">
              <a:rPr lang="en-US" smtClean="0"/>
              <a:t>‹#›</a:t>
            </a:fld>
            <a:endParaRPr lang="en-US"/>
          </a:p>
        </p:txBody>
      </p:sp>
    </p:spTree>
    <p:extLst>
      <p:ext uri="{BB962C8B-B14F-4D97-AF65-F5344CB8AC3E}">
        <p14:creationId xmlns:p14="http://schemas.microsoft.com/office/powerpoint/2010/main" val="2356137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FC4E8-32CC-6ADE-E9EB-58053601C9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7C451F-1D6E-2C84-39B4-39DAE512B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E86622-81CB-69FC-DCA5-1BDA46D7A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F73BA89-C461-4D17-B923-D01672725360}" type="datetime1">
              <a:rPr lang="en-US" smtClean="0"/>
              <a:t>9/18/2024</a:t>
            </a:fld>
            <a:endParaRPr lang="en-US"/>
          </a:p>
        </p:txBody>
      </p:sp>
      <p:sp>
        <p:nvSpPr>
          <p:cNvPr id="5" name="Footer Placeholder 4">
            <a:extLst>
              <a:ext uri="{FF2B5EF4-FFF2-40B4-BE49-F238E27FC236}">
                <a16:creationId xmlns:a16="http://schemas.microsoft.com/office/drawing/2014/main" id="{7378B455-7FB2-D305-2FF7-B91E837A59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LEED Green Associate Exam Preparation</a:t>
            </a:r>
          </a:p>
        </p:txBody>
      </p:sp>
      <p:sp>
        <p:nvSpPr>
          <p:cNvPr id="6" name="Slide Number Placeholder 5">
            <a:extLst>
              <a:ext uri="{FF2B5EF4-FFF2-40B4-BE49-F238E27FC236}">
                <a16:creationId xmlns:a16="http://schemas.microsoft.com/office/drawing/2014/main" id="{88B207FB-844B-23CA-4368-FC0DB5E004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4CCB6CC-9162-421A-ABBD-5A6A0380A53B}" type="slidenum">
              <a:rPr lang="en-US" smtClean="0"/>
              <a:t>‹#›</a:t>
            </a:fld>
            <a:endParaRPr lang="en-US"/>
          </a:p>
        </p:txBody>
      </p:sp>
    </p:spTree>
    <p:extLst>
      <p:ext uri="{BB962C8B-B14F-4D97-AF65-F5344CB8AC3E}">
        <p14:creationId xmlns:p14="http://schemas.microsoft.com/office/powerpoint/2010/main" val="1422128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tiff"/></Relationships>
</file>

<file path=ppt/slides/_rels/slide15.xml.rels><?xml version="1.0" encoding="UTF-8" standalone="yes"?>
<Relationships xmlns="http://schemas.openxmlformats.org/package/2006/relationships"><Relationship Id="rId3" Type="http://schemas.openxmlformats.org/officeDocument/2006/relationships/hyperlink" Target="http://www.bsc.ca.gov/Home/CALGreen.aspx" TargetMode="External"/><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hyperlink" Target="http://www.iccsafe.org/codes-tech-support/international-green-construction-code-igcc/international-green-construction-cod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usgbc.org/cert-guide" TargetMode="External"/><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hyperlink" Target="http://usgbc.org/leedonlin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usgbc.org/" TargetMode="External"/><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hyperlink" Target="http://www.usgbc.org/about"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usgbc.org/credentials" TargetMode="External"/><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hyperlink" Target="https://www.usgbc.org/about/advocacy" TargetMode="External"/><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hyperlink" Target="https://www.usgbc.org/courses-and-events" TargetMode="External"/><Relationship Id="rId4" Type="http://schemas.openxmlformats.org/officeDocument/2006/relationships/hyperlink" Target="https://www.usgbc.org/membershi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informaconnect.com/greenbuild/"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usgbc.org/leed" TargetMode="External"/><Relationship Id="rId7"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A86D2C-6817-01A2-07DE-DC5CAB3F01D7}"/>
              </a:ext>
            </a:extLst>
          </p:cNvPr>
          <p:cNvSpPr txBox="1"/>
          <p:nvPr/>
        </p:nvSpPr>
        <p:spPr>
          <a:xfrm>
            <a:off x="0" y="0"/>
            <a:ext cx="12192000" cy="685800"/>
          </a:xfrm>
          <a:prstGeom prst="rect">
            <a:avLst/>
          </a:prstGeom>
          <a:solidFill>
            <a:srgbClr val="E17C26"/>
          </a:solidFill>
        </p:spPr>
        <p:txBody>
          <a:bodyPr wrap="square" rtlCol="0" anchor="ctr" anchorCtr="0">
            <a:noAutofit/>
          </a:bodyPr>
          <a:lstStyle/>
          <a:p>
            <a:pPr algn="ctr"/>
            <a:r>
              <a:rPr lang="en-US" sz="4000" dirty="0">
                <a:solidFill>
                  <a:schemeClr val="bg1"/>
                </a:solidFill>
              </a:rPr>
              <a:t>About USGBC and LEED</a:t>
            </a:r>
          </a:p>
        </p:txBody>
      </p:sp>
      <p:pic>
        <p:nvPicPr>
          <p:cNvPr id="6" name="Picture 5">
            <a:extLst>
              <a:ext uri="{FF2B5EF4-FFF2-40B4-BE49-F238E27FC236}">
                <a16:creationId xmlns:a16="http://schemas.microsoft.com/office/drawing/2014/main" id="{FD35788C-62D3-D124-0202-50BFDFB8A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920" y="114300"/>
            <a:ext cx="457200" cy="457200"/>
          </a:xfrm>
          <a:prstGeom prst="rect">
            <a:avLst/>
          </a:prstGeom>
          <a:solidFill>
            <a:srgbClr val="E17C26"/>
          </a:solidFill>
        </p:spPr>
      </p:pic>
      <p:sp>
        <p:nvSpPr>
          <p:cNvPr id="7" name="TextBox 6">
            <a:extLst>
              <a:ext uri="{FF2B5EF4-FFF2-40B4-BE49-F238E27FC236}">
                <a16:creationId xmlns:a16="http://schemas.microsoft.com/office/drawing/2014/main" id="{BB13E7D6-20C9-582B-EC85-5BDF0A983467}"/>
              </a:ext>
            </a:extLst>
          </p:cNvPr>
          <p:cNvSpPr txBox="1"/>
          <p:nvPr/>
        </p:nvSpPr>
        <p:spPr>
          <a:xfrm>
            <a:off x="182880" y="149320"/>
            <a:ext cx="1488440" cy="387160"/>
          </a:xfrm>
          <a:prstGeom prst="rect">
            <a:avLst/>
          </a:prstGeom>
          <a:solidFill>
            <a:srgbClr val="E17C26"/>
          </a:solidFill>
        </p:spPr>
        <p:txBody>
          <a:bodyPr wrap="square" rtlCol="0" anchor="ctr" anchorCtr="0">
            <a:noAutofit/>
          </a:bodyPr>
          <a:lstStyle/>
          <a:p>
            <a:r>
              <a:rPr lang="en-US" sz="800" b="1" dirty="0">
                <a:solidFill>
                  <a:schemeClr val="bg1"/>
                </a:solidFill>
                <a:latin typeface="MV Boli" panose="02000500030200090000" pitchFamily="2" charset="0"/>
                <a:cs typeface="MV Boli" panose="02000500030200090000" pitchFamily="2" charset="0"/>
              </a:rPr>
              <a:t>LEED Core Concepts Guide</a:t>
            </a:r>
          </a:p>
          <a:p>
            <a:r>
              <a:rPr lang="en-US" sz="800" b="1" dirty="0">
                <a:solidFill>
                  <a:schemeClr val="bg1"/>
                </a:solidFill>
                <a:latin typeface="MV Boli" panose="02000500030200090000" pitchFamily="2" charset="0"/>
                <a:cs typeface="MV Boli" panose="02000500030200090000" pitchFamily="2" charset="0"/>
              </a:rPr>
              <a:t>Section 5</a:t>
            </a:r>
          </a:p>
        </p:txBody>
      </p:sp>
      <p:pic>
        <p:nvPicPr>
          <p:cNvPr id="9" name="Picture 8">
            <a:extLst>
              <a:ext uri="{FF2B5EF4-FFF2-40B4-BE49-F238E27FC236}">
                <a16:creationId xmlns:a16="http://schemas.microsoft.com/office/drawing/2014/main" id="{70B66CB5-FB92-3612-7F35-C320E3060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774" y="989817"/>
            <a:ext cx="4280452" cy="5539412"/>
          </a:xfrm>
          <a:prstGeom prst="rect">
            <a:avLst/>
          </a:prstGeom>
        </p:spPr>
      </p:pic>
      <p:sp>
        <p:nvSpPr>
          <p:cNvPr id="11" name="Slide Number Placeholder 10">
            <a:extLst>
              <a:ext uri="{FF2B5EF4-FFF2-40B4-BE49-F238E27FC236}">
                <a16:creationId xmlns:a16="http://schemas.microsoft.com/office/drawing/2014/main" id="{5386619D-62F7-BCF7-1484-7A4964111ED0}"/>
              </a:ext>
            </a:extLst>
          </p:cNvPr>
          <p:cNvSpPr>
            <a:spLocks noGrp="1"/>
          </p:cNvSpPr>
          <p:nvPr>
            <p:ph type="sldNum" sz="quarter" idx="12"/>
          </p:nvPr>
        </p:nvSpPr>
        <p:spPr/>
        <p:txBody>
          <a:bodyPr/>
          <a:lstStyle/>
          <a:p>
            <a:fld id="{24CCB6CC-9162-421A-ABBD-5A6A0380A53B}" type="slidenum">
              <a:rPr lang="en-US" smtClean="0"/>
              <a:t>1</a:t>
            </a:fld>
            <a:endParaRPr lang="en-US"/>
          </a:p>
        </p:txBody>
      </p:sp>
    </p:spTree>
    <p:extLst>
      <p:ext uri="{BB962C8B-B14F-4D97-AF65-F5344CB8AC3E}">
        <p14:creationId xmlns:p14="http://schemas.microsoft.com/office/powerpoint/2010/main" val="1302836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AEE1E2-6BBC-3C46-B7F6-7E393B2A5959}"/>
              </a:ext>
            </a:extLst>
          </p:cNvPr>
          <p:cNvPicPr>
            <a:picLocks noChangeAspect="1"/>
          </p:cNvPicPr>
          <p:nvPr/>
        </p:nvPicPr>
        <p:blipFill>
          <a:blip r:embed="rId2"/>
          <a:stretch>
            <a:fillRect/>
          </a:stretch>
        </p:blipFill>
        <p:spPr>
          <a:xfrm>
            <a:off x="3048" y="0"/>
            <a:ext cx="12188952" cy="984306"/>
          </a:xfrm>
          <a:prstGeom prst="rect">
            <a:avLst/>
          </a:prstGeom>
        </p:spPr>
      </p:pic>
      <p:pic>
        <p:nvPicPr>
          <p:cNvPr id="4" name="Picture 3">
            <a:extLst>
              <a:ext uri="{FF2B5EF4-FFF2-40B4-BE49-F238E27FC236}">
                <a16:creationId xmlns:a16="http://schemas.microsoft.com/office/drawing/2014/main" id="{66BC02DA-ACAE-3D0C-7386-D4B400C6BFE6}"/>
              </a:ext>
            </a:extLst>
          </p:cNvPr>
          <p:cNvPicPr>
            <a:picLocks noChangeAspect="1"/>
          </p:cNvPicPr>
          <p:nvPr/>
        </p:nvPicPr>
        <p:blipFill>
          <a:blip r:embed="rId3"/>
          <a:stretch>
            <a:fillRect/>
          </a:stretch>
        </p:blipFill>
        <p:spPr>
          <a:xfrm>
            <a:off x="2127250" y="1056557"/>
            <a:ext cx="7937500" cy="5664918"/>
          </a:xfrm>
          <a:prstGeom prst="rect">
            <a:avLst/>
          </a:prstGeom>
        </p:spPr>
      </p:pic>
      <p:sp>
        <p:nvSpPr>
          <p:cNvPr id="9" name="Slide Number Placeholder 8">
            <a:extLst>
              <a:ext uri="{FF2B5EF4-FFF2-40B4-BE49-F238E27FC236}">
                <a16:creationId xmlns:a16="http://schemas.microsoft.com/office/drawing/2014/main" id="{C612D2CE-7A3D-6818-54AA-A332EDB8AF26}"/>
              </a:ext>
            </a:extLst>
          </p:cNvPr>
          <p:cNvSpPr>
            <a:spLocks noGrp="1"/>
          </p:cNvSpPr>
          <p:nvPr>
            <p:ph type="sldNum" sz="quarter" idx="12"/>
          </p:nvPr>
        </p:nvSpPr>
        <p:spPr/>
        <p:txBody>
          <a:bodyPr/>
          <a:lstStyle/>
          <a:p>
            <a:fld id="{24CCB6CC-9162-421A-ABBD-5A6A0380A53B}" type="slidenum">
              <a:rPr lang="en-US" smtClean="0"/>
              <a:t>10</a:t>
            </a:fld>
            <a:endParaRPr lang="en-US"/>
          </a:p>
        </p:txBody>
      </p:sp>
    </p:spTree>
    <p:extLst>
      <p:ext uri="{BB962C8B-B14F-4D97-AF65-F5344CB8AC3E}">
        <p14:creationId xmlns:p14="http://schemas.microsoft.com/office/powerpoint/2010/main" val="967002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AEE1E2-6BBC-3C46-B7F6-7E393B2A5959}"/>
              </a:ext>
            </a:extLst>
          </p:cNvPr>
          <p:cNvPicPr>
            <a:picLocks noChangeAspect="1"/>
          </p:cNvPicPr>
          <p:nvPr/>
        </p:nvPicPr>
        <p:blipFill>
          <a:blip r:embed="rId2"/>
          <a:stretch>
            <a:fillRect/>
          </a:stretch>
        </p:blipFill>
        <p:spPr>
          <a:xfrm>
            <a:off x="3048" y="0"/>
            <a:ext cx="12188952" cy="984306"/>
          </a:xfrm>
          <a:prstGeom prst="rect">
            <a:avLst/>
          </a:prstGeom>
        </p:spPr>
      </p:pic>
      <p:pic>
        <p:nvPicPr>
          <p:cNvPr id="5" name="Picture 4">
            <a:extLst>
              <a:ext uri="{FF2B5EF4-FFF2-40B4-BE49-F238E27FC236}">
                <a16:creationId xmlns:a16="http://schemas.microsoft.com/office/drawing/2014/main" id="{1A08163D-975F-EFA3-174B-41EE9D260A50}"/>
              </a:ext>
            </a:extLst>
          </p:cNvPr>
          <p:cNvPicPr>
            <a:picLocks noChangeAspect="1"/>
          </p:cNvPicPr>
          <p:nvPr/>
        </p:nvPicPr>
        <p:blipFill>
          <a:blip r:embed="rId3"/>
          <a:stretch>
            <a:fillRect/>
          </a:stretch>
        </p:blipFill>
        <p:spPr>
          <a:xfrm>
            <a:off x="3085572" y="984306"/>
            <a:ext cx="6020856" cy="5793759"/>
          </a:xfrm>
          <a:prstGeom prst="rect">
            <a:avLst/>
          </a:prstGeom>
        </p:spPr>
      </p:pic>
      <p:sp>
        <p:nvSpPr>
          <p:cNvPr id="7" name="Slide Number Placeholder 6">
            <a:extLst>
              <a:ext uri="{FF2B5EF4-FFF2-40B4-BE49-F238E27FC236}">
                <a16:creationId xmlns:a16="http://schemas.microsoft.com/office/drawing/2014/main" id="{5F43CAC7-CD8A-1603-64C7-53E2955A37FC}"/>
              </a:ext>
            </a:extLst>
          </p:cNvPr>
          <p:cNvSpPr>
            <a:spLocks noGrp="1"/>
          </p:cNvSpPr>
          <p:nvPr>
            <p:ph type="sldNum" sz="quarter" idx="12"/>
          </p:nvPr>
        </p:nvSpPr>
        <p:spPr/>
        <p:txBody>
          <a:bodyPr/>
          <a:lstStyle/>
          <a:p>
            <a:fld id="{24CCB6CC-9162-421A-ABBD-5A6A0380A53B}" type="slidenum">
              <a:rPr lang="en-US" smtClean="0"/>
              <a:t>11</a:t>
            </a:fld>
            <a:endParaRPr lang="en-US"/>
          </a:p>
        </p:txBody>
      </p:sp>
    </p:spTree>
    <p:extLst>
      <p:ext uri="{BB962C8B-B14F-4D97-AF65-F5344CB8AC3E}">
        <p14:creationId xmlns:p14="http://schemas.microsoft.com/office/powerpoint/2010/main" val="3950067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AEE1E2-6BBC-3C46-B7F6-7E393B2A5959}"/>
              </a:ext>
            </a:extLst>
          </p:cNvPr>
          <p:cNvPicPr>
            <a:picLocks noChangeAspect="1"/>
          </p:cNvPicPr>
          <p:nvPr/>
        </p:nvPicPr>
        <p:blipFill>
          <a:blip r:embed="rId2"/>
          <a:stretch>
            <a:fillRect/>
          </a:stretch>
        </p:blipFill>
        <p:spPr>
          <a:xfrm>
            <a:off x="3048" y="0"/>
            <a:ext cx="12188952" cy="984306"/>
          </a:xfrm>
          <a:prstGeom prst="rect">
            <a:avLst/>
          </a:prstGeom>
        </p:spPr>
      </p:pic>
      <p:pic>
        <p:nvPicPr>
          <p:cNvPr id="5" name="Picture 4">
            <a:extLst>
              <a:ext uri="{FF2B5EF4-FFF2-40B4-BE49-F238E27FC236}">
                <a16:creationId xmlns:a16="http://schemas.microsoft.com/office/drawing/2014/main" id="{C5C078EA-378A-BF7D-E6E5-A8C10B59B40C}"/>
              </a:ext>
            </a:extLst>
          </p:cNvPr>
          <p:cNvPicPr>
            <a:picLocks noChangeAspect="1"/>
          </p:cNvPicPr>
          <p:nvPr/>
        </p:nvPicPr>
        <p:blipFill>
          <a:blip r:embed="rId3"/>
          <a:stretch>
            <a:fillRect/>
          </a:stretch>
        </p:blipFill>
        <p:spPr>
          <a:xfrm>
            <a:off x="918440" y="1466576"/>
            <a:ext cx="10355120" cy="3924848"/>
          </a:xfrm>
          <a:prstGeom prst="rect">
            <a:avLst/>
          </a:prstGeom>
        </p:spPr>
      </p:pic>
      <p:sp>
        <p:nvSpPr>
          <p:cNvPr id="7" name="Slide Number Placeholder 6">
            <a:extLst>
              <a:ext uri="{FF2B5EF4-FFF2-40B4-BE49-F238E27FC236}">
                <a16:creationId xmlns:a16="http://schemas.microsoft.com/office/drawing/2014/main" id="{6E8784CF-9DCB-D392-9175-1A4B190D1330}"/>
              </a:ext>
            </a:extLst>
          </p:cNvPr>
          <p:cNvSpPr>
            <a:spLocks noGrp="1"/>
          </p:cNvSpPr>
          <p:nvPr>
            <p:ph type="sldNum" sz="quarter" idx="12"/>
          </p:nvPr>
        </p:nvSpPr>
        <p:spPr/>
        <p:txBody>
          <a:bodyPr/>
          <a:lstStyle/>
          <a:p>
            <a:fld id="{24CCB6CC-9162-421A-ABBD-5A6A0380A53B}" type="slidenum">
              <a:rPr lang="en-US" smtClean="0"/>
              <a:t>12</a:t>
            </a:fld>
            <a:endParaRPr lang="en-US"/>
          </a:p>
        </p:txBody>
      </p:sp>
    </p:spTree>
    <p:extLst>
      <p:ext uri="{BB962C8B-B14F-4D97-AF65-F5344CB8AC3E}">
        <p14:creationId xmlns:p14="http://schemas.microsoft.com/office/powerpoint/2010/main" val="2691043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AEE1E2-6BBC-3C46-B7F6-7E393B2A5959}"/>
              </a:ext>
            </a:extLst>
          </p:cNvPr>
          <p:cNvPicPr>
            <a:picLocks noChangeAspect="1"/>
          </p:cNvPicPr>
          <p:nvPr/>
        </p:nvPicPr>
        <p:blipFill>
          <a:blip r:embed="rId2"/>
          <a:stretch>
            <a:fillRect/>
          </a:stretch>
        </p:blipFill>
        <p:spPr>
          <a:xfrm>
            <a:off x="3048" y="0"/>
            <a:ext cx="12188952" cy="984306"/>
          </a:xfrm>
          <a:prstGeom prst="rect">
            <a:avLst/>
          </a:prstGeom>
        </p:spPr>
      </p:pic>
      <p:sp>
        <p:nvSpPr>
          <p:cNvPr id="3" name="TextBox 2">
            <a:extLst>
              <a:ext uri="{FF2B5EF4-FFF2-40B4-BE49-F238E27FC236}">
                <a16:creationId xmlns:a16="http://schemas.microsoft.com/office/drawing/2014/main" id="{46B9CF85-2AD8-8016-1AD4-5707C1695DD1}"/>
              </a:ext>
            </a:extLst>
          </p:cNvPr>
          <p:cNvSpPr txBox="1"/>
          <p:nvPr/>
        </p:nvSpPr>
        <p:spPr>
          <a:xfrm>
            <a:off x="0" y="1097280"/>
            <a:ext cx="12192000" cy="3416320"/>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Rating System Development and Evolution</a:t>
            </a:r>
          </a:p>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Since its launch in 2000, LEED has been evolving to address new markets and building types, advances in practice and technology, and greater understanding of the environmental and human health impacts of the built environment. </a:t>
            </a:r>
          </a:p>
          <a:p>
            <a:pPr marL="0" marR="0">
              <a:spcBef>
                <a:spcPts val="0"/>
              </a:spcBef>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These ongoing improvements to LEED are based on principles of transparency, openness, and inclusiveness involving volunteer committees and working groups, as well as USGBC staff, and are approved by a membership-wide vote.</a:t>
            </a:r>
          </a:p>
        </p:txBody>
      </p:sp>
      <p:sp>
        <p:nvSpPr>
          <p:cNvPr id="5" name="Slide Number Placeholder 4">
            <a:extLst>
              <a:ext uri="{FF2B5EF4-FFF2-40B4-BE49-F238E27FC236}">
                <a16:creationId xmlns:a16="http://schemas.microsoft.com/office/drawing/2014/main" id="{4175B5CA-3D0F-48B0-D1FE-1BA68A639BA2}"/>
              </a:ext>
            </a:extLst>
          </p:cNvPr>
          <p:cNvSpPr>
            <a:spLocks noGrp="1"/>
          </p:cNvSpPr>
          <p:nvPr>
            <p:ph type="sldNum" sz="quarter" idx="12"/>
          </p:nvPr>
        </p:nvSpPr>
        <p:spPr/>
        <p:txBody>
          <a:bodyPr/>
          <a:lstStyle/>
          <a:p>
            <a:fld id="{24CCB6CC-9162-421A-ABBD-5A6A0380A53B}" type="slidenum">
              <a:rPr lang="en-US" smtClean="0"/>
              <a:t>13</a:t>
            </a:fld>
            <a:endParaRPr lang="en-US"/>
          </a:p>
        </p:txBody>
      </p:sp>
    </p:spTree>
    <p:extLst>
      <p:ext uri="{BB962C8B-B14F-4D97-AF65-F5344CB8AC3E}">
        <p14:creationId xmlns:p14="http://schemas.microsoft.com/office/powerpoint/2010/main" val="3355773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AEE1E2-6BBC-3C46-B7F6-7E393B2A5959}"/>
              </a:ext>
            </a:extLst>
          </p:cNvPr>
          <p:cNvPicPr>
            <a:picLocks noChangeAspect="1"/>
          </p:cNvPicPr>
          <p:nvPr/>
        </p:nvPicPr>
        <p:blipFill>
          <a:blip r:embed="rId2"/>
          <a:stretch>
            <a:fillRect/>
          </a:stretch>
        </p:blipFill>
        <p:spPr>
          <a:xfrm>
            <a:off x="3048" y="0"/>
            <a:ext cx="12188952" cy="984306"/>
          </a:xfrm>
          <a:prstGeom prst="rect">
            <a:avLst/>
          </a:prstGeom>
        </p:spPr>
      </p:pic>
      <p:sp>
        <p:nvSpPr>
          <p:cNvPr id="3" name="TextBox 2">
            <a:extLst>
              <a:ext uri="{FF2B5EF4-FFF2-40B4-BE49-F238E27FC236}">
                <a16:creationId xmlns:a16="http://schemas.microsoft.com/office/drawing/2014/main" id="{46B9CF85-2AD8-8016-1AD4-5707C1695DD1}"/>
              </a:ext>
            </a:extLst>
          </p:cNvPr>
          <p:cNvSpPr txBox="1"/>
          <p:nvPr/>
        </p:nvSpPr>
        <p:spPr>
          <a:xfrm>
            <a:off x="0" y="1097280"/>
            <a:ext cx="12192000" cy="1200329"/>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Credit Weightings</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weightings ensure that LEED assigns higher point values to the credits with the strongest relationship to the impact categories of greatest concern.</a:t>
            </a:r>
          </a:p>
        </p:txBody>
      </p:sp>
      <p:pic>
        <p:nvPicPr>
          <p:cNvPr id="4" name="Picture 3">
            <a:extLst>
              <a:ext uri="{FF2B5EF4-FFF2-40B4-BE49-F238E27FC236}">
                <a16:creationId xmlns:a16="http://schemas.microsoft.com/office/drawing/2014/main" id="{E7394A48-F21F-EC33-414E-F0FE4F8E0D43}"/>
              </a:ext>
            </a:extLst>
          </p:cNvPr>
          <p:cNvPicPr>
            <a:picLocks noChangeAspect="1"/>
          </p:cNvPicPr>
          <p:nvPr/>
        </p:nvPicPr>
        <p:blipFill>
          <a:blip r:embed="rId3"/>
          <a:stretch>
            <a:fillRect/>
          </a:stretch>
        </p:blipFill>
        <p:spPr>
          <a:xfrm>
            <a:off x="530860" y="2538935"/>
            <a:ext cx="5520690" cy="3441584"/>
          </a:xfrm>
          <a:prstGeom prst="rect">
            <a:avLst/>
          </a:prstGeom>
        </p:spPr>
      </p:pic>
      <p:pic>
        <p:nvPicPr>
          <p:cNvPr id="5" name="Picture 4">
            <a:extLst>
              <a:ext uri="{FF2B5EF4-FFF2-40B4-BE49-F238E27FC236}">
                <a16:creationId xmlns:a16="http://schemas.microsoft.com/office/drawing/2014/main" id="{CA14FA52-22D5-A1A1-D45A-3092CD22F3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7650" y="2681093"/>
            <a:ext cx="2440305" cy="3157268"/>
          </a:xfrm>
          <a:prstGeom prst="rect">
            <a:avLst/>
          </a:prstGeom>
        </p:spPr>
      </p:pic>
      <p:pic>
        <p:nvPicPr>
          <p:cNvPr id="10" name="Picture 9">
            <a:extLst>
              <a:ext uri="{FF2B5EF4-FFF2-40B4-BE49-F238E27FC236}">
                <a16:creationId xmlns:a16="http://schemas.microsoft.com/office/drawing/2014/main" id="{E27967FE-CFFB-1807-DD4F-850730BC0F03}"/>
              </a:ext>
            </a:extLst>
          </p:cNvPr>
          <p:cNvPicPr>
            <a:picLocks noChangeAspect="1"/>
          </p:cNvPicPr>
          <p:nvPr/>
        </p:nvPicPr>
        <p:blipFill>
          <a:blip r:embed="rId5"/>
          <a:stretch>
            <a:fillRect/>
          </a:stretch>
        </p:blipFill>
        <p:spPr>
          <a:xfrm>
            <a:off x="2502992" y="2885901"/>
            <a:ext cx="7097115" cy="2495898"/>
          </a:xfrm>
          <a:prstGeom prst="rect">
            <a:avLst/>
          </a:prstGeom>
        </p:spPr>
      </p:pic>
      <p:sp>
        <p:nvSpPr>
          <p:cNvPr id="12" name="Slide Number Placeholder 11">
            <a:extLst>
              <a:ext uri="{FF2B5EF4-FFF2-40B4-BE49-F238E27FC236}">
                <a16:creationId xmlns:a16="http://schemas.microsoft.com/office/drawing/2014/main" id="{3478AFEF-F9C7-07D4-3D0D-233207B37E07}"/>
              </a:ext>
            </a:extLst>
          </p:cNvPr>
          <p:cNvSpPr>
            <a:spLocks noGrp="1"/>
          </p:cNvSpPr>
          <p:nvPr>
            <p:ph type="sldNum" sz="quarter" idx="12"/>
          </p:nvPr>
        </p:nvSpPr>
        <p:spPr/>
        <p:txBody>
          <a:bodyPr/>
          <a:lstStyle/>
          <a:p>
            <a:fld id="{24CCB6CC-9162-421A-ABBD-5A6A0380A53B}" type="slidenum">
              <a:rPr lang="en-US" smtClean="0"/>
              <a:t>14</a:t>
            </a:fld>
            <a:endParaRPr lang="en-US"/>
          </a:p>
        </p:txBody>
      </p:sp>
    </p:spTree>
    <p:extLst>
      <p:ext uri="{BB962C8B-B14F-4D97-AF65-F5344CB8AC3E}">
        <p14:creationId xmlns:p14="http://schemas.microsoft.com/office/powerpoint/2010/main" val="44080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AEE1E2-6BBC-3C46-B7F6-7E393B2A5959}"/>
              </a:ext>
            </a:extLst>
          </p:cNvPr>
          <p:cNvPicPr>
            <a:picLocks noChangeAspect="1"/>
          </p:cNvPicPr>
          <p:nvPr/>
        </p:nvPicPr>
        <p:blipFill>
          <a:blip r:embed="rId2"/>
          <a:stretch>
            <a:fillRect/>
          </a:stretch>
        </p:blipFill>
        <p:spPr>
          <a:xfrm>
            <a:off x="3048" y="0"/>
            <a:ext cx="12188952" cy="984306"/>
          </a:xfrm>
          <a:prstGeom prst="rect">
            <a:avLst/>
          </a:prstGeom>
        </p:spPr>
      </p:pic>
      <p:sp>
        <p:nvSpPr>
          <p:cNvPr id="3" name="TextBox 2">
            <a:extLst>
              <a:ext uri="{FF2B5EF4-FFF2-40B4-BE49-F238E27FC236}">
                <a16:creationId xmlns:a16="http://schemas.microsoft.com/office/drawing/2014/main" id="{46B9CF85-2AD8-8016-1AD4-5707C1695DD1}"/>
              </a:ext>
            </a:extLst>
          </p:cNvPr>
          <p:cNvSpPr txBox="1"/>
          <p:nvPr/>
        </p:nvSpPr>
        <p:spPr>
          <a:xfrm>
            <a:off x="0" y="1097280"/>
            <a:ext cx="12192000" cy="5262979"/>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Green Building Codes, Standards, and Rating Systems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California Green Building Code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CALGreen</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Code)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http://www.bsc.ca.gov/Home/CALGreen.aspx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California Green Building Standards Code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CALGreen</a:t>
            </a:r>
            <a:r>
              <a:rPr lang="en-US" sz="2400" dirty="0">
                <a:effectLst/>
                <a:latin typeface="Calibri" panose="020F0502020204030204" pitchFamily="34" charset="0"/>
                <a:ea typeface="Calibri" panose="020F0502020204030204" pitchFamily="34" charset="0"/>
                <a:cs typeface="Times New Roman" panose="02020603050405020304" pitchFamily="18" charset="0"/>
              </a:rPr>
              <a:t> Code) is Part 11 of the California Building Standards Code (Title 24) and is the first statewide "green" building code in the US.</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International Green Construction Code (IGCC)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http://www.iccsafe.org/codes-tech-support/international-green-construction-code-igcc/international-green-construction-code/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International Green Construction Code </a:t>
            </a:r>
            <a:r>
              <a:rPr lang="en-US" sz="2400" dirty="0">
                <a:effectLst/>
                <a:latin typeface="Calibri" panose="020F0502020204030204" pitchFamily="34" charset="0"/>
                <a:ea typeface="Calibri" panose="020F0502020204030204" pitchFamily="34" charset="0"/>
                <a:cs typeface="Times New Roman" panose="02020603050405020304" pitchFamily="18" charset="0"/>
              </a:rPr>
              <a:t>(IGCC), including ASHRAE Standard 189.1 as an alternate path to compliance, is a widely supported and first-of-its-kind regulatory framework that recognizes an entire set of risks not otherwise addressed in the codes.</a:t>
            </a:r>
          </a:p>
        </p:txBody>
      </p:sp>
      <p:sp>
        <p:nvSpPr>
          <p:cNvPr id="5" name="Slide Number Placeholder 4">
            <a:extLst>
              <a:ext uri="{FF2B5EF4-FFF2-40B4-BE49-F238E27FC236}">
                <a16:creationId xmlns:a16="http://schemas.microsoft.com/office/drawing/2014/main" id="{6EFA6DBF-587F-F1B0-2498-37A1C7EEB2B4}"/>
              </a:ext>
            </a:extLst>
          </p:cNvPr>
          <p:cNvSpPr>
            <a:spLocks noGrp="1"/>
          </p:cNvSpPr>
          <p:nvPr>
            <p:ph type="sldNum" sz="quarter" idx="12"/>
          </p:nvPr>
        </p:nvSpPr>
        <p:spPr/>
        <p:txBody>
          <a:bodyPr/>
          <a:lstStyle/>
          <a:p>
            <a:fld id="{24CCB6CC-9162-421A-ABBD-5A6A0380A53B}" type="slidenum">
              <a:rPr lang="en-US" smtClean="0"/>
              <a:t>15</a:t>
            </a:fld>
            <a:endParaRPr lang="en-US"/>
          </a:p>
        </p:txBody>
      </p:sp>
    </p:spTree>
    <p:extLst>
      <p:ext uri="{BB962C8B-B14F-4D97-AF65-F5344CB8AC3E}">
        <p14:creationId xmlns:p14="http://schemas.microsoft.com/office/powerpoint/2010/main" val="1086068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AEE1E2-6BBC-3C46-B7F6-7E393B2A5959}"/>
              </a:ext>
            </a:extLst>
          </p:cNvPr>
          <p:cNvPicPr>
            <a:picLocks noChangeAspect="1"/>
          </p:cNvPicPr>
          <p:nvPr/>
        </p:nvPicPr>
        <p:blipFill>
          <a:blip r:embed="rId2"/>
          <a:stretch>
            <a:fillRect/>
          </a:stretch>
        </p:blipFill>
        <p:spPr>
          <a:xfrm>
            <a:off x="3048" y="0"/>
            <a:ext cx="12188952" cy="984306"/>
          </a:xfrm>
          <a:prstGeom prst="rect">
            <a:avLst/>
          </a:prstGeom>
        </p:spPr>
      </p:pic>
      <p:sp>
        <p:nvSpPr>
          <p:cNvPr id="3" name="TextBox 2">
            <a:extLst>
              <a:ext uri="{FF2B5EF4-FFF2-40B4-BE49-F238E27FC236}">
                <a16:creationId xmlns:a16="http://schemas.microsoft.com/office/drawing/2014/main" id="{46B9CF85-2AD8-8016-1AD4-5707C1695DD1}"/>
              </a:ext>
            </a:extLst>
          </p:cNvPr>
          <p:cNvSpPr txBox="1"/>
          <p:nvPr/>
        </p:nvSpPr>
        <p:spPr>
          <a:xfrm>
            <a:off x="0" y="1097280"/>
            <a:ext cx="12192000" cy="5262979"/>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Project Certification </a:t>
            </a:r>
            <a:r>
              <a:rPr lang="en-US" sz="24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http://www.usgbc.org/cert-guide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LEED certification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provides independent, third-party verification that a building project meets the highest green building and performance measures.</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Early in the development of a project, the integrated project team needs to determine the project’s goals, the level of certification to pursue, and the credits that will help them achieve it.</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LEED certification involves four main steps: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Register</a:t>
            </a:r>
            <a:r>
              <a:rPr lang="en-US" sz="2400" dirty="0">
                <a:effectLst/>
                <a:latin typeface="Calibri" panose="020F0502020204030204" pitchFamily="34" charset="0"/>
                <a:ea typeface="Calibri" panose="020F0502020204030204" pitchFamily="34" charset="0"/>
                <a:cs typeface="Times New Roman" panose="02020603050405020304" pitchFamily="18" charset="0"/>
              </a:rPr>
              <a:t> your project by completing key forms and submitting payment.</a:t>
            </a:r>
          </a:p>
          <a:p>
            <a:pPr marL="457200" marR="0" lvl="0" indent="-457200">
              <a:spcBef>
                <a:spcPts val="0"/>
              </a:spcBef>
              <a:spcAft>
                <a:spcPts val="0"/>
              </a:spcAft>
              <a:buFont typeface="+mj-lt"/>
              <a:buAutoNum type="arabi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Apply</a:t>
            </a:r>
            <a:r>
              <a:rPr lang="en-US" sz="2400" dirty="0">
                <a:effectLst/>
                <a:latin typeface="Calibri" panose="020F0502020204030204" pitchFamily="34" charset="0"/>
                <a:ea typeface="Calibri" panose="020F0502020204030204" pitchFamily="34" charset="0"/>
                <a:cs typeface="Times New Roman" panose="02020603050405020304" pitchFamily="18" charset="0"/>
              </a:rPr>
              <a:t> for LEED certification by submitting your completed certification application through </a:t>
            </a: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LEED Online</a:t>
            </a:r>
            <a:r>
              <a:rPr lang="en-US" sz="2400" dirty="0">
                <a:effectLst/>
                <a:latin typeface="Calibri" panose="020F0502020204030204" pitchFamily="34" charset="0"/>
                <a:ea typeface="Calibri" panose="020F0502020204030204" pitchFamily="34" charset="0"/>
                <a:cs typeface="Times New Roman" panose="02020603050405020304" pitchFamily="18" charset="0"/>
              </a:rPr>
              <a:t> and paying a certification review fee. </a:t>
            </a:r>
          </a:p>
          <a:p>
            <a:pPr marL="457200" marR="0" lvl="0" indent="-457200">
              <a:spcBef>
                <a:spcPts val="0"/>
              </a:spcBef>
              <a:spcAft>
                <a:spcPts val="0"/>
              </a:spcAft>
              <a:buFont typeface="+mj-lt"/>
              <a:buAutoNum type="arabi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Review.</a:t>
            </a:r>
            <a:r>
              <a:rPr lang="en-US" sz="2400" dirty="0">
                <a:effectLst/>
                <a:latin typeface="Calibri" panose="020F0502020204030204" pitchFamily="34" charset="0"/>
                <a:ea typeface="Calibri" panose="020F0502020204030204" pitchFamily="34" charset="0"/>
                <a:cs typeface="Times New Roman" panose="02020603050405020304" pitchFamily="18" charset="0"/>
              </a:rPr>
              <a:t> Your LEED application is reviewed by GBCI. </a:t>
            </a:r>
          </a:p>
          <a:p>
            <a:pPr marL="457200" marR="0" lvl="0" indent="-457200">
              <a:spcBef>
                <a:spcPts val="0"/>
              </a:spcBef>
              <a:spcAft>
                <a:spcPts val="0"/>
              </a:spcAft>
              <a:buFont typeface="+mj-lt"/>
              <a:buAutoNum type="arabi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Certify.</a:t>
            </a:r>
            <a:r>
              <a:rPr lang="en-US" sz="2400" dirty="0">
                <a:effectLst/>
                <a:latin typeface="Calibri" panose="020F0502020204030204" pitchFamily="34" charset="0"/>
                <a:ea typeface="Calibri" panose="020F0502020204030204" pitchFamily="34" charset="0"/>
                <a:cs typeface="Times New Roman" panose="02020603050405020304" pitchFamily="18" charset="0"/>
              </a:rPr>
              <a:t> Receive the certification decision. If you’ve earned LEED certification: congratulations!</a:t>
            </a:r>
          </a:p>
        </p:txBody>
      </p:sp>
      <p:sp>
        <p:nvSpPr>
          <p:cNvPr id="5" name="Slide Number Placeholder 4">
            <a:extLst>
              <a:ext uri="{FF2B5EF4-FFF2-40B4-BE49-F238E27FC236}">
                <a16:creationId xmlns:a16="http://schemas.microsoft.com/office/drawing/2014/main" id="{EB787FD3-FB09-4731-F0A3-B5525E717938}"/>
              </a:ext>
            </a:extLst>
          </p:cNvPr>
          <p:cNvSpPr>
            <a:spLocks noGrp="1"/>
          </p:cNvSpPr>
          <p:nvPr>
            <p:ph type="sldNum" sz="quarter" idx="12"/>
          </p:nvPr>
        </p:nvSpPr>
        <p:spPr/>
        <p:txBody>
          <a:bodyPr/>
          <a:lstStyle/>
          <a:p>
            <a:fld id="{24CCB6CC-9162-421A-ABBD-5A6A0380A53B}" type="slidenum">
              <a:rPr lang="en-US" smtClean="0"/>
              <a:t>16</a:t>
            </a:fld>
            <a:endParaRPr lang="en-US"/>
          </a:p>
        </p:txBody>
      </p:sp>
    </p:spTree>
    <p:extLst>
      <p:ext uri="{BB962C8B-B14F-4D97-AF65-F5344CB8AC3E}">
        <p14:creationId xmlns:p14="http://schemas.microsoft.com/office/powerpoint/2010/main" val="2597644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AEE1E2-6BBC-3C46-B7F6-7E393B2A5959}"/>
              </a:ext>
            </a:extLst>
          </p:cNvPr>
          <p:cNvPicPr>
            <a:picLocks noChangeAspect="1"/>
          </p:cNvPicPr>
          <p:nvPr/>
        </p:nvPicPr>
        <p:blipFill>
          <a:blip r:embed="rId2"/>
          <a:stretch>
            <a:fillRect/>
          </a:stretch>
        </p:blipFill>
        <p:spPr>
          <a:xfrm>
            <a:off x="3048" y="0"/>
            <a:ext cx="12188952" cy="984306"/>
          </a:xfrm>
          <a:prstGeom prst="rect">
            <a:avLst/>
          </a:prstGeom>
        </p:spPr>
      </p:pic>
      <p:sp>
        <p:nvSpPr>
          <p:cNvPr id="3" name="TextBox 2">
            <a:extLst>
              <a:ext uri="{FF2B5EF4-FFF2-40B4-BE49-F238E27FC236}">
                <a16:creationId xmlns:a16="http://schemas.microsoft.com/office/drawing/2014/main" id="{46B9CF85-2AD8-8016-1AD4-5707C1695DD1}"/>
              </a:ext>
            </a:extLst>
          </p:cNvPr>
          <p:cNvSpPr txBox="1"/>
          <p:nvPr/>
        </p:nvSpPr>
        <p:spPr>
          <a:xfrm>
            <a:off x="0" y="1097280"/>
            <a:ext cx="12192000" cy="4524315"/>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Project Registration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LEED process begins with registration. The project team submits a registration form and a fee to GBCI.</a:t>
            </a:r>
          </a:p>
          <a:p>
            <a:pPr marL="342900" marR="0" lvl="0" indent="-342900">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It is helpful if the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project administrator—the team member who registers </a:t>
            </a:r>
            <a:r>
              <a:rPr lang="en-US" sz="2400" dirty="0">
                <a:effectLst/>
                <a:latin typeface="Calibri" panose="020F0502020204030204" pitchFamily="34" charset="0"/>
                <a:ea typeface="Calibri" panose="020F0502020204030204" pitchFamily="34" charset="0"/>
                <a:cs typeface="Times New Roman" panose="02020603050405020304" pitchFamily="18" charset="0"/>
              </a:rPr>
              <a:t>the project—has previous green building and LEED project experience; ideally, he or she is a LEED Accredited Professional with Specialty.</a:t>
            </a:r>
          </a:p>
          <a:p>
            <a:pPr marL="342900" marR="0" lvl="0" indent="-342900">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Once registered, the team receives information, tools, and communications that will help guide the certification process.</a:t>
            </a:r>
          </a:p>
          <a:p>
            <a:pPr marL="342900" marR="0" lvl="0" indent="-342900">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All project activity, including registration and credit compliance documentation, is completed in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LEED Online</a:t>
            </a:r>
            <a:r>
              <a:rPr lang="en-US" sz="2400" dirty="0">
                <a:effectLst/>
                <a:latin typeface="Calibri" panose="020F0502020204030204" pitchFamily="34" charset="0"/>
                <a:ea typeface="Calibri" panose="020F0502020204030204" pitchFamily="34" charset="0"/>
                <a:cs typeface="Times New Roman" panose="02020603050405020304" pitchFamily="18" charset="0"/>
              </a:rPr>
              <a:t>, a data collection portal through which the team uploads information about the project. This site provides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credit templates </a:t>
            </a:r>
            <a:r>
              <a:rPr lang="en-US" sz="2400" dirty="0">
                <a:effectLst/>
                <a:latin typeface="Calibri" panose="020F0502020204030204" pitchFamily="34" charset="0"/>
                <a:ea typeface="Calibri" panose="020F0502020204030204" pitchFamily="34" charset="0"/>
                <a:cs typeface="Times New Roman" panose="02020603050405020304" pitchFamily="18" charset="0"/>
              </a:rPr>
              <a:t>to be completed and signed by a specified member of the team.</a:t>
            </a:r>
          </a:p>
        </p:txBody>
      </p:sp>
      <p:sp>
        <p:nvSpPr>
          <p:cNvPr id="5" name="Slide Number Placeholder 4">
            <a:extLst>
              <a:ext uri="{FF2B5EF4-FFF2-40B4-BE49-F238E27FC236}">
                <a16:creationId xmlns:a16="http://schemas.microsoft.com/office/drawing/2014/main" id="{55073A01-94AC-CFAC-3FD1-8ACC5535A277}"/>
              </a:ext>
            </a:extLst>
          </p:cNvPr>
          <p:cNvSpPr>
            <a:spLocks noGrp="1"/>
          </p:cNvSpPr>
          <p:nvPr>
            <p:ph type="sldNum" sz="quarter" idx="12"/>
          </p:nvPr>
        </p:nvSpPr>
        <p:spPr/>
        <p:txBody>
          <a:bodyPr/>
          <a:lstStyle/>
          <a:p>
            <a:fld id="{24CCB6CC-9162-421A-ABBD-5A6A0380A53B}" type="slidenum">
              <a:rPr lang="en-US" smtClean="0"/>
              <a:t>17</a:t>
            </a:fld>
            <a:endParaRPr lang="en-US"/>
          </a:p>
        </p:txBody>
      </p:sp>
    </p:spTree>
    <p:extLst>
      <p:ext uri="{BB962C8B-B14F-4D97-AF65-F5344CB8AC3E}">
        <p14:creationId xmlns:p14="http://schemas.microsoft.com/office/powerpoint/2010/main" val="735417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AEE1E2-6BBC-3C46-B7F6-7E393B2A5959}"/>
              </a:ext>
            </a:extLst>
          </p:cNvPr>
          <p:cNvPicPr>
            <a:picLocks noChangeAspect="1"/>
          </p:cNvPicPr>
          <p:nvPr/>
        </p:nvPicPr>
        <p:blipFill>
          <a:blip r:embed="rId2"/>
          <a:stretch>
            <a:fillRect/>
          </a:stretch>
        </p:blipFill>
        <p:spPr>
          <a:xfrm>
            <a:off x="3048" y="0"/>
            <a:ext cx="12188952" cy="984306"/>
          </a:xfrm>
          <a:prstGeom prst="rect">
            <a:avLst/>
          </a:prstGeom>
        </p:spPr>
      </p:pic>
      <p:sp>
        <p:nvSpPr>
          <p:cNvPr id="3" name="TextBox 2">
            <a:extLst>
              <a:ext uri="{FF2B5EF4-FFF2-40B4-BE49-F238E27FC236}">
                <a16:creationId xmlns:a16="http://schemas.microsoft.com/office/drawing/2014/main" id="{46B9CF85-2AD8-8016-1AD4-5707C1695DD1}"/>
              </a:ext>
            </a:extLst>
          </p:cNvPr>
          <p:cNvSpPr txBox="1"/>
          <p:nvPr/>
        </p:nvSpPr>
        <p:spPr>
          <a:xfrm>
            <a:off x="0" y="1097280"/>
            <a:ext cx="12192000" cy="5262979"/>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Application Preparation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Each LEED credit and prerequisite has documentation requirements that must be completed as part of the application process.</a:t>
            </a:r>
          </a:p>
          <a:p>
            <a:pPr marL="342900" marR="0" lvl="0" indent="-342900">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project team selects the credits it has chosen to pursue and when the necessary documentation, including required information and calculations, has been assembled, the project team uploads the materials to LEED Online.</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Submission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When the team is ready for its application to be reviewed, the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project administrator </a:t>
            </a:r>
            <a:r>
              <a:rPr lang="en-US" sz="2400" dirty="0">
                <a:effectLst/>
                <a:latin typeface="Calibri" panose="020F0502020204030204" pitchFamily="34" charset="0"/>
                <a:ea typeface="Calibri" panose="020F0502020204030204" pitchFamily="34" charset="0"/>
                <a:cs typeface="Times New Roman" panose="02020603050405020304" pitchFamily="18" charset="0"/>
              </a:rPr>
              <a:t>submits the appropriate fee and documentation.</a:t>
            </a:r>
          </a:p>
          <a:p>
            <a:pPr marL="342900" marR="0" lvl="0" indent="-342900">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For LEED BD+C and ID+C projects, the team can wait to submit documentation until the building project is complete, or the team can seek review of its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design-related </a:t>
            </a:r>
            <a:r>
              <a:rPr lang="en-US" sz="2400" dirty="0">
                <a:effectLst/>
                <a:latin typeface="Calibri" panose="020F0502020204030204" pitchFamily="34" charset="0"/>
                <a:ea typeface="Calibri" panose="020F0502020204030204" pitchFamily="34" charset="0"/>
                <a:cs typeface="Times New Roman" panose="02020603050405020304" pitchFamily="18" charset="0"/>
              </a:rPr>
              <a:t>prerequisites and credits before completion, and then apply for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construction-related </a:t>
            </a:r>
            <a:r>
              <a:rPr lang="en-US" sz="2400" dirty="0">
                <a:effectLst/>
                <a:latin typeface="Calibri" panose="020F0502020204030204" pitchFamily="34" charset="0"/>
                <a:ea typeface="Calibri" panose="020F0502020204030204" pitchFamily="34" charset="0"/>
                <a:cs typeface="Times New Roman" panose="02020603050405020304" pitchFamily="18" charset="0"/>
              </a:rPr>
              <a:t>credits after the project is finished.</a:t>
            </a:r>
          </a:p>
        </p:txBody>
      </p:sp>
      <p:sp>
        <p:nvSpPr>
          <p:cNvPr id="5" name="Slide Number Placeholder 4">
            <a:extLst>
              <a:ext uri="{FF2B5EF4-FFF2-40B4-BE49-F238E27FC236}">
                <a16:creationId xmlns:a16="http://schemas.microsoft.com/office/drawing/2014/main" id="{4BA14C80-F852-3548-CB88-36775086272D}"/>
              </a:ext>
            </a:extLst>
          </p:cNvPr>
          <p:cNvSpPr>
            <a:spLocks noGrp="1"/>
          </p:cNvSpPr>
          <p:nvPr>
            <p:ph type="sldNum" sz="quarter" idx="12"/>
          </p:nvPr>
        </p:nvSpPr>
        <p:spPr/>
        <p:txBody>
          <a:bodyPr/>
          <a:lstStyle/>
          <a:p>
            <a:fld id="{24CCB6CC-9162-421A-ABBD-5A6A0380A53B}" type="slidenum">
              <a:rPr lang="en-US" smtClean="0"/>
              <a:t>18</a:t>
            </a:fld>
            <a:endParaRPr lang="en-US"/>
          </a:p>
        </p:txBody>
      </p:sp>
    </p:spTree>
    <p:extLst>
      <p:ext uri="{BB962C8B-B14F-4D97-AF65-F5344CB8AC3E}">
        <p14:creationId xmlns:p14="http://schemas.microsoft.com/office/powerpoint/2010/main" val="2289348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AEE1E2-6BBC-3C46-B7F6-7E393B2A5959}"/>
              </a:ext>
            </a:extLst>
          </p:cNvPr>
          <p:cNvPicPr>
            <a:picLocks noChangeAspect="1"/>
          </p:cNvPicPr>
          <p:nvPr/>
        </p:nvPicPr>
        <p:blipFill>
          <a:blip r:embed="rId2"/>
          <a:stretch>
            <a:fillRect/>
          </a:stretch>
        </p:blipFill>
        <p:spPr>
          <a:xfrm>
            <a:off x="3048" y="0"/>
            <a:ext cx="12188952" cy="984306"/>
          </a:xfrm>
          <a:prstGeom prst="rect">
            <a:avLst/>
          </a:prstGeom>
        </p:spPr>
      </p:pic>
      <p:sp>
        <p:nvSpPr>
          <p:cNvPr id="3" name="TextBox 2">
            <a:extLst>
              <a:ext uri="{FF2B5EF4-FFF2-40B4-BE49-F238E27FC236}">
                <a16:creationId xmlns:a16="http://schemas.microsoft.com/office/drawing/2014/main" id="{46B9CF85-2AD8-8016-1AD4-5707C1695DD1}"/>
              </a:ext>
            </a:extLst>
          </p:cNvPr>
          <p:cNvSpPr txBox="1"/>
          <p:nvPr/>
        </p:nvSpPr>
        <p:spPr>
          <a:xfrm>
            <a:off x="0" y="1097280"/>
            <a:ext cx="12192000" cy="5632311"/>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Application Review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Whether the design and construction credits are submitted together or separately, each credit undergoes one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preliminary</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review</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certification reviewer may request additional information or clarification.</a:t>
            </a:r>
          </a:p>
          <a:p>
            <a:pPr marL="342900" marR="0" lvl="0" indent="-342900">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team then submits final documentation. After the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final review</a:t>
            </a:r>
            <a:r>
              <a:rPr lang="en-US" sz="2400" dirty="0">
                <a:effectLst/>
                <a:latin typeface="Calibri" panose="020F0502020204030204" pitchFamily="34" charset="0"/>
                <a:ea typeface="Calibri" panose="020F0502020204030204" pitchFamily="34" charset="0"/>
                <a:cs typeface="Times New Roman" panose="02020603050405020304" pitchFamily="18" charset="0"/>
              </a:rPr>
              <a:t>, a team may appeal any adverse decisions on individual credits for an additional fee.</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Certification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Certification is the final step in the LEED review process.</a:t>
            </a:r>
          </a:p>
          <a:p>
            <a:pPr marL="342900" marR="0" lvl="0" indent="-342900">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Once the final application review is complete, the project team can either accept or appeal the final decision.</a:t>
            </a:r>
          </a:p>
          <a:p>
            <a:pPr marL="342900" marR="0" lvl="0" indent="-342900">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LEED-certified projects receive formal certificates of recognition, a plaque, and tips for marketing the achievement.</a:t>
            </a:r>
          </a:p>
          <a:p>
            <a:pPr marL="342900" marR="0" lvl="0" indent="-342900">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Projects may be included in USGBC’s online LEED Project Directory of registered and certified projects.</a:t>
            </a:r>
          </a:p>
        </p:txBody>
      </p:sp>
      <p:sp>
        <p:nvSpPr>
          <p:cNvPr id="5" name="Slide Number Placeholder 4">
            <a:extLst>
              <a:ext uri="{FF2B5EF4-FFF2-40B4-BE49-F238E27FC236}">
                <a16:creationId xmlns:a16="http://schemas.microsoft.com/office/drawing/2014/main" id="{879F26D1-10DA-706B-575C-0715F75C3AD4}"/>
              </a:ext>
            </a:extLst>
          </p:cNvPr>
          <p:cNvSpPr>
            <a:spLocks noGrp="1"/>
          </p:cNvSpPr>
          <p:nvPr>
            <p:ph type="sldNum" sz="quarter" idx="12"/>
          </p:nvPr>
        </p:nvSpPr>
        <p:spPr/>
        <p:txBody>
          <a:bodyPr/>
          <a:lstStyle/>
          <a:p>
            <a:fld id="{24CCB6CC-9162-421A-ABBD-5A6A0380A53B}" type="slidenum">
              <a:rPr lang="en-US" smtClean="0"/>
              <a:t>19</a:t>
            </a:fld>
            <a:endParaRPr lang="en-US"/>
          </a:p>
        </p:txBody>
      </p:sp>
    </p:spTree>
    <p:extLst>
      <p:ext uri="{BB962C8B-B14F-4D97-AF65-F5344CB8AC3E}">
        <p14:creationId xmlns:p14="http://schemas.microsoft.com/office/powerpoint/2010/main" val="1791679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F80831-A40A-3500-3A44-08CCC0B94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34753"/>
          </a:xfrm>
          <a:prstGeom prst="rect">
            <a:avLst/>
          </a:prstGeom>
        </p:spPr>
      </p:pic>
      <p:sp>
        <p:nvSpPr>
          <p:cNvPr id="13" name="TextBox 12">
            <a:extLst>
              <a:ext uri="{FF2B5EF4-FFF2-40B4-BE49-F238E27FC236}">
                <a16:creationId xmlns:a16="http://schemas.microsoft.com/office/drawing/2014/main" id="{CE0A369E-0703-A63B-19D6-11361A10FFD1}"/>
              </a:ext>
            </a:extLst>
          </p:cNvPr>
          <p:cNvSpPr txBox="1"/>
          <p:nvPr/>
        </p:nvSpPr>
        <p:spPr>
          <a:xfrm>
            <a:off x="0" y="1097280"/>
            <a:ext cx="12192000" cy="2308324"/>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U.S. Green Building Council (USGBC)		</a:t>
            </a:r>
            <a:r>
              <a:rPr lang="en-US" sz="2400" b="1" dirty="0">
                <a:effectLst/>
                <a:latin typeface="Calibri" panose="020F0502020204030204" pitchFamily="34" charset="0"/>
                <a:ea typeface="Calibri" panose="020F0502020204030204" pitchFamily="34" charset="0"/>
                <a:cs typeface="Times New Roman" panose="02020603050405020304" pitchFamily="18" charset="0"/>
                <a:hlinkClick r:id="rId3"/>
              </a:rPr>
              <a:t>http://usgbc.org</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USGBC’s Vision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Buildings and communities will regenerate and sustain the health and vitality of all life within a generation.</a:t>
            </a:r>
            <a:endParaRPr lang="en-US" dirty="0"/>
          </a:p>
        </p:txBody>
      </p:sp>
      <p:pic>
        <p:nvPicPr>
          <p:cNvPr id="14" name="Picture 13">
            <a:hlinkClick r:id="rId4"/>
            <a:extLst>
              <a:ext uri="{FF2B5EF4-FFF2-40B4-BE49-F238E27FC236}">
                <a16:creationId xmlns:a16="http://schemas.microsoft.com/office/drawing/2014/main" id="{D7CD6A41-C85E-5EC0-5B9D-CF55DB2C5A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4402203"/>
            <a:ext cx="1371600" cy="1358517"/>
          </a:xfrm>
          <a:prstGeom prst="rect">
            <a:avLst/>
          </a:prstGeom>
        </p:spPr>
      </p:pic>
      <p:sp>
        <p:nvSpPr>
          <p:cNvPr id="16" name="Slide Number Placeholder 15">
            <a:extLst>
              <a:ext uri="{FF2B5EF4-FFF2-40B4-BE49-F238E27FC236}">
                <a16:creationId xmlns:a16="http://schemas.microsoft.com/office/drawing/2014/main" id="{009CAA72-9482-1053-6F5A-6FC4AE852B24}"/>
              </a:ext>
            </a:extLst>
          </p:cNvPr>
          <p:cNvSpPr>
            <a:spLocks noGrp="1"/>
          </p:cNvSpPr>
          <p:nvPr>
            <p:ph type="sldNum" sz="quarter" idx="12"/>
          </p:nvPr>
        </p:nvSpPr>
        <p:spPr/>
        <p:txBody>
          <a:bodyPr/>
          <a:lstStyle/>
          <a:p>
            <a:fld id="{24CCB6CC-9162-421A-ABBD-5A6A0380A53B}" type="slidenum">
              <a:rPr lang="en-US" smtClean="0"/>
              <a:t>2</a:t>
            </a:fld>
            <a:endParaRPr lang="en-US"/>
          </a:p>
        </p:txBody>
      </p:sp>
    </p:spTree>
    <p:extLst>
      <p:ext uri="{BB962C8B-B14F-4D97-AF65-F5344CB8AC3E}">
        <p14:creationId xmlns:p14="http://schemas.microsoft.com/office/powerpoint/2010/main" val="356438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AEE1E2-6BBC-3C46-B7F6-7E393B2A5959}"/>
              </a:ext>
            </a:extLst>
          </p:cNvPr>
          <p:cNvPicPr>
            <a:picLocks noChangeAspect="1"/>
          </p:cNvPicPr>
          <p:nvPr/>
        </p:nvPicPr>
        <p:blipFill>
          <a:blip r:embed="rId2"/>
          <a:stretch>
            <a:fillRect/>
          </a:stretch>
        </p:blipFill>
        <p:spPr>
          <a:xfrm>
            <a:off x="3048" y="0"/>
            <a:ext cx="12188952" cy="984306"/>
          </a:xfrm>
          <a:prstGeom prst="rect">
            <a:avLst/>
          </a:prstGeom>
        </p:spPr>
      </p:pic>
      <p:sp>
        <p:nvSpPr>
          <p:cNvPr id="3" name="TextBox 2">
            <a:extLst>
              <a:ext uri="{FF2B5EF4-FFF2-40B4-BE49-F238E27FC236}">
                <a16:creationId xmlns:a16="http://schemas.microsoft.com/office/drawing/2014/main" id="{46B9CF85-2AD8-8016-1AD4-5707C1695DD1}"/>
              </a:ext>
            </a:extLst>
          </p:cNvPr>
          <p:cNvSpPr txBox="1"/>
          <p:nvPr/>
        </p:nvSpPr>
        <p:spPr>
          <a:xfrm>
            <a:off x="0" y="1097280"/>
            <a:ext cx="12192000" cy="4524315"/>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Project Credit Interpretation Rulings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Project credit interpretation rulings (Project CIRs), administered by GBCI, allow teams to obtain technical guidance on how LEED requirements pertain to their projects.</a:t>
            </a:r>
          </a:p>
          <a:p>
            <a:pPr marL="342900" marR="0" lvl="0" indent="-342900">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Project CIRs do not guarantee credit award; the project applicant must still demonstrate and document achievement during the LEED certification application process.</a:t>
            </a:r>
          </a:p>
          <a:p>
            <a:pPr marL="342900" marR="0" lvl="0" indent="-342900">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ruling remains confidential and generally applies only to the one project.</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LEED Interpretations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LEED Interpretations, however, are precedent setting; project teams are required to adhere to all LEED Interpretations posted before their registration date.</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These are posted publicly in the online Addenda database.</a:t>
            </a:r>
          </a:p>
        </p:txBody>
      </p:sp>
      <p:sp>
        <p:nvSpPr>
          <p:cNvPr id="5" name="Slide Number Placeholder 4">
            <a:extLst>
              <a:ext uri="{FF2B5EF4-FFF2-40B4-BE49-F238E27FC236}">
                <a16:creationId xmlns:a16="http://schemas.microsoft.com/office/drawing/2014/main" id="{E87FEEBB-6C8C-0952-BB09-FD8169F053F0}"/>
              </a:ext>
            </a:extLst>
          </p:cNvPr>
          <p:cNvSpPr>
            <a:spLocks noGrp="1"/>
          </p:cNvSpPr>
          <p:nvPr>
            <p:ph type="sldNum" sz="quarter" idx="12"/>
          </p:nvPr>
        </p:nvSpPr>
        <p:spPr/>
        <p:txBody>
          <a:bodyPr/>
          <a:lstStyle/>
          <a:p>
            <a:fld id="{24CCB6CC-9162-421A-ABBD-5A6A0380A53B}" type="slidenum">
              <a:rPr lang="en-US" smtClean="0"/>
              <a:t>20</a:t>
            </a:fld>
            <a:endParaRPr lang="en-US"/>
          </a:p>
        </p:txBody>
      </p:sp>
    </p:spTree>
    <p:extLst>
      <p:ext uri="{BB962C8B-B14F-4D97-AF65-F5344CB8AC3E}">
        <p14:creationId xmlns:p14="http://schemas.microsoft.com/office/powerpoint/2010/main" val="3352901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AEE1E2-6BBC-3C46-B7F6-7E393B2A5959}"/>
              </a:ext>
            </a:extLst>
          </p:cNvPr>
          <p:cNvPicPr>
            <a:picLocks noChangeAspect="1"/>
          </p:cNvPicPr>
          <p:nvPr/>
        </p:nvPicPr>
        <p:blipFill>
          <a:blip r:embed="rId2"/>
          <a:stretch>
            <a:fillRect/>
          </a:stretch>
        </p:blipFill>
        <p:spPr>
          <a:xfrm>
            <a:off x="3048" y="0"/>
            <a:ext cx="12188952" cy="984306"/>
          </a:xfrm>
          <a:prstGeom prst="rect">
            <a:avLst/>
          </a:prstGeom>
        </p:spPr>
      </p:pic>
      <p:pic>
        <p:nvPicPr>
          <p:cNvPr id="4" name="Picture 3">
            <a:hlinkClick r:id="rId3"/>
            <a:extLst>
              <a:ext uri="{FF2B5EF4-FFF2-40B4-BE49-F238E27FC236}">
                <a16:creationId xmlns:a16="http://schemas.microsoft.com/office/drawing/2014/main" id="{0361A17E-4633-7AE3-8E97-F57EAAA34B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0575" y="1554214"/>
            <a:ext cx="5530850" cy="4330014"/>
          </a:xfrm>
          <a:prstGeom prst="rect">
            <a:avLst/>
          </a:prstGeom>
        </p:spPr>
      </p:pic>
      <p:sp>
        <p:nvSpPr>
          <p:cNvPr id="6" name="Slide Number Placeholder 5">
            <a:extLst>
              <a:ext uri="{FF2B5EF4-FFF2-40B4-BE49-F238E27FC236}">
                <a16:creationId xmlns:a16="http://schemas.microsoft.com/office/drawing/2014/main" id="{3D05EC0C-ACFF-86EB-F5ED-48A6363585D7}"/>
              </a:ext>
            </a:extLst>
          </p:cNvPr>
          <p:cNvSpPr>
            <a:spLocks noGrp="1"/>
          </p:cNvSpPr>
          <p:nvPr>
            <p:ph type="sldNum" sz="quarter" idx="12"/>
          </p:nvPr>
        </p:nvSpPr>
        <p:spPr/>
        <p:txBody>
          <a:bodyPr/>
          <a:lstStyle/>
          <a:p>
            <a:fld id="{24CCB6CC-9162-421A-ABBD-5A6A0380A53B}" type="slidenum">
              <a:rPr lang="en-US" smtClean="0"/>
              <a:t>21</a:t>
            </a:fld>
            <a:endParaRPr lang="en-US"/>
          </a:p>
        </p:txBody>
      </p:sp>
    </p:spTree>
    <p:extLst>
      <p:ext uri="{BB962C8B-B14F-4D97-AF65-F5344CB8AC3E}">
        <p14:creationId xmlns:p14="http://schemas.microsoft.com/office/powerpoint/2010/main" val="2782192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F80831-A40A-3500-3A44-08CCC0B94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34753"/>
          </a:xfrm>
          <a:prstGeom prst="rect">
            <a:avLst/>
          </a:prstGeom>
        </p:spPr>
      </p:pic>
      <p:sp>
        <p:nvSpPr>
          <p:cNvPr id="13" name="TextBox 12">
            <a:extLst>
              <a:ext uri="{FF2B5EF4-FFF2-40B4-BE49-F238E27FC236}">
                <a16:creationId xmlns:a16="http://schemas.microsoft.com/office/drawing/2014/main" id="{CE0A369E-0703-A63B-19D6-11361A10FFD1}"/>
              </a:ext>
            </a:extLst>
          </p:cNvPr>
          <p:cNvSpPr txBox="1"/>
          <p:nvPr/>
        </p:nvSpPr>
        <p:spPr>
          <a:xfrm>
            <a:off x="0" y="1097280"/>
            <a:ext cx="12192000" cy="4524315"/>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USGBC is transforming the building landscape in a number of ways:</a:t>
            </a:r>
          </a:p>
          <a:p>
            <a:pPr marL="0" marR="0">
              <a:spcBef>
                <a:spcPts val="0"/>
              </a:spcBef>
              <a:spcAft>
                <a:spcPts val="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Advocacy</a:t>
            </a:r>
            <a:r>
              <a:rPr lang="en-US" sz="2400" dirty="0">
                <a:effectLst/>
                <a:latin typeface="Calibri" panose="020F0502020204030204" pitchFamily="34" charset="0"/>
                <a:ea typeface="Calibri" panose="020F0502020204030204" pitchFamily="34" charset="0"/>
                <a:cs typeface="Times New Roman" panose="02020603050405020304" pitchFamily="18" charset="0"/>
              </a:rPr>
              <a:t>  - </a:t>
            </a: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3"/>
              </a:rPr>
              <a:t>https://www.usgbc.org/about/advocacy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USGBC is accelerating the uptake of policies and initiatives that enable and encourage market transformation toward a sustainable built environment.</a:t>
            </a:r>
          </a:p>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Community</a:t>
            </a:r>
            <a:r>
              <a:rPr lang="en-US" sz="2400" dirty="0">
                <a:effectLst/>
                <a:latin typeface="Calibri" panose="020F0502020204030204" pitchFamily="34" charset="0"/>
                <a:ea typeface="Calibri" panose="020F0502020204030204" pitchFamily="34" charset="0"/>
                <a:cs typeface="Times New Roman" panose="02020603050405020304" pitchFamily="18" charset="0"/>
              </a:rPr>
              <a:t> - </a:t>
            </a: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4"/>
              </a:rPr>
              <a:t>https://www.usgbc.org/membership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USGBC is a movement of community leaders, professionals, businesses, and innovators working to accomplish a single bold vision: healthy, efficient and equitable buildings and communities for all.</a:t>
            </a:r>
          </a:p>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Education</a:t>
            </a:r>
            <a:r>
              <a:rPr lang="en-US" sz="2400" dirty="0">
                <a:effectLst/>
                <a:latin typeface="Calibri" panose="020F0502020204030204" pitchFamily="34" charset="0"/>
                <a:ea typeface="Calibri" panose="020F0502020204030204" pitchFamily="34" charset="0"/>
                <a:cs typeface="Times New Roman" panose="02020603050405020304" pitchFamily="18" charset="0"/>
              </a:rPr>
              <a:t> - </a:t>
            </a: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5"/>
              </a:rPr>
              <a:t>https://www.usgbc.org/courses-and-events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97005D6-8AF3-3291-891C-85F42B6275FA}"/>
              </a:ext>
            </a:extLst>
          </p:cNvPr>
          <p:cNvSpPr>
            <a:spLocks noGrp="1"/>
          </p:cNvSpPr>
          <p:nvPr>
            <p:ph type="sldNum" sz="quarter" idx="12"/>
          </p:nvPr>
        </p:nvSpPr>
        <p:spPr/>
        <p:txBody>
          <a:bodyPr/>
          <a:lstStyle/>
          <a:p>
            <a:fld id="{24CCB6CC-9162-421A-ABBD-5A6A0380A53B}" type="slidenum">
              <a:rPr lang="en-US" smtClean="0"/>
              <a:t>3</a:t>
            </a:fld>
            <a:endParaRPr lang="en-US"/>
          </a:p>
        </p:txBody>
      </p:sp>
    </p:spTree>
    <p:extLst>
      <p:ext uri="{BB962C8B-B14F-4D97-AF65-F5344CB8AC3E}">
        <p14:creationId xmlns:p14="http://schemas.microsoft.com/office/powerpoint/2010/main" val="1992074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F80831-A40A-3500-3A44-08CCC0B94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34753"/>
          </a:xfrm>
          <a:prstGeom prst="rect">
            <a:avLst/>
          </a:prstGeom>
        </p:spPr>
      </p:pic>
      <p:sp>
        <p:nvSpPr>
          <p:cNvPr id="13" name="TextBox 12">
            <a:extLst>
              <a:ext uri="{FF2B5EF4-FFF2-40B4-BE49-F238E27FC236}">
                <a16:creationId xmlns:a16="http://schemas.microsoft.com/office/drawing/2014/main" id="{CE0A369E-0703-A63B-19D6-11361A10FFD1}"/>
              </a:ext>
            </a:extLst>
          </p:cNvPr>
          <p:cNvSpPr txBox="1"/>
          <p:nvPr/>
        </p:nvSpPr>
        <p:spPr>
          <a:xfrm>
            <a:off x="0" y="1097280"/>
            <a:ext cx="12192000" cy="461665"/>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Greenbuild International Conference and Expo - </a:t>
            </a:r>
            <a:r>
              <a:rPr lang="en-US" sz="2400" b="1" dirty="0">
                <a:effectLst/>
                <a:latin typeface="Calibri" panose="020F0502020204030204" pitchFamily="34" charset="0"/>
                <a:ea typeface="Calibri" panose="020F0502020204030204" pitchFamily="34" charset="0"/>
                <a:cs typeface="Times New Roman" panose="02020603050405020304" pitchFamily="18" charset="0"/>
                <a:hlinkClick r:id="rId3"/>
              </a:rPr>
              <a:t>https://informaconnect.com/greenbuild/</a:t>
            </a:r>
            <a:endParaRPr lang="en-US" dirty="0"/>
          </a:p>
        </p:txBody>
      </p:sp>
      <p:pic>
        <p:nvPicPr>
          <p:cNvPr id="4" name="Picture 3">
            <a:extLst>
              <a:ext uri="{FF2B5EF4-FFF2-40B4-BE49-F238E27FC236}">
                <a16:creationId xmlns:a16="http://schemas.microsoft.com/office/drawing/2014/main" id="{13D92385-3A07-4F35-6FD8-56CA32979361}"/>
              </a:ext>
            </a:extLst>
          </p:cNvPr>
          <p:cNvPicPr>
            <a:picLocks noChangeAspect="1"/>
          </p:cNvPicPr>
          <p:nvPr/>
        </p:nvPicPr>
        <p:blipFill>
          <a:blip r:embed="rId4"/>
          <a:stretch>
            <a:fillRect/>
          </a:stretch>
        </p:blipFill>
        <p:spPr>
          <a:xfrm>
            <a:off x="1147849" y="3083669"/>
            <a:ext cx="9896302" cy="1170277"/>
          </a:xfrm>
          <a:prstGeom prst="rect">
            <a:avLst/>
          </a:prstGeom>
        </p:spPr>
      </p:pic>
      <p:sp>
        <p:nvSpPr>
          <p:cNvPr id="6" name="Slide Number Placeholder 5">
            <a:extLst>
              <a:ext uri="{FF2B5EF4-FFF2-40B4-BE49-F238E27FC236}">
                <a16:creationId xmlns:a16="http://schemas.microsoft.com/office/drawing/2014/main" id="{64AFEEB3-8EA1-7AD7-E50E-D52F9076D72E}"/>
              </a:ext>
            </a:extLst>
          </p:cNvPr>
          <p:cNvSpPr>
            <a:spLocks noGrp="1"/>
          </p:cNvSpPr>
          <p:nvPr>
            <p:ph type="sldNum" sz="quarter" idx="12"/>
          </p:nvPr>
        </p:nvSpPr>
        <p:spPr/>
        <p:txBody>
          <a:bodyPr/>
          <a:lstStyle/>
          <a:p>
            <a:fld id="{24CCB6CC-9162-421A-ABBD-5A6A0380A53B}" type="slidenum">
              <a:rPr lang="en-US" smtClean="0"/>
              <a:t>4</a:t>
            </a:fld>
            <a:endParaRPr lang="en-US"/>
          </a:p>
        </p:txBody>
      </p:sp>
    </p:spTree>
    <p:extLst>
      <p:ext uri="{BB962C8B-B14F-4D97-AF65-F5344CB8AC3E}">
        <p14:creationId xmlns:p14="http://schemas.microsoft.com/office/powerpoint/2010/main" val="585764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F80831-A40A-3500-3A44-08CCC0B94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34753"/>
          </a:xfrm>
          <a:prstGeom prst="rect">
            <a:avLst/>
          </a:prstGeom>
        </p:spPr>
      </p:pic>
      <p:sp>
        <p:nvSpPr>
          <p:cNvPr id="13" name="TextBox 12">
            <a:extLst>
              <a:ext uri="{FF2B5EF4-FFF2-40B4-BE49-F238E27FC236}">
                <a16:creationId xmlns:a16="http://schemas.microsoft.com/office/drawing/2014/main" id="{CE0A369E-0703-A63B-19D6-11361A10FFD1}"/>
              </a:ext>
            </a:extLst>
          </p:cNvPr>
          <p:cNvSpPr txBox="1"/>
          <p:nvPr/>
        </p:nvSpPr>
        <p:spPr>
          <a:xfrm>
            <a:off x="0" y="1097280"/>
            <a:ext cx="12192000" cy="1569660"/>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LEED Green Building Program </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3"/>
              </a:rPr>
              <a:t>http://www.usgbc.org/leed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Leadership in Energy and Environmental Design (LEED) program – third-party certification program</a:t>
            </a:r>
          </a:p>
        </p:txBody>
      </p:sp>
      <p:pic>
        <p:nvPicPr>
          <p:cNvPr id="9" name="Picture 8">
            <a:extLst>
              <a:ext uri="{FF2B5EF4-FFF2-40B4-BE49-F238E27FC236}">
                <a16:creationId xmlns:a16="http://schemas.microsoft.com/office/drawing/2014/main" id="{F1826D86-A636-01C9-730A-C31FFD82DF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913" y="3177684"/>
            <a:ext cx="1828800" cy="2364740"/>
          </a:xfrm>
          <a:prstGeom prst="rect">
            <a:avLst/>
          </a:prstGeom>
        </p:spPr>
      </p:pic>
      <p:pic>
        <p:nvPicPr>
          <p:cNvPr id="10" name="Picture 9">
            <a:extLst>
              <a:ext uri="{FF2B5EF4-FFF2-40B4-BE49-F238E27FC236}">
                <a16:creationId xmlns:a16="http://schemas.microsoft.com/office/drawing/2014/main" id="{C2C52FEB-4560-E966-9181-68E52534AB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8413" y="3177684"/>
            <a:ext cx="1828800" cy="2364740"/>
          </a:xfrm>
          <a:prstGeom prst="rect">
            <a:avLst/>
          </a:prstGeom>
        </p:spPr>
      </p:pic>
      <p:pic>
        <p:nvPicPr>
          <p:cNvPr id="11" name="Picture 10">
            <a:extLst>
              <a:ext uri="{FF2B5EF4-FFF2-40B4-BE49-F238E27FC236}">
                <a16:creationId xmlns:a16="http://schemas.microsoft.com/office/drawing/2014/main" id="{196620B7-C2F9-113B-9CA3-6F98ADB956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4913" y="3177684"/>
            <a:ext cx="1828800" cy="2364740"/>
          </a:xfrm>
          <a:prstGeom prst="rect">
            <a:avLst/>
          </a:prstGeom>
        </p:spPr>
      </p:pic>
      <p:pic>
        <p:nvPicPr>
          <p:cNvPr id="12" name="Picture 11">
            <a:extLst>
              <a:ext uri="{FF2B5EF4-FFF2-40B4-BE49-F238E27FC236}">
                <a16:creationId xmlns:a16="http://schemas.microsoft.com/office/drawing/2014/main" id="{CA01F5B2-FE16-F29D-408D-CBE9BAE180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1413" y="3177684"/>
            <a:ext cx="1828800" cy="2368550"/>
          </a:xfrm>
          <a:prstGeom prst="rect">
            <a:avLst/>
          </a:prstGeom>
        </p:spPr>
      </p:pic>
      <p:pic>
        <p:nvPicPr>
          <p:cNvPr id="14" name="Picture 13">
            <a:extLst>
              <a:ext uri="{FF2B5EF4-FFF2-40B4-BE49-F238E27FC236}">
                <a16:creationId xmlns:a16="http://schemas.microsoft.com/office/drawing/2014/main" id="{9042F2F7-9368-026E-9771-5848AF057A9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7914" y="3177684"/>
            <a:ext cx="1828800" cy="2364740"/>
          </a:xfrm>
          <a:prstGeom prst="rect">
            <a:avLst/>
          </a:prstGeom>
        </p:spPr>
      </p:pic>
      <p:sp>
        <p:nvSpPr>
          <p:cNvPr id="16" name="Slide Number Placeholder 15">
            <a:extLst>
              <a:ext uri="{FF2B5EF4-FFF2-40B4-BE49-F238E27FC236}">
                <a16:creationId xmlns:a16="http://schemas.microsoft.com/office/drawing/2014/main" id="{2906BE22-04B9-6E14-5FB2-BA184F3BD711}"/>
              </a:ext>
            </a:extLst>
          </p:cNvPr>
          <p:cNvSpPr>
            <a:spLocks noGrp="1"/>
          </p:cNvSpPr>
          <p:nvPr>
            <p:ph type="sldNum" sz="quarter" idx="12"/>
          </p:nvPr>
        </p:nvSpPr>
        <p:spPr/>
        <p:txBody>
          <a:bodyPr/>
          <a:lstStyle/>
          <a:p>
            <a:fld id="{24CCB6CC-9162-421A-ABBD-5A6A0380A53B}" type="slidenum">
              <a:rPr lang="en-US" smtClean="0"/>
              <a:t>5</a:t>
            </a:fld>
            <a:endParaRPr lang="en-US"/>
          </a:p>
        </p:txBody>
      </p:sp>
    </p:spTree>
    <p:extLst>
      <p:ext uri="{BB962C8B-B14F-4D97-AF65-F5344CB8AC3E}">
        <p14:creationId xmlns:p14="http://schemas.microsoft.com/office/powerpoint/2010/main" val="3718108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AEE1E2-6BBC-3C46-B7F6-7E393B2A5959}"/>
              </a:ext>
            </a:extLst>
          </p:cNvPr>
          <p:cNvPicPr>
            <a:picLocks noChangeAspect="1"/>
          </p:cNvPicPr>
          <p:nvPr/>
        </p:nvPicPr>
        <p:blipFill>
          <a:blip r:embed="rId2"/>
          <a:stretch>
            <a:fillRect/>
          </a:stretch>
        </p:blipFill>
        <p:spPr>
          <a:xfrm>
            <a:off x="3048" y="0"/>
            <a:ext cx="12188952" cy="984306"/>
          </a:xfrm>
          <a:prstGeom prst="rect">
            <a:avLst/>
          </a:prstGeom>
        </p:spPr>
      </p:pic>
      <p:pic>
        <p:nvPicPr>
          <p:cNvPr id="4" name="Picture 3">
            <a:extLst>
              <a:ext uri="{FF2B5EF4-FFF2-40B4-BE49-F238E27FC236}">
                <a16:creationId xmlns:a16="http://schemas.microsoft.com/office/drawing/2014/main" id="{9A89C72A-1945-058C-B9B4-9DCF36CA2356}"/>
              </a:ext>
            </a:extLst>
          </p:cNvPr>
          <p:cNvPicPr>
            <a:picLocks noChangeAspect="1"/>
          </p:cNvPicPr>
          <p:nvPr/>
        </p:nvPicPr>
        <p:blipFill>
          <a:blip r:embed="rId3"/>
          <a:stretch>
            <a:fillRect/>
          </a:stretch>
        </p:blipFill>
        <p:spPr>
          <a:xfrm>
            <a:off x="2895600" y="980547"/>
            <a:ext cx="6400800" cy="5877560"/>
          </a:xfrm>
          <a:prstGeom prst="rect">
            <a:avLst/>
          </a:prstGeom>
        </p:spPr>
      </p:pic>
      <p:grpSp>
        <p:nvGrpSpPr>
          <p:cNvPr id="9" name="Group 8">
            <a:extLst>
              <a:ext uri="{FF2B5EF4-FFF2-40B4-BE49-F238E27FC236}">
                <a16:creationId xmlns:a16="http://schemas.microsoft.com/office/drawing/2014/main" id="{D20ED95F-C951-261C-7F8A-B365981FEB34}"/>
              </a:ext>
            </a:extLst>
          </p:cNvPr>
          <p:cNvGrpSpPr/>
          <p:nvPr/>
        </p:nvGrpSpPr>
        <p:grpSpPr>
          <a:xfrm>
            <a:off x="9296400" y="1101125"/>
            <a:ext cx="2427200" cy="1727455"/>
            <a:chOff x="9296400" y="1101125"/>
            <a:chExt cx="2427200" cy="1727455"/>
          </a:xfrm>
        </p:grpSpPr>
        <p:sp>
          <p:nvSpPr>
            <p:cNvPr id="6" name="Right Brace 5">
              <a:extLst>
                <a:ext uri="{FF2B5EF4-FFF2-40B4-BE49-F238E27FC236}">
                  <a16:creationId xmlns:a16="http://schemas.microsoft.com/office/drawing/2014/main" id="{D7F6EB5B-0888-7BE4-C3C9-24FEF6A404C7}"/>
                </a:ext>
              </a:extLst>
            </p:cNvPr>
            <p:cNvSpPr/>
            <p:nvPr/>
          </p:nvSpPr>
          <p:spPr>
            <a:xfrm>
              <a:off x="9296400" y="1101125"/>
              <a:ext cx="478341" cy="1727455"/>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95C23B6C-B26E-573C-822C-1729378485B9}"/>
                </a:ext>
              </a:extLst>
            </p:cNvPr>
            <p:cNvSpPr txBox="1"/>
            <p:nvPr/>
          </p:nvSpPr>
          <p:spPr>
            <a:xfrm>
              <a:off x="9774741" y="1714767"/>
              <a:ext cx="1948859" cy="461665"/>
            </a:xfrm>
            <a:prstGeom prst="rect">
              <a:avLst/>
            </a:prstGeom>
            <a:noFill/>
          </p:spPr>
          <p:txBody>
            <a:bodyPr wrap="square" rtlCol="0">
              <a:spAutoFit/>
            </a:bodyPr>
            <a:lstStyle/>
            <a:p>
              <a:r>
                <a:rPr lang="en-US" sz="2400" b="1" dirty="0">
                  <a:solidFill>
                    <a:srgbClr val="C00000"/>
                  </a:solidFill>
                </a:rPr>
                <a:t>Adaptations</a:t>
              </a:r>
            </a:p>
          </p:txBody>
        </p:sp>
      </p:grpSp>
      <p:sp>
        <p:nvSpPr>
          <p:cNvPr id="11" name="Slide Number Placeholder 10">
            <a:extLst>
              <a:ext uri="{FF2B5EF4-FFF2-40B4-BE49-F238E27FC236}">
                <a16:creationId xmlns:a16="http://schemas.microsoft.com/office/drawing/2014/main" id="{0AD30D66-11D4-F3BC-13D4-3C57E5F97644}"/>
              </a:ext>
            </a:extLst>
          </p:cNvPr>
          <p:cNvSpPr>
            <a:spLocks noGrp="1"/>
          </p:cNvSpPr>
          <p:nvPr>
            <p:ph type="sldNum" sz="quarter" idx="12"/>
          </p:nvPr>
        </p:nvSpPr>
        <p:spPr/>
        <p:txBody>
          <a:bodyPr/>
          <a:lstStyle/>
          <a:p>
            <a:fld id="{24CCB6CC-9162-421A-ABBD-5A6A0380A53B}" type="slidenum">
              <a:rPr lang="en-US" smtClean="0"/>
              <a:t>6</a:t>
            </a:fld>
            <a:endParaRPr lang="en-US"/>
          </a:p>
        </p:txBody>
      </p:sp>
    </p:spTree>
    <p:extLst>
      <p:ext uri="{BB962C8B-B14F-4D97-AF65-F5344CB8AC3E}">
        <p14:creationId xmlns:p14="http://schemas.microsoft.com/office/powerpoint/2010/main" val="160360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AEE1E2-6BBC-3C46-B7F6-7E393B2A5959}"/>
              </a:ext>
            </a:extLst>
          </p:cNvPr>
          <p:cNvPicPr>
            <a:picLocks noChangeAspect="1"/>
          </p:cNvPicPr>
          <p:nvPr/>
        </p:nvPicPr>
        <p:blipFill>
          <a:blip r:embed="rId2"/>
          <a:stretch>
            <a:fillRect/>
          </a:stretch>
        </p:blipFill>
        <p:spPr>
          <a:xfrm>
            <a:off x="3048" y="0"/>
            <a:ext cx="12188952" cy="984306"/>
          </a:xfrm>
          <a:prstGeom prst="rect">
            <a:avLst/>
          </a:prstGeom>
        </p:spPr>
      </p:pic>
      <p:sp>
        <p:nvSpPr>
          <p:cNvPr id="3" name="TextBox 2">
            <a:extLst>
              <a:ext uri="{FF2B5EF4-FFF2-40B4-BE49-F238E27FC236}">
                <a16:creationId xmlns:a16="http://schemas.microsoft.com/office/drawing/2014/main" id="{46B9CF85-2AD8-8016-1AD4-5707C1695DD1}"/>
              </a:ext>
            </a:extLst>
          </p:cNvPr>
          <p:cNvSpPr txBox="1"/>
          <p:nvPr/>
        </p:nvSpPr>
        <p:spPr>
          <a:xfrm>
            <a:off x="0" y="1097280"/>
            <a:ext cx="12192000" cy="3416320"/>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LEED (Leadership in Energy and Environmental Design) </a:t>
            </a:r>
            <a:r>
              <a:rPr lang="en-US" sz="2400" dirty="0">
                <a:effectLst/>
                <a:latin typeface="Calibri" panose="020F0502020204030204" pitchFamily="34" charset="0"/>
                <a:ea typeface="Calibri" panose="020F0502020204030204" pitchFamily="34" charset="0"/>
                <a:cs typeface="Times New Roman" panose="02020603050405020304" pitchFamily="18" charset="0"/>
              </a:rPr>
              <a:t>is the world's most widely used green building rating system.</a:t>
            </a:r>
          </a:p>
          <a:p>
            <a:pPr marL="0" marR="0">
              <a:spcBef>
                <a:spcPts val="0"/>
              </a:spcBef>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LEED certification provides a framework for healthy, highly efficient, and cost-saving green buildings, which offer environmental, social and governance benefits.</a:t>
            </a:r>
          </a:p>
          <a:p>
            <a:pPr marL="0" marR="0">
              <a:spcBef>
                <a:spcPts val="0"/>
              </a:spcBef>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LEED certification is a globally recognized symbol of sustainability achievement, and it is backed by an entire industry of committed organizations and individuals paving the way for market transformation.</a:t>
            </a:r>
          </a:p>
        </p:txBody>
      </p:sp>
      <p:sp>
        <p:nvSpPr>
          <p:cNvPr id="6" name="Slide Number Placeholder 5">
            <a:extLst>
              <a:ext uri="{FF2B5EF4-FFF2-40B4-BE49-F238E27FC236}">
                <a16:creationId xmlns:a16="http://schemas.microsoft.com/office/drawing/2014/main" id="{43491771-9FE2-FC08-6E3E-4537578F0BDC}"/>
              </a:ext>
            </a:extLst>
          </p:cNvPr>
          <p:cNvSpPr>
            <a:spLocks noGrp="1"/>
          </p:cNvSpPr>
          <p:nvPr>
            <p:ph type="sldNum" sz="quarter" idx="12"/>
          </p:nvPr>
        </p:nvSpPr>
        <p:spPr/>
        <p:txBody>
          <a:bodyPr/>
          <a:lstStyle/>
          <a:p>
            <a:fld id="{24CCB6CC-9162-421A-ABBD-5A6A0380A53B}" type="slidenum">
              <a:rPr lang="en-US" smtClean="0"/>
              <a:t>7</a:t>
            </a:fld>
            <a:endParaRPr lang="en-US"/>
          </a:p>
        </p:txBody>
      </p:sp>
    </p:spTree>
    <p:extLst>
      <p:ext uri="{BB962C8B-B14F-4D97-AF65-F5344CB8AC3E}">
        <p14:creationId xmlns:p14="http://schemas.microsoft.com/office/powerpoint/2010/main" val="334917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AEE1E2-6BBC-3C46-B7F6-7E393B2A5959}"/>
              </a:ext>
            </a:extLst>
          </p:cNvPr>
          <p:cNvPicPr>
            <a:picLocks noChangeAspect="1"/>
          </p:cNvPicPr>
          <p:nvPr/>
        </p:nvPicPr>
        <p:blipFill>
          <a:blip r:embed="rId2"/>
          <a:stretch>
            <a:fillRect/>
          </a:stretch>
        </p:blipFill>
        <p:spPr>
          <a:xfrm>
            <a:off x="3048" y="0"/>
            <a:ext cx="12188952" cy="984306"/>
          </a:xfrm>
          <a:prstGeom prst="rect">
            <a:avLst/>
          </a:prstGeom>
        </p:spPr>
      </p:pic>
      <p:sp>
        <p:nvSpPr>
          <p:cNvPr id="3" name="TextBox 2">
            <a:extLst>
              <a:ext uri="{FF2B5EF4-FFF2-40B4-BE49-F238E27FC236}">
                <a16:creationId xmlns:a16="http://schemas.microsoft.com/office/drawing/2014/main" id="{46B9CF85-2AD8-8016-1AD4-5707C1695DD1}"/>
              </a:ext>
            </a:extLst>
          </p:cNvPr>
          <p:cNvSpPr txBox="1"/>
          <p:nvPr/>
        </p:nvSpPr>
        <p:spPr>
          <a:xfrm>
            <a:off x="0" y="1097280"/>
            <a:ext cx="12192000" cy="5262979"/>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Rating System Structure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Prerequisites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Required elements or green building strategies that must be included in any LEED-certified project.</a:t>
            </a:r>
          </a:p>
          <a:p>
            <a:pPr marL="342900" marR="0" lvl="0" indent="-342900">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Establish a minimum level of sustainability.</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Credits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Optional elements—strategies that projects can elect to pursue to gain points toward LEED certification.</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Achieving LEED certification requires: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Meet the Minimum Program Requirements (MPRs)</a:t>
            </a:r>
          </a:p>
          <a:p>
            <a:pPr marL="342900" marR="0" lvl="0" indent="-342900">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Satisfy all prerequisites</a:t>
            </a:r>
          </a:p>
          <a:p>
            <a:pPr marL="342900" marR="0" lvl="0" indent="-342900">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Earn a minimum number of credits for the desired level of certification</a:t>
            </a:r>
          </a:p>
        </p:txBody>
      </p:sp>
      <p:sp>
        <p:nvSpPr>
          <p:cNvPr id="5" name="Slide Number Placeholder 4">
            <a:extLst>
              <a:ext uri="{FF2B5EF4-FFF2-40B4-BE49-F238E27FC236}">
                <a16:creationId xmlns:a16="http://schemas.microsoft.com/office/drawing/2014/main" id="{D87B9C48-4267-EEE3-770C-B7A81BE052F2}"/>
              </a:ext>
            </a:extLst>
          </p:cNvPr>
          <p:cNvSpPr>
            <a:spLocks noGrp="1"/>
          </p:cNvSpPr>
          <p:nvPr>
            <p:ph type="sldNum" sz="quarter" idx="12"/>
          </p:nvPr>
        </p:nvSpPr>
        <p:spPr/>
        <p:txBody>
          <a:bodyPr/>
          <a:lstStyle/>
          <a:p>
            <a:fld id="{24CCB6CC-9162-421A-ABBD-5A6A0380A53B}" type="slidenum">
              <a:rPr lang="en-US" smtClean="0"/>
              <a:t>8</a:t>
            </a:fld>
            <a:endParaRPr lang="en-US"/>
          </a:p>
        </p:txBody>
      </p:sp>
    </p:spTree>
    <p:extLst>
      <p:ext uri="{BB962C8B-B14F-4D97-AF65-F5344CB8AC3E}">
        <p14:creationId xmlns:p14="http://schemas.microsoft.com/office/powerpoint/2010/main" val="184365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AEE1E2-6BBC-3C46-B7F6-7E393B2A5959}"/>
              </a:ext>
            </a:extLst>
          </p:cNvPr>
          <p:cNvPicPr>
            <a:picLocks noChangeAspect="1"/>
          </p:cNvPicPr>
          <p:nvPr/>
        </p:nvPicPr>
        <p:blipFill>
          <a:blip r:embed="rId2"/>
          <a:stretch>
            <a:fillRect/>
          </a:stretch>
        </p:blipFill>
        <p:spPr>
          <a:xfrm>
            <a:off x="3048" y="0"/>
            <a:ext cx="12188952" cy="984306"/>
          </a:xfrm>
          <a:prstGeom prst="rect">
            <a:avLst/>
          </a:prstGeom>
        </p:spPr>
      </p:pic>
      <p:pic>
        <p:nvPicPr>
          <p:cNvPr id="4" name="Picture 3">
            <a:extLst>
              <a:ext uri="{FF2B5EF4-FFF2-40B4-BE49-F238E27FC236}">
                <a16:creationId xmlns:a16="http://schemas.microsoft.com/office/drawing/2014/main" id="{FA41BC48-06F8-5BAF-E173-29FB7BB770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26" y="1984336"/>
            <a:ext cx="11111948" cy="2889327"/>
          </a:xfrm>
          <a:prstGeom prst="rect">
            <a:avLst/>
          </a:prstGeom>
        </p:spPr>
      </p:pic>
      <p:sp>
        <p:nvSpPr>
          <p:cNvPr id="6" name="Slide Number Placeholder 5">
            <a:extLst>
              <a:ext uri="{FF2B5EF4-FFF2-40B4-BE49-F238E27FC236}">
                <a16:creationId xmlns:a16="http://schemas.microsoft.com/office/drawing/2014/main" id="{1ACE5172-4F5F-C719-BE69-14AB740DEAEA}"/>
              </a:ext>
            </a:extLst>
          </p:cNvPr>
          <p:cNvSpPr>
            <a:spLocks noGrp="1"/>
          </p:cNvSpPr>
          <p:nvPr>
            <p:ph type="sldNum" sz="quarter" idx="12"/>
          </p:nvPr>
        </p:nvSpPr>
        <p:spPr/>
        <p:txBody>
          <a:bodyPr/>
          <a:lstStyle/>
          <a:p>
            <a:fld id="{24CCB6CC-9162-421A-ABBD-5A6A0380A53B}" type="slidenum">
              <a:rPr lang="en-US" smtClean="0"/>
              <a:t>9</a:t>
            </a:fld>
            <a:endParaRPr lang="en-US"/>
          </a:p>
        </p:txBody>
      </p:sp>
    </p:spTree>
    <p:extLst>
      <p:ext uri="{BB962C8B-B14F-4D97-AF65-F5344CB8AC3E}">
        <p14:creationId xmlns:p14="http://schemas.microsoft.com/office/powerpoint/2010/main" val="191281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TotalTime>
  <Words>1230</Words>
  <Application>Microsoft Office PowerPoint</Application>
  <PresentationFormat>Widescreen</PresentationFormat>
  <Paragraphs>118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Aptos Display</vt:lpstr>
      <vt:lpstr>Arial</vt:lpstr>
      <vt:lpstr>Calibri</vt:lpstr>
      <vt:lpstr>MV Boli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Lori Brown</dc:creator>
  <cp:lastModifiedBy>Lori Brown</cp:lastModifiedBy>
  <cp:revision>5</cp:revision>
  <dcterms:created xsi:type="dcterms:W3CDTF">2024-09-18T15:14:51Z</dcterms:created>
  <dcterms:modified xsi:type="dcterms:W3CDTF">2024-09-18T15:53:55Z</dcterms:modified>
</cp:coreProperties>
</file>