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8" r:id="rId2"/>
    <p:sldId id="493" r:id="rId3"/>
    <p:sldId id="549" r:id="rId4"/>
    <p:sldId id="552" r:id="rId5"/>
    <p:sldId id="553" r:id="rId6"/>
    <p:sldId id="551" r:id="rId7"/>
    <p:sldId id="495" r:id="rId8"/>
    <p:sldId id="590" r:id="rId9"/>
    <p:sldId id="591" r:id="rId10"/>
    <p:sldId id="557" r:id="rId11"/>
    <p:sldId id="592" r:id="rId12"/>
    <p:sldId id="502" r:id="rId13"/>
    <p:sldId id="503" r:id="rId14"/>
    <p:sldId id="504" r:id="rId15"/>
    <p:sldId id="505" r:id="rId16"/>
    <p:sldId id="593" r:id="rId17"/>
    <p:sldId id="506" r:id="rId18"/>
    <p:sldId id="595" r:id="rId19"/>
    <p:sldId id="596" r:id="rId20"/>
    <p:sldId id="597" r:id="rId21"/>
    <p:sldId id="598" r:id="rId22"/>
    <p:sldId id="599" r:id="rId23"/>
    <p:sldId id="570" r:id="rId24"/>
    <p:sldId id="571" r:id="rId25"/>
    <p:sldId id="572" r:id="rId26"/>
    <p:sldId id="576" r:id="rId27"/>
    <p:sldId id="575" r:id="rId28"/>
    <p:sldId id="577" r:id="rId29"/>
    <p:sldId id="578" r:id="rId30"/>
    <p:sldId id="579" r:id="rId31"/>
    <p:sldId id="580" r:id="rId32"/>
    <p:sldId id="582" r:id="rId33"/>
    <p:sldId id="581" r:id="rId34"/>
    <p:sldId id="583" r:id="rId35"/>
    <p:sldId id="600" r:id="rId36"/>
    <p:sldId id="584" r:id="rId37"/>
    <p:sldId id="613" r:id="rId38"/>
    <p:sldId id="602" r:id="rId39"/>
    <p:sldId id="585" r:id="rId40"/>
    <p:sldId id="601" r:id="rId41"/>
    <p:sldId id="586" r:id="rId42"/>
    <p:sldId id="587" r:id="rId43"/>
    <p:sldId id="588" r:id="rId44"/>
    <p:sldId id="589" r:id="rId45"/>
    <p:sldId id="604" r:id="rId46"/>
    <p:sldId id="605" r:id="rId47"/>
    <p:sldId id="606" r:id="rId48"/>
    <p:sldId id="610" r:id="rId49"/>
    <p:sldId id="608" r:id="rId50"/>
    <p:sldId id="611" r:id="rId51"/>
    <p:sldId id="607" r:id="rId52"/>
    <p:sldId id="612" r:id="rId53"/>
    <p:sldId id="609" r:id="rId54"/>
    <p:sldId id="302" r:id="rId55"/>
    <p:sldId id="303" r:id="rId56"/>
    <p:sldId id="300"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D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62" autoAdjust="0"/>
    <p:restoredTop sz="97492" autoAdjust="0"/>
  </p:normalViewPr>
  <p:slideViewPr>
    <p:cSldViewPr snapToGrid="0">
      <p:cViewPr varScale="1">
        <p:scale>
          <a:sx n="155" d="100"/>
          <a:sy n="155" d="100"/>
        </p:scale>
        <p:origin x="168" y="13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2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DED17-FF2B-42EC-925E-DE9736EB8025}"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D6B1D-D243-470E-BE6E-CFC902459DE4}" type="slidenum">
              <a:rPr lang="en-US" smtClean="0"/>
              <a:t>‹#›</a:t>
            </a:fld>
            <a:endParaRPr lang="en-US"/>
          </a:p>
        </p:txBody>
      </p:sp>
    </p:spTree>
    <p:extLst>
      <p:ext uri="{BB962C8B-B14F-4D97-AF65-F5344CB8AC3E}">
        <p14:creationId xmlns:p14="http://schemas.microsoft.com/office/powerpoint/2010/main" val="88574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a:t>
            </a:fld>
            <a:endParaRPr lang="en-US"/>
          </a:p>
        </p:txBody>
      </p:sp>
    </p:spTree>
    <p:extLst>
      <p:ext uri="{BB962C8B-B14F-4D97-AF65-F5344CB8AC3E}">
        <p14:creationId xmlns:p14="http://schemas.microsoft.com/office/powerpoint/2010/main" val="223448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25BFC4-0BCC-4D41-A198-7B54695224D5}" type="datetime1">
              <a:rPr lang="en-US" smtClean="0"/>
              <a:t>9/24/2024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88279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BD156-F326-4E51-A371-621ED74EC930}" type="datetime1">
              <a:rPr lang="en-US" smtClean="0"/>
              <a:t>9/24/2024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04030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D0C65-A992-4F96-8A4D-F42B0D8CCF38}" type="datetime1">
              <a:rPr lang="en-US" smtClean="0"/>
              <a:t>9/24/2024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224741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4DC75-CCAE-44C2-868C-5D994B7A4FEB}" type="datetime1">
              <a:rPr lang="en-US" smtClean="0"/>
              <a:t>9/24/2024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08811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8B6BC1-7A79-4311-AC48-BBC4A0559FE0}" type="datetime1">
              <a:rPr lang="en-US" smtClean="0"/>
              <a:t>9/24/2024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456227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347745-426F-4772-AE7D-A556410F4BC5}" type="datetime1">
              <a:rPr lang="en-US" smtClean="0"/>
              <a:t>9/24/2024</a:t>
            </a:fld>
            <a:endParaRPr lang="en-US"/>
          </a:p>
        </p:txBody>
      </p:sp>
      <p:sp>
        <p:nvSpPr>
          <p:cNvPr id="6" name="Footer Placeholder 5"/>
          <p:cNvSpPr>
            <a:spLocks noGrp="1"/>
          </p:cNvSpPr>
          <p:nvPr>
            <p:ph type="ftr" sz="quarter" idx="11"/>
          </p:nvPr>
        </p:nvSpPr>
        <p:spPr/>
        <p:txBody>
          <a:bodyPr/>
          <a:lstStyle/>
          <a:p>
            <a:r>
              <a:rPr lang="en-US" dirty="0"/>
              <a:t>Green Building Practices</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81289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38A5B0-1C68-4AF9-BFFC-EF283E6D5046}" type="datetime1">
              <a:rPr lang="en-US" smtClean="0"/>
              <a:t>9/24/2024</a:t>
            </a:fld>
            <a:endParaRPr lang="en-US"/>
          </a:p>
        </p:txBody>
      </p:sp>
      <p:sp>
        <p:nvSpPr>
          <p:cNvPr id="8" name="Footer Placeholder 7"/>
          <p:cNvSpPr>
            <a:spLocks noGrp="1"/>
          </p:cNvSpPr>
          <p:nvPr>
            <p:ph type="ftr" sz="quarter" idx="11"/>
          </p:nvPr>
        </p:nvSpPr>
        <p:spPr/>
        <p:txBody>
          <a:bodyPr/>
          <a:lstStyle/>
          <a:p>
            <a:r>
              <a:rPr lang="en-US" dirty="0"/>
              <a:t>Green Building Practices</a:t>
            </a:r>
          </a:p>
        </p:txBody>
      </p:sp>
      <p:sp>
        <p:nvSpPr>
          <p:cNvPr id="9" name="Slide Number Placeholder 8"/>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74487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6F01BD-9775-4B9C-8615-68F748EF1BEB}" type="datetime1">
              <a:rPr lang="en-US" smtClean="0"/>
              <a:t>9/24/2024</a:t>
            </a:fld>
            <a:endParaRPr lang="en-US"/>
          </a:p>
        </p:txBody>
      </p:sp>
      <p:sp>
        <p:nvSpPr>
          <p:cNvPr id="4" name="Footer Placeholder 3"/>
          <p:cNvSpPr>
            <a:spLocks noGrp="1"/>
          </p:cNvSpPr>
          <p:nvPr>
            <p:ph type="ftr" sz="quarter" idx="11"/>
          </p:nvPr>
        </p:nvSpPr>
        <p:spPr/>
        <p:txBody>
          <a:bodyPr/>
          <a:lstStyle/>
          <a:p>
            <a:r>
              <a:rPr lang="en-US" dirty="0"/>
              <a:t>Green Building Practices</a:t>
            </a:r>
          </a:p>
        </p:txBody>
      </p:sp>
      <p:sp>
        <p:nvSpPr>
          <p:cNvPr id="5" name="Slide Number Placeholder 4"/>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20751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FC5D-819A-4659-B275-C6EEC6CA5691}" type="datetime1">
              <a:rPr lang="en-US" smtClean="0"/>
              <a:t>9/24/2024</a:t>
            </a:fld>
            <a:endParaRPr lang="en-US"/>
          </a:p>
        </p:txBody>
      </p:sp>
      <p:sp>
        <p:nvSpPr>
          <p:cNvPr id="3" name="Footer Placeholder 2"/>
          <p:cNvSpPr>
            <a:spLocks noGrp="1"/>
          </p:cNvSpPr>
          <p:nvPr>
            <p:ph type="ftr" sz="quarter" idx="11"/>
          </p:nvPr>
        </p:nvSpPr>
        <p:spPr/>
        <p:txBody>
          <a:bodyPr/>
          <a:lstStyle/>
          <a:p>
            <a:r>
              <a:rPr lang="en-US" dirty="0"/>
              <a:t>Green Building Practices</a:t>
            </a:r>
          </a:p>
        </p:txBody>
      </p:sp>
      <p:sp>
        <p:nvSpPr>
          <p:cNvPr id="4" name="Slide Number Placeholder 3"/>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96609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1062A4-CC90-4B51-B636-5B559CE71084}" type="datetime1">
              <a:rPr lang="en-US" smtClean="0"/>
              <a:t>9/24/2024</a:t>
            </a:fld>
            <a:endParaRPr lang="en-US"/>
          </a:p>
        </p:txBody>
      </p:sp>
      <p:sp>
        <p:nvSpPr>
          <p:cNvPr id="6" name="Footer Placeholder 5"/>
          <p:cNvSpPr>
            <a:spLocks noGrp="1"/>
          </p:cNvSpPr>
          <p:nvPr>
            <p:ph type="ftr" sz="quarter" idx="11"/>
          </p:nvPr>
        </p:nvSpPr>
        <p:spPr/>
        <p:txBody>
          <a:bodyPr/>
          <a:lstStyle/>
          <a:p>
            <a:r>
              <a:rPr lang="en-US" dirty="0"/>
              <a:t>Green Building Practices</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73889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9281E9-3A1E-4FE0-AEEC-8C5022D20D0B}" type="datetime1">
              <a:rPr lang="en-US" smtClean="0"/>
              <a:t>9/24/2024</a:t>
            </a:fld>
            <a:endParaRPr lang="en-US"/>
          </a:p>
        </p:txBody>
      </p:sp>
      <p:sp>
        <p:nvSpPr>
          <p:cNvPr id="6" name="Footer Placeholder 5"/>
          <p:cNvSpPr>
            <a:spLocks noGrp="1"/>
          </p:cNvSpPr>
          <p:nvPr>
            <p:ph type="ftr" sz="quarter" idx="11"/>
          </p:nvPr>
        </p:nvSpPr>
        <p:spPr/>
        <p:txBody>
          <a:bodyPr/>
          <a:lstStyle/>
          <a:p>
            <a:r>
              <a:rPr lang="en-US" dirty="0"/>
              <a:t>Green Building Practices</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892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41587-DFD7-4F13-92A0-021180770D26}" type="datetime1">
              <a:rPr lang="en-US" smtClean="0"/>
              <a:t>9/24/2024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Green Building Practices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D3C26-D384-4B35-98A2-467C7B3AE198}" type="slidenum">
              <a:rPr lang="en-US" smtClean="0"/>
              <a:t>‹#›</a:t>
            </a:fld>
            <a:endParaRPr lang="en-US"/>
          </a:p>
        </p:txBody>
      </p:sp>
    </p:spTree>
    <p:extLst>
      <p:ext uri="{BB962C8B-B14F-4D97-AF65-F5344CB8AC3E}">
        <p14:creationId xmlns:p14="http://schemas.microsoft.com/office/powerpoint/2010/main" val="2887096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file:///I:\03%20CMGT380%20Fall%202019\01%20Reading%20Material\GA02%20Excerpt_v4_BDC-12%20Appendix%202.pdf"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usgbc.org/glossary"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4E8BB0-B6CE-4A70-AB58-41FC6C3A5A6C}"/>
              </a:ext>
            </a:extLst>
          </p:cNvPr>
          <p:cNvPicPr>
            <a:picLocks noChangeAspect="1"/>
          </p:cNvPicPr>
          <p:nvPr/>
        </p:nvPicPr>
        <p:blipFill>
          <a:blip r:embed="rId3"/>
          <a:stretch>
            <a:fillRect/>
          </a:stretch>
        </p:blipFill>
        <p:spPr>
          <a:xfrm>
            <a:off x="3720304" y="733331"/>
            <a:ext cx="4751392" cy="6097509"/>
          </a:xfrm>
          <a:prstGeom prst="rect">
            <a:avLst/>
          </a:prstGeom>
        </p:spPr>
      </p:pic>
      <p:sp>
        <p:nvSpPr>
          <p:cNvPr id="7" name="TextBox 6">
            <a:extLst>
              <a:ext uri="{FF2B5EF4-FFF2-40B4-BE49-F238E27FC236}">
                <a16:creationId xmlns:a16="http://schemas.microsoft.com/office/drawing/2014/main" id="{8ABC7B02-D2F7-4214-BE9C-D377118E88CF}"/>
              </a:ext>
            </a:extLst>
          </p:cNvPr>
          <p:cNvSpPr txBox="1"/>
          <p:nvPr/>
        </p:nvSpPr>
        <p:spPr>
          <a:xfrm>
            <a:off x="3048" y="-7922"/>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8" name="Picture 7">
            <a:extLst>
              <a:ext uri="{FF2B5EF4-FFF2-40B4-BE49-F238E27FC236}">
                <a16:creationId xmlns:a16="http://schemas.microsoft.com/office/drawing/2014/main" id="{F85D108C-4186-423A-9F72-BA5781A5BF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10" name="Slide Number Placeholder 5">
            <a:extLst>
              <a:ext uri="{FF2B5EF4-FFF2-40B4-BE49-F238E27FC236}">
                <a16:creationId xmlns:a16="http://schemas.microsoft.com/office/drawing/2014/main" id="{AA434C9B-FFC5-478E-AA79-67EB780134D8}"/>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a:t>
            </a:fld>
            <a:endParaRPr lang="en-US" sz="900" dirty="0">
              <a:solidFill>
                <a:schemeClr val="accent6">
                  <a:lumMod val="50000"/>
                </a:schemeClr>
              </a:solidFill>
            </a:endParaRPr>
          </a:p>
        </p:txBody>
      </p:sp>
    </p:spTree>
    <p:extLst>
      <p:ext uri="{BB962C8B-B14F-4D97-AF65-F5344CB8AC3E}">
        <p14:creationId xmlns:p14="http://schemas.microsoft.com/office/powerpoint/2010/main" val="4230844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18F64A-EFE2-4B47-B43F-8A40A3DBEA07}"/>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7" name="Picture 6">
            <a:extLst>
              <a:ext uri="{FF2B5EF4-FFF2-40B4-BE49-F238E27FC236}">
                <a16:creationId xmlns:a16="http://schemas.microsoft.com/office/drawing/2014/main" id="{EE487159-9304-4D95-8A09-17291DED08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pic>
        <p:nvPicPr>
          <p:cNvPr id="11" name="Picture 10">
            <a:extLst>
              <a:ext uri="{FF2B5EF4-FFF2-40B4-BE49-F238E27FC236}">
                <a16:creationId xmlns:a16="http://schemas.microsoft.com/office/drawing/2014/main" id="{266CE416-472C-4E1E-AF4F-780A8129C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889" y="1691394"/>
            <a:ext cx="10972800" cy="3800634"/>
          </a:xfrm>
          <a:prstGeom prst="rect">
            <a:avLst/>
          </a:prstGeom>
        </p:spPr>
      </p:pic>
      <p:sp>
        <p:nvSpPr>
          <p:cNvPr id="12" name="Slide Number Placeholder 5">
            <a:extLst>
              <a:ext uri="{FF2B5EF4-FFF2-40B4-BE49-F238E27FC236}">
                <a16:creationId xmlns:a16="http://schemas.microsoft.com/office/drawing/2014/main" id="{2038936B-1979-4A73-8049-7F2B0B1590A4}"/>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10</a:t>
            </a:fld>
            <a:endParaRPr lang="en-US" sz="900" dirty="0">
              <a:solidFill>
                <a:schemeClr val="accent6">
                  <a:lumMod val="50000"/>
                </a:schemeClr>
              </a:solidFill>
            </a:endParaRPr>
          </a:p>
        </p:txBody>
      </p:sp>
      <p:sp>
        <p:nvSpPr>
          <p:cNvPr id="13" name="TextBox 12">
            <a:extLst>
              <a:ext uri="{FF2B5EF4-FFF2-40B4-BE49-F238E27FC236}">
                <a16:creationId xmlns:a16="http://schemas.microsoft.com/office/drawing/2014/main" id="{877284F4-4CC4-4879-A41E-D769082F9916}"/>
              </a:ext>
            </a:extLst>
          </p:cNvPr>
          <p:cNvSpPr txBox="1"/>
          <p:nvPr/>
        </p:nvSpPr>
        <p:spPr>
          <a:xfrm>
            <a:off x="-3048" y="731520"/>
            <a:ext cx="12192000" cy="685800"/>
          </a:xfrm>
          <a:prstGeom prst="rect">
            <a:avLst/>
          </a:prstGeom>
          <a:noFill/>
        </p:spPr>
        <p:txBody>
          <a:bodyPr wrap="square" lIns="91440" rIns="91440" rtlCol="0">
            <a:noAutofit/>
          </a:bodyPr>
          <a:lstStyle/>
          <a:p>
            <a:r>
              <a:rPr lang="en-US" sz="2800" b="1" dirty="0"/>
              <a:t>Taking an Integrative Approach to Design and Construction</a:t>
            </a:r>
            <a:endParaRPr lang="en-US" sz="2600" b="1" dirty="0"/>
          </a:p>
        </p:txBody>
      </p:sp>
    </p:spTree>
    <p:extLst>
      <p:ext uri="{BB962C8B-B14F-4D97-AF65-F5344CB8AC3E}">
        <p14:creationId xmlns:p14="http://schemas.microsoft.com/office/powerpoint/2010/main" val="228698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18F64A-EFE2-4B47-B43F-8A40A3DBEA07}"/>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7" name="Picture 6">
            <a:extLst>
              <a:ext uri="{FF2B5EF4-FFF2-40B4-BE49-F238E27FC236}">
                <a16:creationId xmlns:a16="http://schemas.microsoft.com/office/drawing/2014/main" id="{EE487159-9304-4D95-8A09-17291DED08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12" name="TextBox 11">
            <a:extLst>
              <a:ext uri="{FF2B5EF4-FFF2-40B4-BE49-F238E27FC236}">
                <a16:creationId xmlns:a16="http://schemas.microsoft.com/office/drawing/2014/main" id="{740D5822-E2D5-4A09-A62E-288119845650}"/>
              </a:ext>
            </a:extLst>
          </p:cNvPr>
          <p:cNvSpPr txBox="1"/>
          <p:nvPr/>
        </p:nvSpPr>
        <p:spPr>
          <a:xfrm>
            <a:off x="0" y="731520"/>
            <a:ext cx="12192000" cy="3179577"/>
          </a:xfrm>
          <a:prstGeom prst="rect">
            <a:avLst/>
          </a:prstGeom>
          <a:noFill/>
        </p:spPr>
        <p:txBody>
          <a:bodyPr wrap="square" lIns="91440" rIns="91440" rtlCol="0">
            <a:noAutofit/>
          </a:bodyPr>
          <a:lstStyle/>
          <a:p>
            <a:r>
              <a:rPr lang="en-US" sz="2800" b="1" dirty="0"/>
              <a:t>Integrative Design Process</a:t>
            </a:r>
          </a:p>
          <a:p>
            <a:pPr marL="457200" lvl="0" indent="-457200">
              <a:buFont typeface="Wingdings" panose="05000000000000000000" pitchFamily="2" charset="2"/>
              <a:buChar char="q"/>
            </a:pPr>
            <a:r>
              <a:rPr lang="en-US" sz="2800" dirty="0"/>
              <a:t>Engage all project team members.</a:t>
            </a:r>
          </a:p>
          <a:p>
            <a:pPr marL="457200" lvl="0" indent="-457200">
              <a:buFont typeface="Wingdings" panose="05000000000000000000" pitchFamily="2" charset="2"/>
              <a:buChar char="q"/>
            </a:pPr>
            <a:r>
              <a:rPr lang="en-US" sz="2800" dirty="0"/>
              <a:t>Work in collaboration not isolation.</a:t>
            </a:r>
          </a:p>
          <a:p>
            <a:pPr marL="457200" lvl="0" indent="-457200">
              <a:buFont typeface="Wingdings" panose="05000000000000000000" pitchFamily="2" charset="2"/>
              <a:buChar char="q"/>
            </a:pPr>
            <a:r>
              <a:rPr lang="en-US" sz="2800" dirty="0"/>
              <a:t>Look for interrelationships and synergies between systems and components.</a:t>
            </a:r>
          </a:p>
          <a:p>
            <a:r>
              <a:rPr lang="en-US" sz="2800" dirty="0"/>
              <a:t> </a:t>
            </a:r>
          </a:p>
          <a:p>
            <a:r>
              <a:rPr lang="en-US" sz="2800" dirty="0"/>
              <a:t>The coordination of building and site systems should be addressed early, preferably </a:t>
            </a:r>
            <a:r>
              <a:rPr lang="en-US" sz="2800" b="1" dirty="0"/>
              <a:t>before schematic design</a:t>
            </a:r>
            <a:r>
              <a:rPr lang="en-US" sz="2800" dirty="0"/>
              <a:t>.</a:t>
            </a:r>
          </a:p>
        </p:txBody>
      </p:sp>
      <p:sp>
        <p:nvSpPr>
          <p:cNvPr id="11" name="Slide Number Placeholder 5">
            <a:extLst>
              <a:ext uri="{FF2B5EF4-FFF2-40B4-BE49-F238E27FC236}">
                <a16:creationId xmlns:a16="http://schemas.microsoft.com/office/drawing/2014/main" id="{FC5D65C1-90B7-4A62-A137-C1CEA054DA10}"/>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11</a:t>
            </a:fld>
            <a:endParaRPr lang="en-US" sz="900" dirty="0">
              <a:solidFill>
                <a:schemeClr val="accent6">
                  <a:lumMod val="50000"/>
                </a:schemeClr>
              </a:solidFill>
            </a:endParaRPr>
          </a:p>
        </p:txBody>
      </p:sp>
    </p:spTree>
    <p:extLst>
      <p:ext uri="{BB962C8B-B14F-4D97-AF65-F5344CB8AC3E}">
        <p14:creationId xmlns:p14="http://schemas.microsoft.com/office/powerpoint/2010/main" val="470472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92000" cy="1384995"/>
          </a:xfrm>
          <a:prstGeom prst="rect">
            <a:avLst/>
          </a:prstGeom>
          <a:noFill/>
        </p:spPr>
        <p:txBody>
          <a:bodyPr wrap="square" lIns="91440" rIns="91440" rtlCol="0">
            <a:spAutoFit/>
          </a:bodyPr>
          <a:lstStyle/>
          <a:p>
            <a:r>
              <a:rPr lang="en-US" sz="2800" dirty="0"/>
              <a:t>The </a:t>
            </a:r>
            <a:r>
              <a:rPr lang="en-US" sz="2800" b="1" dirty="0"/>
              <a:t>Integrative Process credit</a:t>
            </a:r>
            <a:r>
              <a:rPr lang="en-US" sz="2800" dirty="0"/>
              <a:t> formally introduces this way of working into LEED so that the team members’ expertise in building and site systems can inform the performance, efficiency, and effectiveness of every system.</a:t>
            </a:r>
          </a:p>
        </p:txBody>
      </p:sp>
      <p:sp>
        <p:nvSpPr>
          <p:cNvPr id="10" name="TextBox 9">
            <a:extLst>
              <a:ext uri="{FF2B5EF4-FFF2-40B4-BE49-F238E27FC236}">
                <a16:creationId xmlns:a16="http://schemas.microsoft.com/office/drawing/2014/main" id="{1F99CC20-7DFE-438F-9320-C723F64B407E}"/>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12" name="Picture 11">
            <a:extLst>
              <a:ext uri="{FF2B5EF4-FFF2-40B4-BE49-F238E27FC236}">
                <a16:creationId xmlns:a16="http://schemas.microsoft.com/office/drawing/2014/main" id="{39B636CD-1CFE-4086-AC66-1D4D4B41EB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9" name="Slide Number Placeholder 5">
            <a:extLst>
              <a:ext uri="{FF2B5EF4-FFF2-40B4-BE49-F238E27FC236}">
                <a16:creationId xmlns:a16="http://schemas.microsoft.com/office/drawing/2014/main" id="{A1BE40EC-D492-4DC5-98C2-A3D189493BF8}"/>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12</a:t>
            </a:fld>
            <a:endParaRPr lang="en-US" sz="900" dirty="0">
              <a:solidFill>
                <a:schemeClr val="accent6">
                  <a:lumMod val="50000"/>
                </a:schemeClr>
              </a:solidFill>
            </a:endParaRPr>
          </a:p>
        </p:txBody>
      </p:sp>
      <p:pic>
        <p:nvPicPr>
          <p:cNvPr id="11" name="Picture 10">
            <a:extLst>
              <a:ext uri="{FF2B5EF4-FFF2-40B4-BE49-F238E27FC236}">
                <a16:creationId xmlns:a16="http://schemas.microsoft.com/office/drawing/2014/main" id="{F7ACBD74-5F73-477B-9438-A51E014C766C}"/>
              </a:ext>
            </a:extLst>
          </p:cNvPr>
          <p:cNvPicPr>
            <a:picLocks noChangeAspect="1"/>
          </p:cNvPicPr>
          <p:nvPr/>
        </p:nvPicPr>
        <p:blipFill>
          <a:blip r:embed="rId3"/>
          <a:stretch>
            <a:fillRect/>
          </a:stretch>
        </p:blipFill>
        <p:spPr>
          <a:xfrm>
            <a:off x="7774858" y="2607808"/>
            <a:ext cx="3492963" cy="3108543"/>
          </a:xfrm>
          <a:prstGeom prst="rect">
            <a:avLst/>
          </a:prstGeom>
        </p:spPr>
      </p:pic>
      <p:sp>
        <p:nvSpPr>
          <p:cNvPr id="3" name="Rectangle 2">
            <a:extLst>
              <a:ext uri="{FF2B5EF4-FFF2-40B4-BE49-F238E27FC236}">
                <a16:creationId xmlns:a16="http://schemas.microsoft.com/office/drawing/2014/main" id="{FA41DBA7-57BF-4E73-8478-292B08A2AB82}"/>
              </a:ext>
            </a:extLst>
          </p:cNvPr>
          <p:cNvSpPr/>
          <p:nvPr/>
        </p:nvSpPr>
        <p:spPr>
          <a:xfrm>
            <a:off x="0" y="3038696"/>
            <a:ext cx="7251826" cy="2246769"/>
          </a:xfrm>
          <a:prstGeom prst="rect">
            <a:avLst/>
          </a:prstGeom>
        </p:spPr>
        <p:txBody>
          <a:bodyPr wrap="square">
            <a:spAutoFit/>
          </a:bodyPr>
          <a:lstStyle/>
          <a:p>
            <a:r>
              <a:rPr lang="en-US" sz="2800" dirty="0"/>
              <a:t>“When areas of practice are integrated, it becomes possible to significantly improve building performance and achieve synergies that yield economic, environmental, and human health benefits.”</a:t>
            </a:r>
          </a:p>
        </p:txBody>
      </p:sp>
    </p:spTree>
    <p:extLst>
      <p:ext uri="{BB962C8B-B14F-4D97-AF65-F5344CB8AC3E}">
        <p14:creationId xmlns:p14="http://schemas.microsoft.com/office/powerpoint/2010/main" val="2042611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5324535"/>
          </a:xfrm>
          <a:prstGeom prst="rect">
            <a:avLst/>
          </a:prstGeom>
          <a:noFill/>
        </p:spPr>
        <p:txBody>
          <a:bodyPr wrap="square" lIns="91440" rIns="91440" rtlCol="0">
            <a:spAutoFit/>
          </a:bodyPr>
          <a:lstStyle/>
          <a:p>
            <a:r>
              <a:rPr lang="en-US" sz="2800" b="1" dirty="0"/>
              <a:t>Integrative Process Includes Three Phases:</a:t>
            </a:r>
          </a:p>
          <a:p>
            <a:r>
              <a:rPr lang="en-US" sz="2400" b="1" dirty="0"/>
              <a:t>Discovery. </a:t>
            </a:r>
            <a:r>
              <a:rPr lang="en-US" sz="2400" dirty="0"/>
              <a:t>The most important phase of the integrative process, discovery can be thought of as an extensive expansion of what is conventionally called predesign. A project is unlikely to meets its environmental goals cost-effectively without this discrete phase. Discovery work should take place before schematic design begins.</a:t>
            </a:r>
          </a:p>
          <a:p>
            <a:endParaRPr lang="en-US" sz="2400" dirty="0"/>
          </a:p>
          <a:p>
            <a:r>
              <a:rPr lang="en-US" sz="2400" b="1" dirty="0"/>
              <a:t>Design and construction (implementation). </a:t>
            </a:r>
            <a:r>
              <a:rPr lang="en-US" sz="2400" dirty="0"/>
              <a:t>This phase begins with what is conventionally called schematic design. It resembles conventional practice but integrates all the work and collective understanding of system interactions reached during the discovery phase.</a:t>
            </a:r>
          </a:p>
          <a:p>
            <a:endParaRPr lang="en-US" sz="2400" dirty="0"/>
          </a:p>
          <a:p>
            <a:r>
              <a:rPr lang="en-US" sz="2400" b="1" dirty="0"/>
              <a:t>Occupancy, operations, and performance feedback. </a:t>
            </a:r>
            <a:r>
              <a:rPr lang="en-US" sz="2400" dirty="0"/>
              <a:t>This third stage focuses on preparing to measure performance and creating feedback mechanisms. Assessing performance against targets is critical for informing building operations and identifying the need for any corrective action.</a:t>
            </a:r>
          </a:p>
        </p:txBody>
      </p:sp>
      <p:sp>
        <p:nvSpPr>
          <p:cNvPr id="10" name="TextBox 9">
            <a:extLst>
              <a:ext uri="{FF2B5EF4-FFF2-40B4-BE49-F238E27FC236}">
                <a16:creationId xmlns:a16="http://schemas.microsoft.com/office/drawing/2014/main" id="{D7D4B095-259F-477F-B6A5-2D0826AC9EBE}"/>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12" name="Picture 11">
            <a:extLst>
              <a:ext uri="{FF2B5EF4-FFF2-40B4-BE49-F238E27FC236}">
                <a16:creationId xmlns:a16="http://schemas.microsoft.com/office/drawing/2014/main" id="{6EF2C0CC-205E-4BAF-B880-FCF8B03FAF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41D3EDB0-A50F-4A7F-AE93-1FAC9A1F724D}"/>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13</a:t>
            </a:fld>
            <a:endParaRPr lang="en-US" sz="900" dirty="0">
              <a:solidFill>
                <a:schemeClr val="accent6">
                  <a:lumMod val="50000"/>
                </a:schemeClr>
              </a:solidFill>
            </a:endParaRPr>
          </a:p>
        </p:txBody>
      </p:sp>
    </p:spTree>
    <p:extLst>
      <p:ext uri="{BB962C8B-B14F-4D97-AF65-F5344CB8AC3E}">
        <p14:creationId xmlns:p14="http://schemas.microsoft.com/office/powerpoint/2010/main" val="73211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92000" cy="4555093"/>
          </a:xfrm>
          <a:prstGeom prst="rect">
            <a:avLst/>
          </a:prstGeom>
          <a:noFill/>
        </p:spPr>
        <p:txBody>
          <a:bodyPr wrap="square" lIns="91440" rIns="91440" rtlCol="0">
            <a:spAutoFit/>
          </a:bodyPr>
          <a:lstStyle/>
          <a:p>
            <a:r>
              <a:rPr lang="en-US" sz="2800" b="1" dirty="0"/>
              <a:t>The structure to manage this flow of people, information, and analysis is as follows:</a:t>
            </a:r>
          </a:p>
          <a:p>
            <a:pPr marL="342900" indent="-342900">
              <a:spcAft>
                <a:spcPts val="600"/>
              </a:spcAft>
              <a:buFont typeface="Wingdings" panose="05000000000000000000" pitchFamily="2" charset="2"/>
              <a:buChar char="q"/>
            </a:pPr>
            <a:r>
              <a:rPr lang="en-US" sz="2800" dirty="0"/>
              <a:t>All project team members, representing all design and construction disciplines, gather information and data relevant to the project.</a:t>
            </a:r>
          </a:p>
          <a:p>
            <a:pPr marL="342900" indent="-342900">
              <a:spcAft>
                <a:spcPts val="600"/>
              </a:spcAft>
              <a:buFont typeface="Wingdings" panose="05000000000000000000" pitchFamily="2" charset="2"/>
              <a:buChar char="q"/>
            </a:pPr>
            <a:r>
              <a:rPr lang="en-US" sz="2800" dirty="0"/>
              <a:t>Team members analyze their information.</a:t>
            </a:r>
          </a:p>
          <a:p>
            <a:pPr marL="342900" indent="-342900">
              <a:buFont typeface="Wingdings" panose="05000000000000000000" pitchFamily="2" charset="2"/>
              <a:buChar char="q"/>
            </a:pPr>
            <a:r>
              <a:rPr lang="en-US" sz="2800" dirty="0"/>
              <a:t>Team members participate in </a:t>
            </a:r>
            <a:r>
              <a:rPr lang="en-US" sz="2800" b="1" dirty="0"/>
              <a:t>workshops</a:t>
            </a:r>
            <a:r>
              <a:rPr lang="en-US" sz="2800" dirty="0"/>
              <a:t> to compare notes and identify opportunities for synergy.</a:t>
            </a:r>
          </a:p>
          <a:p>
            <a:endParaRPr lang="en-US" sz="2800" dirty="0"/>
          </a:p>
          <a:p>
            <a:r>
              <a:rPr lang="en-US" sz="2800" dirty="0"/>
              <a:t>This process of research, analysis, and workshops is done in an iterative cycle that refines the design solutions.</a:t>
            </a:r>
          </a:p>
        </p:txBody>
      </p:sp>
      <p:sp>
        <p:nvSpPr>
          <p:cNvPr id="10" name="TextBox 9">
            <a:extLst>
              <a:ext uri="{FF2B5EF4-FFF2-40B4-BE49-F238E27FC236}">
                <a16:creationId xmlns:a16="http://schemas.microsoft.com/office/drawing/2014/main" id="{068F0227-2E20-4520-96A2-65CB64D9DB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12" name="Picture 11">
            <a:extLst>
              <a:ext uri="{FF2B5EF4-FFF2-40B4-BE49-F238E27FC236}">
                <a16:creationId xmlns:a16="http://schemas.microsoft.com/office/drawing/2014/main" id="{5372C17D-D8AA-491C-AFA5-D834911A83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FA20B361-6CEA-4A92-A670-DB380819373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14</a:t>
            </a:fld>
            <a:endParaRPr lang="en-US" sz="900" dirty="0">
              <a:solidFill>
                <a:schemeClr val="accent6">
                  <a:lumMod val="50000"/>
                </a:schemeClr>
              </a:solidFill>
            </a:endParaRPr>
          </a:p>
        </p:txBody>
      </p:sp>
    </p:spTree>
    <p:extLst>
      <p:ext uri="{BB962C8B-B14F-4D97-AF65-F5344CB8AC3E}">
        <p14:creationId xmlns:p14="http://schemas.microsoft.com/office/powerpoint/2010/main" val="236732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92000" cy="5650230"/>
          </a:xfrm>
          <a:prstGeom prst="rect">
            <a:avLst/>
          </a:prstGeom>
          <a:noFill/>
        </p:spPr>
        <p:txBody>
          <a:bodyPr wrap="square" lIns="91440" rIns="91440" rtlCol="0">
            <a:noAutofit/>
          </a:bodyPr>
          <a:lstStyle/>
          <a:p>
            <a:r>
              <a:rPr lang="en-US" sz="2800" b="1" dirty="0"/>
              <a:t>Devising a LEED Work Plan</a:t>
            </a:r>
          </a:p>
          <a:p>
            <a:r>
              <a:rPr lang="en-US" sz="2800" dirty="0"/>
              <a:t>It is recommended that LEED applicants follow a series of steps to certification.</a:t>
            </a:r>
          </a:p>
          <a:p>
            <a:r>
              <a:rPr lang="en-US" sz="2400" dirty="0"/>
              <a:t>Step 1. 	Initiate discovery phase</a:t>
            </a:r>
          </a:p>
          <a:p>
            <a:r>
              <a:rPr lang="en-US" sz="2400" dirty="0"/>
              <a:t>Step 2. 	Select LEED rating system</a:t>
            </a:r>
          </a:p>
          <a:p>
            <a:r>
              <a:rPr lang="en-US" sz="2400" dirty="0"/>
              <a:t>Step 3. 	Check minimum program requirements</a:t>
            </a:r>
          </a:p>
          <a:p>
            <a:r>
              <a:rPr lang="en-US" sz="2400" dirty="0"/>
              <a:t>Step 4. 	Establish project goals</a:t>
            </a:r>
          </a:p>
          <a:p>
            <a:r>
              <a:rPr lang="en-US" sz="2400" dirty="0"/>
              <a:t>Step 5. 	Define LEED project scope</a:t>
            </a:r>
          </a:p>
          <a:p>
            <a:r>
              <a:rPr lang="en-US" sz="2400" dirty="0"/>
              <a:t>Step 6. 	Develop LEED scorecard</a:t>
            </a:r>
          </a:p>
          <a:p>
            <a:r>
              <a:rPr lang="en-US" sz="2400" dirty="0"/>
              <a:t>Step 7. 	Continue discovery phase</a:t>
            </a:r>
          </a:p>
          <a:p>
            <a:r>
              <a:rPr lang="en-US" sz="2400" dirty="0"/>
              <a:t>Step 8. 	Continue iterative process</a:t>
            </a:r>
          </a:p>
          <a:p>
            <a:r>
              <a:rPr lang="en-US" sz="2400" dirty="0"/>
              <a:t>Step 9. 	Assign roles and responsibilities</a:t>
            </a:r>
          </a:p>
          <a:p>
            <a:r>
              <a:rPr lang="en-US" sz="2400" dirty="0"/>
              <a:t>Step 10. 	Develop consistent documentation</a:t>
            </a:r>
          </a:p>
          <a:p>
            <a:r>
              <a:rPr lang="en-US" sz="2400" dirty="0"/>
              <a:t>Step 11. 	Perform quality assurance review and submit for certification</a:t>
            </a:r>
          </a:p>
        </p:txBody>
      </p:sp>
      <p:pic>
        <p:nvPicPr>
          <p:cNvPr id="1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5" y="1783080"/>
            <a:ext cx="3278797"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DE805342-C7ED-48B7-A221-E0462C2397DA}"/>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12" name="Picture 11">
            <a:extLst>
              <a:ext uri="{FF2B5EF4-FFF2-40B4-BE49-F238E27FC236}">
                <a16:creationId xmlns:a16="http://schemas.microsoft.com/office/drawing/2014/main" id="{BB9D5AF8-51CD-4D9C-A80B-6F2321D706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9" name="Slide Number Placeholder 5">
            <a:extLst>
              <a:ext uri="{FF2B5EF4-FFF2-40B4-BE49-F238E27FC236}">
                <a16:creationId xmlns:a16="http://schemas.microsoft.com/office/drawing/2014/main" id="{19426C40-C41B-411C-979D-6D21630105AB}"/>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15</a:t>
            </a:fld>
            <a:endParaRPr lang="en-US" sz="900" dirty="0">
              <a:solidFill>
                <a:schemeClr val="accent6">
                  <a:lumMod val="50000"/>
                </a:schemeClr>
              </a:solidFill>
            </a:endParaRPr>
          </a:p>
        </p:txBody>
      </p:sp>
    </p:spTree>
    <p:extLst>
      <p:ext uri="{BB962C8B-B14F-4D97-AF65-F5344CB8AC3E}">
        <p14:creationId xmlns:p14="http://schemas.microsoft.com/office/powerpoint/2010/main" val="2636943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5016758"/>
          </a:xfrm>
          <a:prstGeom prst="rect">
            <a:avLst/>
          </a:prstGeom>
          <a:noFill/>
        </p:spPr>
        <p:txBody>
          <a:bodyPr wrap="square" lIns="91440" rIns="91440" rtlCol="0">
            <a:spAutoFit/>
          </a:bodyPr>
          <a:lstStyle/>
          <a:p>
            <a:r>
              <a:rPr lang="en-US" sz="2800" b="1" dirty="0"/>
              <a:t>Devising a LEED Work Plan</a:t>
            </a:r>
          </a:p>
          <a:p>
            <a:r>
              <a:rPr lang="en-US" sz="2800" dirty="0"/>
              <a:t>It is recommended that LEED applicants follow a series of steps to certification.</a:t>
            </a:r>
          </a:p>
          <a:p>
            <a:r>
              <a:rPr lang="en-US" sz="2400" dirty="0"/>
              <a:t>Step 1. 	Initiate discovery phase</a:t>
            </a:r>
          </a:p>
          <a:p>
            <a:r>
              <a:rPr lang="en-US" sz="2400" dirty="0"/>
              <a:t>Step 2. 	Select LEED rating system</a:t>
            </a:r>
          </a:p>
          <a:p>
            <a:r>
              <a:rPr lang="en-US" sz="2400" dirty="0"/>
              <a:t>Step 3. 	Check minimum program requirements</a:t>
            </a:r>
          </a:p>
          <a:p>
            <a:r>
              <a:rPr lang="en-US" sz="2400" dirty="0"/>
              <a:t>Step 4. 	Establish project goals</a:t>
            </a:r>
          </a:p>
          <a:p>
            <a:r>
              <a:rPr lang="en-US" sz="2400" dirty="0"/>
              <a:t>Step 5. 	Define LEED project scope</a:t>
            </a:r>
          </a:p>
          <a:p>
            <a:r>
              <a:rPr lang="en-US" sz="2400" dirty="0"/>
              <a:t>Step 6. 	Develop LEED scorecard</a:t>
            </a:r>
          </a:p>
          <a:p>
            <a:r>
              <a:rPr lang="en-US" sz="2400" dirty="0"/>
              <a:t>Step 7. 	Continue discovery phase</a:t>
            </a:r>
          </a:p>
          <a:p>
            <a:r>
              <a:rPr lang="en-US" sz="2400" dirty="0"/>
              <a:t>Step 8. 	Continue iterative process</a:t>
            </a:r>
          </a:p>
          <a:p>
            <a:r>
              <a:rPr lang="en-US" sz="2400" dirty="0"/>
              <a:t>Step 9. 	Assign roles and responsibilities</a:t>
            </a:r>
          </a:p>
          <a:p>
            <a:r>
              <a:rPr lang="en-US" sz="2400" dirty="0"/>
              <a:t>Step 10. 	Develop consistent documentation</a:t>
            </a:r>
          </a:p>
          <a:p>
            <a:r>
              <a:rPr lang="en-US" sz="2400" dirty="0"/>
              <a:t>Step 11. 	Perform quality assurance review and submit for certification</a:t>
            </a:r>
          </a:p>
        </p:txBody>
      </p:sp>
      <p:sp>
        <p:nvSpPr>
          <p:cNvPr id="16" name="Rectangle 15"/>
          <p:cNvSpPr/>
          <p:nvPr/>
        </p:nvSpPr>
        <p:spPr>
          <a:xfrm>
            <a:off x="7324253" y="1653688"/>
            <a:ext cx="33528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518644" y="1613071"/>
            <a:ext cx="296401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C00000"/>
                </a:solidFill>
                <a:effectLst>
                  <a:outerShdw blurRad="76200" dist="50800" dir="5400000" algn="tl" rotWithShape="0">
                    <a:srgbClr val="000000">
                      <a:alpha val="65000"/>
                    </a:srgbClr>
                  </a:outerShdw>
                </a:effectLst>
              </a:rPr>
              <a:t>Charrette</a:t>
            </a:r>
          </a:p>
        </p:txBody>
      </p:sp>
      <p:sp>
        <p:nvSpPr>
          <p:cNvPr id="15" name="TextBox 14"/>
          <p:cNvSpPr txBox="1"/>
          <p:nvPr/>
        </p:nvSpPr>
        <p:spPr>
          <a:xfrm>
            <a:off x="7438259" y="2682388"/>
            <a:ext cx="3145241" cy="923330"/>
          </a:xfrm>
          <a:prstGeom prst="rect">
            <a:avLst/>
          </a:prstGeom>
          <a:noFill/>
        </p:spPr>
        <p:txBody>
          <a:bodyPr wrap="square" rtlCol="0">
            <a:spAutoFit/>
          </a:bodyPr>
          <a:lstStyle/>
          <a:p>
            <a:r>
              <a:rPr lang="en-US" dirty="0"/>
              <a:t>When sufficient information has been gathered, hold a goal-setting workshop.</a:t>
            </a:r>
          </a:p>
        </p:txBody>
      </p:sp>
      <p:cxnSp>
        <p:nvCxnSpPr>
          <p:cNvPr id="4" name="Straight Connector 3"/>
          <p:cNvCxnSpPr>
            <a:cxnSpLocks/>
          </p:cNvCxnSpPr>
          <p:nvPr/>
        </p:nvCxnSpPr>
        <p:spPr>
          <a:xfrm>
            <a:off x="4476821" y="1843811"/>
            <a:ext cx="2847432" cy="0"/>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4476821" y="2948861"/>
            <a:ext cx="2847432" cy="0"/>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19" name="Slide Number Placeholder 5">
            <a:extLst>
              <a:ext uri="{FF2B5EF4-FFF2-40B4-BE49-F238E27FC236}">
                <a16:creationId xmlns:a16="http://schemas.microsoft.com/office/drawing/2014/main" id="{1239A795-BF9A-4D01-83B7-38210A1B2A35}"/>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16</a:t>
            </a:fld>
            <a:endParaRPr lang="en-US" sz="900" dirty="0">
              <a:solidFill>
                <a:schemeClr val="accent6">
                  <a:lumMod val="50000"/>
                </a:schemeClr>
              </a:solidFill>
            </a:endParaRPr>
          </a:p>
        </p:txBody>
      </p:sp>
    </p:spTree>
    <p:extLst>
      <p:ext uri="{BB962C8B-B14F-4D97-AF65-F5344CB8AC3E}">
        <p14:creationId xmlns:p14="http://schemas.microsoft.com/office/powerpoint/2010/main" val="324408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5016758"/>
          </a:xfrm>
          <a:prstGeom prst="rect">
            <a:avLst/>
          </a:prstGeom>
          <a:noFill/>
        </p:spPr>
        <p:txBody>
          <a:bodyPr wrap="square" lIns="91440" rIns="91440" rtlCol="0">
            <a:spAutoFit/>
          </a:bodyPr>
          <a:lstStyle/>
          <a:p>
            <a:r>
              <a:rPr lang="en-US" sz="2800" b="1" dirty="0"/>
              <a:t>Devising a LEED Work Plan</a:t>
            </a:r>
          </a:p>
          <a:p>
            <a:r>
              <a:rPr lang="en-US" sz="2800" dirty="0"/>
              <a:t>It is recommended that LEED applicants follow a series of steps to certification.</a:t>
            </a:r>
          </a:p>
          <a:p>
            <a:r>
              <a:rPr lang="en-US" sz="2400" dirty="0"/>
              <a:t>Step 1. 	Initiate discovery phase</a:t>
            </a:r>
          </a:p>
          <a:p>
            <a:r>
              <a:rPr lang="en-US" sz="2400" dirty="0"/>
              <a:t>Step 2. 	Select LEED rating system</a:t>
            </a:r>
          </a:p>
          <a:p>
            <a:r>
              <a:rPr lang="en-US" sz="2400" dirty="0"/>
              <a:t>Step 3. 	Check minimum program requirements</a:t>
            </a:r>
          </a:p>
          <a:p>
            <a:r>
              <a:rPr lang="en-US" sz="2400" dirty="0"/>
              <a:t>Step 4. 	Establish project goals</a:t>
            </a:r>
          </a:p>
          <a:p>
            <a:r>
              <a:rPr lang="en-US" sz="2400" dirty="0"/>
              <a:t>Step 5. 	Define LEED project scope</a:t>
            </a:r>
          </a:p>
          <a:p>
            <a:r>
              <a:rPr lang="en-US" sz="2400" dirty="0"/>
              <a:t>Step 6. 	Develop LEED scorecard</a:t>
            </a:r>
          </a:p>
          <a:p>
            <a:r>
              <a:rPr lang="en-US" sz="2400" dirty="0"/>
              <a:t>Step 7. 	Continue discovery phase</a:t>
            </a:r>
          </a:p>
          <a:p>
            <a:r>
              <a:rPr lang="en-US" sz="2400" dirty="0"/>
              <a:t>Step 8. 	Continue iterative process</a:t>
            </a:r>
          </a:p>
          <a:p>
            <a:r>
              <a:rPr lang="en-US" sz="2400" dirty="0"/>
              <a:t>Step 9. 	Assign roles and responsibilities</a:t>
            </a:r>
          </a:p>
          <a:p>
            <a:r>
              <a:rPr lang="en-US" sz="2400" dirty="0"/>
              <a:t>Step 10. 	Develop consistent documentation</a:t>
            </a:r>
          </a:p>
          <a:p>
            <a:r>
              <a:rPr lang="en-US" sz="2400" dirty="0"/>
              <a:t>Step 11. 	Perform quality assurance review and submit for certification</a:t>
            </a:r>
          </a:p>
        </p:txBody>
      </p:sp>
      <p:sp>
        <p:nvSpPr>
          <p:cNvPr id="16" name="Rectangle 15"/>
          <p:cNvSpPr/>
          <p:nvPr/>
        </p:nvSpPr>
        <p:spPr>
          <a:xfrm>
            <a:off x="7324253" y="1653688"/>
            <a:ext cx="33528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518644" y="1613071"/>
            <a:ext cx="296401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C00000"/>
                </a:solidFill>
                <a:effectLst>
                  <a:outerShdw blurRad="76200" dist="50800" dir="5400000" algn="tl" rotWithShape="0">
                    <a:srgbClr val="000000">
                      <a:alpha val="65000"/>
                    </a:srgbClr>
                  </a:outerShdw>
                </a:effectLst>
              </a:rPr>
              <a:t>Charrette</a:t>
            </a:r>
          </a:p>
        </p:txBody>
      </p:sp>
      <p:sp>
        <p:nvSpPr>
          <p:cNvPr id="15" name="TextBox 14"/>
          <p:cNvSpPr txBox="1"/>
          <p:nvPr/>
        </p:nvSpPr>
        <p:spPr>
          <a:xfrm>
            <a:off x="7438259" y="2682388"/>
            <a:ext cx="3145241" cy="923330"/>
          </a:xfrm>
          <a:prstGeom prst="rect">
            <a:avLst/>
          </a:prstGeom>
          <a:noFill/>
        </p:spPr>
        <p:txBody>
          <a:bodyPr wrap="square" rtlCol="0">
            <a:spAutoFit/>
          </a:bodyPr>
          <a:lstStyle/>
          <a:p>
            <a:r>
              <a:rPr lang="en-US" dirty="0"/>
              <a:t>When sufficient information has been gathered, hold a goal-setting workshop.</a:t>
            </a:r>
          </a:p>
        </p:txBody>
      </p:sp>
      <p:cxnSp>
        <p:nvCxnSpPr>
          <p:cNvPr id="4" name="Straight Connector 3"/>
          <p:cNvCxnSpPr>
            <a:cxnSpLocks/>
          </p:cNvCxnSpPr>
          <p:nvPr/>
        </p:nvCxnSpPr>
        <p:spPr>
          <a:xfrm>
            <a:off x="4476821" y="1843811"/>
            <a:ext cx="2847432" cy="0"/>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4476821" y="2948861"/>
            <a:ext cx="2847432" cy="0"/>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19" name="Slide Number Placeholder 5">
            <a:extLst>
              <a:ext uri="{FF2B5EF4-FFF2-40B4-BE49-F238E27FC236}">
                <a16:creationId xmlns:a16="http://schemas.microsoft.com/office/drawing/2014/main" id="{1239A795-BF9A-4D01-83B7-38210A1B2A35}"/>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17</a:t>
            </a:fld>
            <a:endParaRPr lang="en-US" sz="900" dirty="0">
              <a:solidFill>
                <a:schemeClr val="accent6">
                  <a:lumMod val="50000"/>
                </a:schemeClr>
              </a:solidFill>
            </a:endParaRPr>
          </a:p>
        </p:txBody>
      </p:sp>
      <p:grpSp>
        <p:nvGrpSpPr>
          <p:cNvPr id="20" name="Group 19">
            <a:extLst>
              <a:ext uri="{FF2B5EF4-FFF2-40B4-BE49-F238E27FC236}">
                <a16:creationId xmlns:a16="http://schemas.microsoft.com/office/drawing/2014/main" id="{E6640467-1D24-4CB8-8B0B-7414542D79C2}"/>
              </a:ext>
            </a:extLst>
          </p:cNvPr>
          <p:cNvGrpSpPr/>
          <p:nvPr/>
        </p:nvGrpSpPr>
        <p:grpSpPr>
          <a:xfrm>
            <a:off x="7844826" y="3742583"/>
            <a:ext cx="3043546" cy="1246981"/>
            <a:chOff x="6056145" y="4350790"/>
            <a:chExt cx="3043546" cy="1246981"/>
          </a:xfrm>
        </p:grpSpPr>
        <p:sp>
          <p:nvSpPr>
            <p:cNvPr id="21" name="TextBox 20">
              <a:extLst>
                <a:ext uri="{FF2B5EF4-FFF2-40B4-BE49-F238E27FC236}">
                  <a16:creationId xmlns:a16="http://schemas.microsoft.com/office/drawing/2014/main" id="{5BF35074-AD38-4A3D-904E-00F2A9523BA7}"/>
                </a:ext>
              </a:extLst>
            </p:cNvPr>
            <p:cNvSpPr txBox="1"/>
            <p:nvPr/>
          </p:nvSpPr>
          <p:spPr>
            <a:xfrm rot="16200000">
              <a:off x="5617320" y="4789615"/>
              <a:ext cx="1246981" cy="369332"/>
            </a:xfrm>
            <a:prstGeom prst="rect">
              <a:avLst/>
            </a:prstGeom>
            <a:noFill/>
          </p:spPr>
          <p:txBody>
            <a:bodyPr wrap="square" rtlCol="0">
              <a:spAutoFit/>
            </a:bodyPr>
            <a:lstStyle/>
            <a:p>
              <a:r>
                <a:rPr lang="en-US" dirty="0">
                  <a:latin typeface="Harlow Solid Italic" panose="04030604020F02020D02" pitchFamily="82" charset="0"/>
                </a:rPr>
                <a:t>deliverables</a:t>
              </a:r>
            </a:p>
          </p:txBody>
        </p:sp>
        <p:grpSp>
          <p:nvGrpSpPr>
            <p:cNvPr id="22" name="Group 21">
              <a:extLst>
                <a:ext uri="{FF2B5EF4-FFF2-40B4-BE49-F238E27FC236}">
                  <a16:creationId xmlns:a16="http://schemas.microsoft.com/office/drawing/2014/main" id="{F535A3E7-318F-489F-A6DF-40A7615EBE1A}"/>
                </a:ext>
              </a:extLst>
            </p:cNvPr>
            <p:cNvGrpSpPr/>
            <p:nvPr/>
          </p:nvGrpSpPr>
          <p:grpSpPr>
            <a:xfrm>
              <a:off x="6360519" y="4432113"/>
              <a:ext cx="2739172" cy="1082484"/>
              <a:chOff x="6360518" y="4432113"/>
              <a:chExt cx="2739172" cy="1082484"/>
            </a:xfrm>
          </p:grpSpPr>
          <p:cxnSp>
            <p:nvCxnSpPr>
              <p:cNvPr id="26" name="Straight Connector 25">
                <a:extLst>
                  <a:ext uri="{FF2B5EF4-FFF2-40B4-BE49-F238E27FC236}">
                    <a16:creationId xmlns:a16="http://schemas.microsoft.com/office/drawing/2014/main" id="{A9843226-C68C-4B67-864B-A31F51742C6B}"/>
                  </a:ext>
                </a:extLst>
              </p:cNvPr>
              <p:cNvCxnSpPr/>
              <p:nvPr/>
            </p:nvCxnSpPr>
            <p:spPr>
              <a:xfrm>
                <a:off x="6360518" y="4432113"/>
                <a:ext cx="0" cy="108248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B4E170-482F-4C6D-99BB-6C314BB1D3C1}"/>
                  </a:ext>
                </a:extLst>
              </p:cNvPr>
              <p:cNvCxnSpPr/>
              <p:nvPr/>
            </p:nvCxnSpPr>
            <p:spPr>
              <a:xfrm>
                <a:off x="6360518" y="4688818"/>
                <a:ext cx="5357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822D7A9-7F57-46DB-A151-EBD3AE60701E}"/>
                  </a:ext>
                </a:extLst>
              </p:cNvPr>
              <p:cNvSpPr txBox="1"/>
              <p:nvPr/>
            </p:nvSpPr>
            <p:spPr>
              <a:xfrm>
                <a:off x="6859759" y="4504152"/>
                <a:ext cx="2239931" cy="369332"/>
              </a:xfrm>
              <a:prstGeom prst="rect">
                <a:avLst/>
              </a:prstGeom>
              <a:noFill/>
            </p:spPr>
            <p:txBody>
              <a:bodyPr wrap="square" rtlCol="0">
                <a:spAutoFit/>
              </a:bodyPr>
              <a:lstStyle/>
              <a:p>
                <a:r>
                  <a:rPr lang="en-US" dirty="0"/>
                  <a:t>LEED Project Checklist</a:t>
                </a:r>
              </a:p>
            </p:txBody>
          </p:sp>
          <p:sp>
            <p:nvSpPr>
              <p:cNvPr id="29" name="TextBox 28">
                <a:extLst>
                  <a:ext uri="{FF2B5EF4-FFF2-40B4-BE49-F238E27FC236}">
                    <a16:creationId xmlns:a16="http://schemas.microsoft.com/office/drawing/2014/main" id="{FD319669-EBB6-4D6B-A882-165E19445DE0}"/>
                  </a:ext>
                </a:extLst>
              </p:cNvPr>
              <p:cNvSpPr txBox="1"/>
              <p:nvPr/>
            </p:nvSpPr>
            <p:spPr>
              <a:xfrm>
                <a:off x="6859759" y="4945523"/>
                <a:ext cx="2239931" cy="369332"/>
              </a:xfrm>
              <a:prstGeom prst="rect">
                <a:avLst/>
              </a:prstGeom>
              <a:noFill/>
            </p:spPr>
            <p:txBody>
              <a:bodyPr wrap="square" rtlCol="0">
                <a:spAutoFit/>
              </a:bodyPr>
              <a:lstStyle/>
              <a:p>
                <a:r>
                  <a:rPr lang="en-US" dirty="0"/>
                  <a:t>Level of certification</a:t>
                </a:r>
              </a:p>
            </p:txBody>
          </p:sp>
          <p:cxnSp>
            <p:nvCxnSpPr>
              <p:cNvPr id="30" name="Straight Connector 29">
                <a:extLst>
                  <a:ext uri="{FF2B5EF4-FFF2-40B4-BE49-F238E27FC236}">
                    <a16:creationId xmlns:a16="http://schemas.microsoft.com/office/drawing/2014/main" id="{22210E75-0EF7-4DF3-A801-9375537F9AE2}"/>
                  </a:ext>
                </a:extLst>
              </p:cNvPr>
              <p:cNvCxnSpPr/>
              <p:nvPr/>
            </p:nvCxnSpPr>
            <p:spPr>
              <a:xfrm>
                <a:off x="6360518" y="5151388"/>
                <a:ext cx="53575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7111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9" name="Slide Number Placeholder 5">
            <a:extLst>
              <a:ext uri="{FF2B5EF4-FFF2-40B4-BE49-F238E27FC236}">
                <a16:creationId xmlns:a16="http://schemas.microsoft.com/office/drawing/2014/main" id="{C65B8CA4-18D7-4C3B-A3B8-BE746E427A20}"/>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18</a:t>
            </a:fld>
            <a:endParaRPr lang="en-US" sz="900" dirty="0">
              <a:solidFill>
                <a:schemeClr val="accent6">
                  <a:lumMod val="50000"/>
                </a:schemeClr>
              </a:solidFill>
            </a:endParaRPr>
          </a:p>
        </p:txBody>
      </p:sp>
      <p:sp>
        <p:nvSpPr>
          <p:cNvPr id="10" name="TextBox 9">
            <a:extLst>
              <a:ext uri="{FF2B5EF4-FFF2-40B4-BE49-F238E27FC236}">
                <a16:creationId xmlns:a16="http://schemas.microsoft.com/office/drawing/2014/main" id="{A4EA261B-2BE0-40C0-AB3D-7D8271467493}"/>
              </a:ext>
            </a:extLst>
          </p:cNvPr>
          <p:cNvSpPr txBox="1"/>
          <p:nvPr/>
        </p:nvSpPr>
        <p:spPr>
          <a:xfrm>
            <a:off x="0" y="731520"/>
            <a:ext cx="12192000" cy="3108543"/>
          </a:xfrm>
          <a:prstGeom prst="rect">
            <a:avLst/>
          </a:prstGeom>
          <a:noFill/>
        </p:spPr>
        <p:txBody>
          <a:bodyPr wrap="square" lIns="91440" rIns="91440" rtlCol="0">
            <a:spAutoFit/>
          </a:bodyPr>
          <a:lstStyle/>
          <a:p>
            <a:r>
              <a:rPr lang="en-US" sz="2800" b="1" dirty="0"/>
              <a:t>Maintaining Consistency in the LEED Application</a:t>
            </a:r>
            <a:endParaRPr lang="en-US" sz="2800" dirty="0"/>
          </a:p>
          <a:p>
            <a:r>
              <a:rPr lang="en-US" sz="2800" dirty="0"/>
              <a:t>Certain issues recur across multiple credits and credit categories and must be treated consistently throughout the submission.</a:t>
            </a:r>
          </a:p>
          <a:p>
            <a:r>
              <a:rPr lang="en-US" sz="2800" dirty="0"/>
              <a:t> </a:t>
            </a:r>
          </a:p>
          <a:p>
            <a:r>
              <a:rPr lang="en-US" sz="2800" b="1" dirty="0"/>
              <a:t>Special Project Situations</a:t>
            </a:r>
            <a:endParaRPr lang="en-US" sz="2800" dirty="0"/>
          </a:p>
          <a:p>
            <a:r>
              <a:rPr lang="en-US" sz="2800" dirty="0"/>
              <a:t>Projects with a combination of space types or unusual space types should pay particular attention to how these characteristics influence credit achievement.</a:t>
            </a:r>
          </a:p>
        </p:txBody>
      </p:sp>
    </p:spTree>
    <p:extLst>
      <p:ext uri="{BB962C8B-B14F-4D97-AF65-F5344CB8AC3E}">
        <p14:creationId xmlns:p14="http://schemas.microsoft.com/office/powerpoint/2010/main" val="404277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9" name="Slide Number Placeholder 5">
            <a:extLst>
              <a:ext uri="{FF2B5EF4-FFF2-40B4-BE49-F238E27FC236}">
                <a16:creationId xmlns:a16="http://schemas.microsoft.com/office/drawing/2014/main" id="{C65B8CA4-18D7-4C3B-A3B8-BE746E427A20}"/>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19</a:t>
            </a:fld>
            <a:endParaRPr lang="en-US" sz="900" dirty="0">
              <a:solidFill>
                <a:schemeClr val="accent6">
                  <a:lumMod val="50000"/>
                </a:schemeClr>
              </a:solidFill>
            </a:endParaRPr>
          </a:p>
        </p:txBody>
      </p:sp>
      <p:sp>
        <p:nvSpPr>
          <p:cNvPr id="10" name="TextBox 9">
            <a:extLst>
              <a:ext uri="{FF2B5EF4-FFF2-40B4-BE49-F238E27FC236}">
                <a16:creationId xmlns:a16="http://schemas.microsoft.com/office/drawing/2014/main" id="{A4EA261B-2BE0-40C0-AB3D-7D8271467493}"/>
              </a:ext>
            </a:extLst>
          </p:cNvPr>
          <p:cNvSpPr txBox="1"/>
          <p:nvPr/>
        </p:nvSpPr>
        <p:spPr>
          <a:xfrm>
            <a:off x="0" y="731520"/>
            <a:ext cx="12192000" cy="2677656"/>
          </a:xfrm>
          <a:prstGeom prst="rect">
            <a:avLst/>
          </a:prstGeom>
          <a:noFill/>
        </p:spPr>
        <p:txBody>
          <a:bodyPr wrap="square" lIns="91440" rIns="91440" rtlCol="0">
            <a:spAutoFit/>
          </a:bodyPr>
          <a:lstStyle/>
          <a:p>
            <a:r>
              <a:rPr lang="en-US" sz="2800" b="1" dirty="0"/>
              <a:t>Common project programs that require additional consideration include the following:</a:t>
            </a:r>
            <a:endParaRPr lang="en-US" sz="2800" dirty="0"/>
          </a:p>
          <a:p>
            <a:pPr marL="457200" lvl="0" indent="-457200">
              <a:buFont typeface="Wingdings" panose="05000000000000000000" pitchFamily="2" charset="2"/>
              <a:buChar char="q"/>
            </a:pPr>
            <a:r>
              <a:rPr lang="en-US" sz="2800" dirty="0"/>
              <a:t>Mixed Use</a:t>
            </a:r>
          </a:p>
          <a:p>
            <a:pPr marL="457200" lvl="0" indent="-457200">
              <a:buFont typeface="Wingdings" panose="05000000000000000000" pitchFamily="2" charset="2"/>
              <a:buChar char="q"/>
            </a:pPr>
            <a:r>
              <a:rPr lang="en-US" sz="2800" dirty="0"/>
              <a:t>Multitenant Complex</a:t>
            </a:r>
          </a:p>
          <a:p>
            <a:pPr marL="457200" lvl="0" indent="-457200">
              <a:buFont typeface="Wingdings" panose="05000000000000000000" pitchFamily="2" charset="2"/>
              <a:buChar char="q"/>
            </a:pPr>
            <a:r>
              <a:rPr lang="en-US" sz="2800" dirty="0"/>
              <a:t>Incomplete Spaces</a:t>
            </a:r>
          </a:p>
          <a:p>
            <a:pPr marL="457200" lvl="0" indent="-457200">
              <a:buFont typeface="Wingdings" panose="05000000000000000000" pitchFamily="2" charset="2"/>
              <a:buChar char="q"/>
            </a:pPr>
            <a:r>
              <a:rPr lang="en-US" sz="2800" dirty="0"/>
              <a:t>Projects with Several Physically Distinct Structures</a:t>
            </a:r>
          </a:p>
        </p:txBody>
      </p:sp>
    </p:spTree>
    <p:extLst>
      <p:ext uri="{BB962C8B-B14F-4D97-AF65-F5344CB8AC3E}">
        <p14:creationId xmlns:p14="http://schemas.microsoft.com/office/powerpoint/2010/main" val="30587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DA68DA-9935-4729-883F-2DA02578A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6" name="Slide Number Placeholder 5">
            <a:extLst>
              <a:ext uri="{FF2B5EF4-FFF2-40B4-BE49-F238E27FC236}">
                <a16:creationId xmlns:a16="http://schemas.microsoft.com/office/drawing/2014/main" id="{6B5B2456-02D0-48A7-9D24-3D5946B10A65}"/>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a:t>
            </a:fld>
            <a:endParaRPr lang="en-US" sz="900" dirty="0">
              <a:solidFill>
                <a:schemeClr val="accent6">
                  <a:lumMod val="50000"/>
                </a:schemeClr>
              </a:solidFill>
            </a:endParaRPr>
          </a:p>
        </p:txBody>
      </p:sp>
    </p:spTree>
    <p:extLst>
      <p:ext uri="{BB962C8B-B14F-4D97-AF65-F5344CB8AC3E}">
        <p14:creationId xmlns:p14="http://schemas.microsoft.com/office/powerpoint/2010/main" val="1071334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9" name="Slide Number Placeholder 5">
            <a:extLst>
              <a:ext uri="{FF2B5EF4-FFF2-40B4-BE49-F238E27FC236}">
                <a16:creationId xmlns:a16="http://schemas.microsoft.com/office/drawing/2014/main" id="{C65B8CA4-18D7-4C3B-A3B8-BE746E427A20}"/>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20</a:t>
            </a:fld>
            <a:endParaRPr lang="en-US" sz="900" dirty="0">
              <a:solidFill>
                <a:schemeClr val="accent6">
                  <a:lumMod val="50000"/>
                </a:schemeClr>
              </a:solidFill>
            </a:endParaRPr>
          </a:p>
        </p:txBody>
      </p:sp>
      <p:sp>
        <p:nvSpPr>
          <p:cNvPr id="10" name="TextBox 9">
            <a:extLst>
              <a:ext uri="{FF2B5EF4-FFF2-40B4-BE49-F238E27FC236}">
                <a16:creationId xmlns:a16="http://schemas.microsoft.com/office/drawing/2014/main" id="{A4EA261B-2BE0-40C0-AB3D-7D8271467493}"/>
              </a:ext>
            </a:extLst>
          </p:cNvPr>
          <p:cNvSpPr txBox="1"/>
          <p:nvPr/>
        </p:nvSpPr>
        <p:spPr>
          <a:xfrm>
            <a:off x="0" y="731520"/>
            <a:ext cx="12192000" cy="5755422"/>
          </a:xfrm>
          <a:prstGeom prst="rect">
            <a:avLst/>
          </a:prstGeom>
          <a:noFill/>
        </p:spPr>
        <p:txBody>
          <a:bodyPr wrap="square" lIns="91440" rIns="91440" rtlCol="0">
            <a:spAutoFit/>
          </a:bodyPr>
          <a:lstStyle/>
          <a:p>
            <a:r>
              <a:rPr lang="en-US" sz="2800" b="1" dirty="0"/>
              <a:t>Mixed Use</a:t>
            </a:r>
            <a:endParaRPr lang="en-US" sz="2800" dirty="0"/>
          </a:p>
          <a:p>
            <a:r>
              <a:rPr lang="en-US" sz="2800" dirty="0"/>
              <a:t>Examples</a:t>
            </a:r>
          </a:p>
          <a:p>
            <a:r>
              <a:rPr lang="en-US" sz="2400" b="1" dirty="0"/>
              <a:t>Residential and Commercial</a:t>
            </a:r>
            <a:endParaRPr lang="en-US" sz="2400" dirty="0"/>
          </a:p>
          <a:p>
            <a:r>
              <a:rPr lang="en-US" sz="2400" dirty="0"/>
              <a:t>A multi-family residential building with 8 occupiable stories above grade certifying under BD+C: New Construction includes a retail grocery store on the ground level, the team could benefit from guidance for BD+C: Retail projects.</a:t>
            </a:r>
          </a:p>
          <a:p>
            <a:endParaRPr lang="en-US" sz="2400" dirty="0"/>
          </a:p>
          <a:p>
            <a:r>
              <a:rPr lang="en-US" sz="2400" b="1" dirty="0"/>
              <a:t>Commercial and Data Center</a:t>
            </a:r>
            <a:endParaRPr lang="en-US" sz="2400" dirty="0"/>
          </a:p>
          <a:p>
            <a:r>
              <a:rPr lang="en-US" sz="2400" dirty="0"/>
              <a:t>An office building certifying under BD+C: New Construction includes a small data center, the team should follow the data center guidelines for certain credits; these guidelines are not limited to BD+C: Data Centers projects. </a:t>
            </a:r>
          </a:p>
          <a:p>
            <a:endParaRPr lang="en-US" sz="2400" dirty="0"/>
          </a:p>
          <a:p>
            <a:r>
              <a:rPr lang="en-US" sz="2400" b="1" dirty="0"/>
              <a:t>Hospitality and Retail</a:t>
            </a:r>
            <a:endParaRPr lang="en-US" sz="2400" dirty="0"/>
          </a:p>
          <a:p>
            <a:r>
              <a:rPr lang="en-US" sz="2400" dirty="0"/>
              <a:t>A hotel project certifying under BD+C: Hospitality; in designing the retail spaces on the hotel’s ground floor, the team could benefit from guidance for BD+C: Retail projects.</a:t>
            </a:r>
          </a:p>
        </p:txBody>
      </p:sp>
    </p:spTree>
    <p:extLst>
      <p:ext uri="{BB962C8B-B14F-4D97-AF65-F5344CB8AC3E}">
        <p14:creationId xmlns:p14="http://schemas.microsoft.com/office/powerpoint/2010/main" val="830710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9" name="Slide Number Placeholder 5">
            <a:extLst>
              <a:ext uri="{FF2B5EF4-FFF2-40B4-BE49-F238E27FC236}">
                <a16:creationId xmlns:a16="http://schemas.microsoft.com/office/drawing/2014/main" id="{C65B8CA4-18D7-4C3B-A3B8-BE746E427A20}"/>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21</a:t>
            </a:fld>
            <a:endParaRPr lang="en-US" sz="900" dirty="0">
              <a:solidFill>
                <a:schemeClr val="accent6">
                  <a:lumMod val="50000"/>
                </a:schemeClr>
              </a:solidFill>
            </a:endParaRPr>
          </a:p>
        </p:txBody>
      </p:sp>
      <p:sp>
        <p:nvSpPr>
          <p:cNvPr id="10" name="TextBox 9">
            <a:extLst>
              <a:ext uri="{FF2B5EF4-FFF2-40B4-BE49-F238E27FC236}">
                <a16:creationId xmlns:a16="http://schemas.microsoft.com/office/drawing/2014/main" id="{A4EA261B-2BE0-40C0-AB3D-7D8271467493}"/>
              </a:ext>
            </a:extLst>
          </p:cNvPr>
          <p:cNvSpPr txBox="1"/>
          <p:nvPr/>
        </p:nvSpPr>
        <p:spPr>
          <a:xfrm>
            <a:off x="0" y="731520"/>
            <a:ext cx="12192000" cy="2677656"/>
          </a:xfrm>
          <a:prstGeom prst="rect">
            <a:avLst/>
          </a:prstGeom>
          <a:noFill/>
        </p:spPr>
        <p:txBody>
          <a:bodyPr wrap="square" lIns="91440" rIns="91440" rtlCol="0">
            <a:spAutoFit/>
          </a:bodyPr>
          <a:lstStyle/>
          <a:p>
            <a:r>
              <a:rPr lang="en-US" sz="2800" b="1" dirty="0"/>
              <a:t>Multitenant Complex</a:t>
            </a:r>
            <a:endParaRPr lang="en-US" sz="2800" dirty="0"/>
          </a:p>
          <a:p>
            <a:pPr marL="457200" lvl="0" indent="-457200">
              <a:buFont typeface="Wingdings" panose="05000000000000000000" pitchFamily="2" charset="2"/>
              <a:buChar char="q"/>
            </a:pPr>
            <a:r>
              <a:rPr lang="en-US" sz="2800" dirty="0"/>
              <a:t>Some projects may be part of a large complex of buildings or a master planned development.</a:t>
            </a:r>
          </a:p>
          <a:p>
            <a:pPr marL="457200" lvl="0" indent="-457200">
              <a:buFont typeface="Wingdings" panose="05000000000000000000" pitchFamily="2" charset="2"/>
              <a:buChar char="q"/>
            </a:pPr>
            <a:r>
              <a:rPr lang="en-US" sz="2800" dirty="0"/>
              <a:t>Any project can follow the multitenant complex approach if it is part of a master plan development, regardless of whether the project is using the LEED Campus approach.</a:t>
            </a:r>
          </a:p>
        </p:txBody>
      </p:sp>
    </p:spTree>
    <p:extLst>
      <p:ext uri="{BB962C8B-B14F-4D97-AF65-F5344CB8AC3E}">
        <p14:creationId xmlns:p14="http://schemas.microsoft.com/office/powerpoint/2010/main" val="1233850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9" name="Slide Number Placeholder 5">
            <a:extLst>
              <a:ext uri="{FF2B5EF4-FFF2-40B4-BE49-F238E27FC236}">
                <a16:creationId xmlns:a16="http://schemas.microsoft.com/office/drawing/2014/main" id="{C65B8CA4-18D7-4C3B-A3B8-BE746E427A20}"/>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22</a:t>
            </a:fld>
            <a:endParaRPr lang="en-US" sz="900" dirty="0">
              <a:solidFill>
                <a:schemeClr val="accent6">
                  <a:lumMod val="50000"/>
                </a:schemeClr>
              </a:solidFill>
            </a:endParaRPr>
          </a:p>
        </p:txBody>
      </p:sp>
      <p:sp>
        <p:nvSpPr>
          <p:cNvPr id="10" name="TextBox 9">
            <a:extLst>
              <a:ext uri="{FF2B5EF4-FFF2-40B4-BE49-F238E27FC236}">
                <a16:creationId xmlns:a16="http://schemas.microsoft.com/office/drawing/2014/main" id="{A4EA261B-2BE0-40C0-AB3D-7D8271467493}"/>
              </a:ext>
            </a:extLst>
          </p:cNvPr>
          <p:cNvSpPr txBox="1"/>
          <p:nvPr/>
        </p:nvSpPr>
        <p:spPr>
          <a:xfrm>
            <a:off x="0" y="731520"/>
            <a:ext cx="12192000" cy="5262979"/>
          </a:xfrm>
          <a:prstGeom prst="rect">
            <a:avLst/>
          </a:prstGeom>
          <a:noFill/>
        </p:spPr>
        <p:txBody>
          <a:bodyPr wrap="square" lIns="91440" rIns="91440" rtlCol="0">
            <a:spAutoFit/>
          </a:bodyPr>
          <a:lstStyle/>
          <a:p>
            <a:r>
              <a:rPr lang="en-US" sz="2800" b="1" dirty="0"/>
              <a:t>Incomplete Spaces</a:t>
            </a:r>
            <a:endParaRPr lang="en-US" sz="2800" dirty="0"/>
          </a:p>
          <a:p>
            <a:pPr marL="457200" lvl="0" indent="-457200">
              <a:buFont typeface="Wingdings" panose="05000000000000000000" pitchFamily="2" charset="2"/>
              <a:buChar char="q"/>
            </a:pPr>
            <a:r>
              <a:rPr lang="en-US" sz="2800" dirty="0"/>
              <a:t>No more than 40% of the certifying gross floor area of a LEED project may consist of incomplete space unless the project is using the LEED BD+C: Core and Shell rating system.</a:t>
            </a:r>
          </a:p>
          <a:p>
            <a:pPr marL="457200" lvl="0" indent="-457200">
              <a:buFont typeface="Wingdings" panose="05000000000000000000" pitchFamily="2" charset="2"/>
              <a:buChar char="q"/>
            </a:pPr>
            <a:r>
              <a:rPr lang="en-US" sz="2800" dirty="0"/>
              <a:t>Projects that include incomplete spaces must use </a:t>
            </a:r>
            <a:r>
              <a:rPr lang="en-US" sz="2800" u="sng" dirty="0">
                <a:hlinkClick r:id="rId3" action="ppaction://hlinkfile"/>
              </a:rPr>
              <a:t>Appendix 2 </a:t>
            </a:r>
            <a:r>
              <a:rPr lang="en-US" sz="2800" dirty="0"/>
              <a:t>Default Occupancy Counts to establish occupant counts for incomplete spaces.</a:t>
            </a:r>
          </a:p>
          <a:p>
            <a:pPr marL="457200" lvl="0" indent="-457200">
              <a:buFont typeface="Wingdings" panose="05000000000000000000" pitchFamily="2" charset="2"/>
              <a:buChar char="q"/>
            </a:pPr>
            <a:r>
              <a:rPr lang="en-US" sz="2800" dirty="0"/>
              <a:t>For incomplete spaces in projects using a rating system other than LEED BD+C: Core and Shell, the project team must provide supplemental documentation.</a:t>
            </a:r>
          </a:p>
          <a:p>
            <a:pPr marL="914400" lvl="1" indent="-457200">
              <a:buFont typeface="Courier New" panose="02070309020205020404" pitchFamily="49" charset="0"/>
              <a:buChar char="o"/>
            </a:pPr>
            <a:r>
              <a:rPr lang="en-US" sz="2800" dirty="0"/>
              <a:t>Submit a letter of commitment, signed by the owner.</a:t>
            </a:r>
          </a:p>
          <a:p>
            <a:pPr marL="914400" lvl="1" indent="-457200">
              <a:buFont typeface="Courier New" panose="02070309020205020404" pitchFamily="49" charset="0"/>
              <a:buChar char="o"/>
            </a:pPr>
            <a:r>
              <a:rPr lang="en-US" sz="2800" dirty="0"/>
              <a:t>Incomplete spaces intended to be finished by tenants (i.e., parties other than the owner), submit a set of nonbinding tenant design and construction guidelines.</a:t>
            </a:r>
          </a:p>
        </p:txBody>
      </p:sp>
    </p:spTree>
    <p:extLst>
      <p:ext uri="{BB962C8B-B14F-4D97-AF65-F5344CB8AC3E}">
        <p14:creationId xmlns:p14="http://schemas.microsoft.com/office/powerpoint/2010/main" val="1168157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584AE297-FF35-49AA-9DBD-77D37D93BC8E}"/>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23</a:t>
            </a:fld>
            <a:endParaRPr lang="en-US" sz="900" dirty="0">
              <a:solidFill>
                <a:schemeClr val="accent6">
                  <a:lumMod val="50000"/>
                </a:schemeClr>
              </a:solidFill>
            </a:endParaRPr>
          </a:p>
        </p:txBody>
      </p:sp>
      <p:sp>
        <p:nvSpPr>
          <p:cNvPr id="9" name="TextBox 8">
            <a:extLst>
              <a:ext uri="{FF2B5EF4-FFF2-40B4-BE49-F238E27FC236}">
                <a16:creationId xmlns:a16="http://schemas.microsoft.com/office/drawing/2014/main" id="{236BAC85-5C6D-4398-81AE-D49E400D97AF}"/>
              </a:ext>
            </a:extLst>
          </p:cNvPr>
          <p:cNvSpPr txBox="1"/>
          <p:nvPr/>
        </p:nvSpPr>
        <p:spPr>
          <a:xfrm>
            <a:off x="0" y="731520"/>
            <a:ext cx="12192000" cy="5078313"/>
          </a:xfrm>
          <a:prstGeom prst="rect">
            <a:avLst/>
          </a:prstGeom>
          <a:noFill/>
        </p:spPr>
        <p:txBody>
          <a:bodyPr wrap="square" lIns="91440" rIns="91440" rtlCol="0">
            <a:spAutoFit/>
          </a:bodyPr>
          <a:lstStyle/>
          <a:p>
            <a:r>
              <a:rPr lang="en-US" sz="2800" b="1" dirty="0"/>
              <a:t>Projects with Several Physically Distinct Structures</a:t>
            </a:r>
            <a:endParaRPr lang="en-US" sz="2800" dirty="0"/>
          </a:p>
          <a:p>
            <a:r>
              <a:rPr lang="en-US" sz="2400" dirty="0"/>
              <a:t>Primary and secondary school projects, hospitals (general medical and surgical), hotels, resorts, and resort properties, as defined for ENERGY STAR building rating purposes, are eligible to include more than one physically distinct structure in a single LEED project certification application without having to use the Campus Program, subject to the following conditions.</a:t>
            </a:r>
          </a:p>
          <a:p>
            <a:pPr marL="285750" lvl="0" indent="-285750">
              <a:buFont typeface="Wingdings" panose="05000000000000000000" pitchFamily="2" charset="2"/>
              <a:buChar char="q"/>
            </a:pPr>
            <a:r>
              <a:rPr lang="en-US" sz="2000" dirty="0"/>
              <a:t>The buildings to be certified must be a part of the same identity. For example, the buildings are all part of the same elementary school, not a mix of elementary school and high school buildings.</a:t>
            </a:r>
          </a:p>
          <a:p>
            <a:pPr marL="285750" lvl="0" indent="-285750">
              <a:buFont typeface="Wingdings" panose="05000000000000000000" pitchFamily="2" charset="2"/>
              <a:buChar char="q"/>
            </a:pPr>
            <a:r>
              <a:rPr lang="en-US" sz="2000" dirty="0"/>
              <a:t>The project must be analyzed as a whole (i.e., in aggregate) for all minimum program requirements (MPRs), prerequisites, and credits in the LEED rating system.</a:t>
            </a:r>
          </a:p>
          <a:p>
            <a:pPr marL="285750" lvl="0" indent="-285750">
              <a:buFont typeface="Wingdings" panose="05000000000000000000" pitchFamily="2" charset="2"/>
              <a:buChar char="q"/>
            </a:pPr>
            <a:r>
              <a:rPr lang="en-US" sz="2000" dirty="0"/>
              <a:t>All the land area and all building floor areas within the LEED project boundary must be included in every prerequisite and credit submitted for certification.</a:t>
            </a:r>
          </a:p>
          <a:p>
            <a:pPr marL="285750" lvl="0" indent="-285750">
              <a:buFont typeface="Wingdings" panose="05000000000000000000" pitchFamily="2" charset="2"/>
              <a:buChar char="q"/>
            </a:pPr>
            <a:r>
              <a:rPr lang="en-US" sz="2000" dirty="0"/>
              <a:t>There is no specific limit on the number of structures, but the aggregate gross floor area included in a single project must not exceed 1 million square feet (92,905 square meters).</a:t>
            </a:r>
          </a:p>
          <a:p>
            <a:pPr marL="285750" lvl="0" indent="-285750">
              <a:buFont typeface="Wingdings" panose="05000000000000000000" pitchFamily="2" charset="2"/>
              <a:buChar char="q"/>
            </a:pPr>
            <a:r>
              <a:rPr lang="en-US" sz="2000" b="1" dirty="0"/>
              <a:t>Any single structure that is larger than 25,000 square feet (2,320 square meters) must be registered as a separate project or treated as a separate building in a group certification approach</a:t>
            </a:r>
            <a:r>
              <a:rPr lang="en-US" sz="2000" dirty="0"/>
              <a:t>.</a:t>
            </a:r>
          </a:p>
        </p:txBody>
      </p:sp>
    </p:spTree>
    <p:extLst>
      <p:ext uri="{BB962C8B-B14F-4D97-AF65-F5344CB8AC3E}">
        <p14:creationId xmlns:p14="http://schemas.microsoft.com/office/powerpoint/2010/main" val="2789626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5675630"/>
          </a:xfrm>
          <a:prstGeom prst="rect">
            <a:avLst/>
          </a:prstGeom>
          <a:noFill/>
        </p:spPr>
        <p:txBody>
          <a:bodyPr wrap="square" lIns="91440" rIns="91440" rtlCol="0">
            <a:noAutofit/>
          </a:bodyPr>
          <a:lstStyle/>
          <a:p>
            <a:r>
              <a:rPr lang="en-US" sz="2800" b="1" dirty="0"/>
              <a:t>Renovations and Additions </a:t>
            </a:r>
            <a:endParaRPr lang="en-US" sz="2800" dirty="0"/>
          </a:p>
          <a:p>
            <a:r>
              <a:rPr lang="en-US" sz="2800" dirty="0"/>
              <a:t>Refer to the </a:t>
            </a:r>
            <a:r>
              <a:rPr lang="en-US" sz="2800" b="1" dirty="0"/>
              <a:t>minimum program requirements </a:t>
            </a:r>
            <a:r>
              <a:rPr lang="en-US" sz="2800" dirty="0"/>
              <a:t>for information on how boundaries should be drawn for renovation and addition projects.</a:t>
            </a:r>
          </a:p>
          <a:p>
            <a:endParaRPr lang="en-US" sz="2800" dirty="0"/>
          </a:p>
          <a:p>
            <a:r>
              <a:rPr lang="en-US" sz="2800" dirty="0"/>
              <a:t>Additionally, use the following guidance for treating energy systems in any project with mechanical systems. </a:t>
            </a:r>
          </a:p>
          <a:p>
            <a:r>
              <a:rPr lang="en-US" sz="2800" b="1" dirty="0"/>
              <a:t>Separate systems</a:t>
            </a:r>
            <a:r>
              <a:rPr lang="en-US" sz="2800" dirty="0"/>
              <a:t>. Mechanical systems are completely separate from those in the existing building (emergency generators excepted) and can be modeled separately. </a:t>
            </a:r>
          </a:p>
          <a:p>
            <a:endParaRPr lang="en-US" sz="2800" dirty="0"/>
          </a:p>
          <a:p>
            <a:r>
              <a:rPr lang="en-US" sz="2800" b="1" dirty="0"/>
              <a:t>Shared central systems </a:t>
            </a:r>
            <a:r>
              <a:rPr lang="en-US" sz="2800" dirty="0"/>
              <a:t>located outside the project building or space. Each prerequisite and credit section related to energy modeling offers specific guidance on how to handle this situation; in particular, see the guidance for EA Prerequisite Minimum Energy Performance. </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C40C410D-02FF-4ECE-94C0-1C1EB44BABCB}"/>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24</a:t>
            </a:fld>
            <a:endParaRPr lang="en-US" sz="900" dirty="0">
              <a:solidFill>
                <a:schemeClr val="accent6">
                  <a:lumMod val="50000"/>
                </a:schemeClr>
              </a:solidFill>
            </a:endParaRPr>
          </a:p>
        </p:txBody>
      </p:sp>
    </p:spTree>
    <p:extLst>
      <p:ext uri="{BB962C8B-B14F-4D97-AF65-F5344CB8AC3E}">
        <p14:creationId xmlns:p14="http://schemas.microsoft.com/office/powerpoint/2010/main" val="2302585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2677656"/>
          </a:xfrm>
          <a:prstGeom prst="rect">
            <a:avLst/>
          </a:prstGeom>
          <a:noFill/>
        </p:spPr>
        <p:txBody>
          <a:bodyPr wrap="square" lIns="91440" rIns="91440" rtlCol="0">
            <a:spAutoFit/>
          </a:bodyPr>
          <a:lstStyle/>
          <a:p>
            <a:r>
              <a:rPr lang="en-US" sz="2800" b="1" dirty="0"/>
              <a:t>Tenant Sales and Lease Agreement </a:t>
            </a:r>
            <a:endParaRPr lang="en-US" sz="2800" dirty="0"/>
          </a:p>
          <a:p>
            <a:r>
              <a:rPr lang="en-US" sz="2800" dirty="0"/>
              <a:t>Credits or thresholds beyond the construction scope of the LEED project, a binding tenant sales and lease agreement must be provided as documentation.</a:t>
            </a:r>
          </a:p>
          <a:p>
            <a:r>
              <a:rPr lang="en-US" sz="2800" dirty="0"/>
              <a:t> </a:t>
            </a:r>
          </a:p>
          <a:p>
            <a:r>
              <a:rPr lang="en-US" sz="2800" dirty="0"/>
              <a:t>This must be signed by the future tenant and include terms related to how the technical credit requirements will be carried out by the tenant.</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32D8FCC2-E9ED-490C-846A-7D9066842AD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25</a:t>
            </a:fld>
            <a:endParaRPr lang="en-US" sz="900" dirty="0">
              <a:solidFill>
                <a:schemeClr val="accent6">
                  <a:lumMod val="50000"/>
                </a:schemeClr>
              </a:solidFill>
            </a:endParaRPr>
          </a:p>
        </p:txBody>
      </p:sp>
    </p:spTree>
    <p:extLst>
      <p:ext uri="{BB962C8B-B14F-4D97-AF65-F5344CB8AC3E}">
        <p14:creationId xmlns:p14="http://schemas.microsoft.com/office/powerpoint/2010/main" val="2764104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6432530"/>
          </a:xfrm>
          <a:prstGeom prst="rect">
            <a:avLst/>
          </a:prstGeom>
          <a:noFill/>
        </p:spPr>
        <p:txBody>
          <a:bodyPr wrap="square" lIns="91440" rIns="91440" rtlCol="0">
            <a:spAutoFit/>
          </a:bodyPr>
          <a:lstStyle/>
          <a:p>
            <a:r>
              <a:rPr lang="en-US" sz="2800" b="1" dirty="0"/>
              <a:t>Previous Development</a:t>
            </a:r>
          </a:p>
          <a:p>
            <a:r>
              <a:rPr lang="en-US" sz="2800" b="1" dirty="0"/>
              <a:t>previously developed </a:t>
            </a:r>
            <a:r>
              <a:rPr lang="en-US" sz="2400" dirty="0"/>
              <a:t>altered by paving, construction, and/or land use that would typically have required regulatory permitting to have been initiated (alterations may exist now or in the past). Land that is not previously developed and landscapes altered by current or historical clearing or filling, agricultural or forestry use, or preserved natural area use are considered undeveloped land. The date of previous development permit issuance constitutes the date of previous development, but permit issuance in itself does not constitute previous development.</a:t>
            </a:r>
          </a:p>
          <a:p>
            <a:endParaRPr lang="en-US" sz="2400" dirty="0"/>
          </a:p>
          <a:p>
            <a:r>
              <a:rPr lang="en-US" sz="2800" b="1" dirty="0"/>
              <a:t>previously developed site </a:t>
            </a:r>
            <a:r>
              <a:rPr lang="en-US" sz="2400" dirty="0"/>
              <a:t>a site that, prior to the project, consisted of at least 75% previously developed land.</a:t>
            </a:r>
          </a:p>
          <a:p>
            <a:endParaRPr lang="en-US" sz="2400" dirty="0"/>
          </a:p>
          <a:p>
            <a:r>
              <a:rPr lang="en-US" sz="2800" b="1" dirty="0"/>
              <a:t>previously disturbed </a:t>
            </a:r>
            <a:r>
              <a:rPr lang="en-US" sz="2400" dirty="0"/>
              <a:t>areas that have been graded, compacted, cleared, previously developed, or disturbed in any way. These are areas that do not qualify as 'greenfield.’</a:t>
            </a:r>
          </a:p>
          <a:p>
            <a:endParaRPr lang="en-US" sz="2800" dirty="0"/>
          </a:p>
          <a:p>
            <a:endParaRPr lang="en-US" sz="2800" dirty="0"/>
          </a:p>
          <a:p>
            <a:endParaRPr lang="en-US" sz="2800" dirty="0"/>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AFA47F85-1AE2-4ECF-9BE4-69E303357DDD}"/>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26</a:t>
            </a:fld>
            <a:endParaRPr lang="en-US" sz="900" dirty="0">
              <a:solidFill>
                <a:schemeClr val="accent6">
                  <a:lumMod val="50000"/>
                </a:schemeClr>
              </a:solidFill>
            </a:endParaRPr>
          </a:p>
        </p:txBody>
      </p:sp>
    </p:spTree>
    <p:extLst>
      <p:ext uri="{BB962C8B-B14F-4D97-AF65-F5344CB8AC3E}">
        <p14:creationId xmlns:p14="http://schemas.microsoft.com/office/powerpoint/2010/main" val="2736939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4832092"/>
          </a:xfrm>
          <a:prstGeom prst="rect">
            <a:avLst/>
          </a:prstGeom>
          <a:noFill/>
        </p:spPr>
        <p:txBody>
          <a:bodyPr wrap="square" lIns="91440" rIns="91440" rtlCol="0">
            <a:spAutoFit/>
          </a:bodyPr>
          <a:lstStyle/>
          <a:p>
            <a:r>
              <a:rPr lang="en-US" sz="2800" b="1" dirty="0"/>
              <a:t>LEED Sites</a:t>
            </a:r>
          </a:p>
          <a:p>
            <a:r>
              <a:rPr lang="en-US" sz="2800" b="1" dirty="0"/>
              <a:t>Greenfield</a:t>
            </a:r>
            <a:r>
              <a:rPr lang="en-US" sz="2800" dirty="0"/>
              <a:t> - area that has not been graded, compacted, cleared, or disturbed and that supports (or could support) open space, habitat, or natural hydrology.</a:t>
            </a:r>
          </a:p>
          <a:p>
            <a:endParaRPr lang="en-US" sz="2800" dirty="0"/>
          </a:p>
          <a:p>
            <a:r>
              <a:rPr lang="en-US" sz="2800" b="1" dirty="0"/>
              <a:t>Brownfield</a:t>
            </a:r>
            <a:r>
              <a:rPr lang="en-US" sz="2800" dirty="0"/>
              <a:t> - real property or the expansion, redevelopment, or reuse of which may be complicated by the presence or possible presence of a hazardous substance, pollutant, or contaminant.</a:t>
            </a:r>
          </a:p>
          <a:p>
            <a:endParaRPr lang="en-US" sz="2800" dirty="0"/>
          </a:p>
          <a:p>
            <a:r>
              <a:rPr lang="en-US" sz="2800" b="1" dirty="0"/>
              <a:t>Hardscape</a:t>
            </a:r>
            <a:r>
              <a:rPr lang="en-US" sz="2800" dirty="0"/>
              <a:t> - the inanimate elements of the building landscaping. It includes pavement, roadways, stonewalls, wood and synthetic decking, concrete paths and sidewalks, and concrete, brick, and tile patios.</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B7895313-16AD-4EA6-980D-1FC56ED2D72F}"/>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27</a:t>
            </a:fld>
            <a:endParaRPr lang="en-US" sz="900" dirty="0">
              <a:solidFill>
                <a:schemeClr val="accent6">
                  <a:lumMod val="50000"/>
                </a:schemeClr>
              </a:solidFill>
            </a:endParaRPr>
          </a:p>
        </p:txBody>
      </p:sp>
    </p:spTree>
    <p:extLst>
      <p:ext uri="{BB962C8B-B14F-4D97-AF65-F5344CB8AC3E}">
        <p14:creationId xmlns:p14="http://schemas.microsoft.com/office/powerpoint/2010/main" val="3487833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3970318"/>
          </a:xfrm>
          <a:prstGeom prst="rect">
            <a:avLst/>
          </a:prstGeom>
          <a:noFill/>
        </p:spPr>
        <p:txBody>
          <a:bodyPr wrap="square" lIns="91440" rIns="91440" rtlCol="0">
            <a:spAutoFit/>
          </a:bodyPr>
          <a:lstStyle/>
          <a:p>
            <a:r>
              <a:rPr lang="en-US" sz="2800" b="1" dirty="0"/>
              <a:t>Buildable Land </a:t>
            </a:r>
            <a:r>
              <a:rPr lang="en-US" sz="2800" dirty="0"/>
              <a:t>- the portion of the site where construction can occur, including land voluntarily set aside and not constructed on. When used in density calculations, buildable land excludes public rights-of-way and land excluded from development by codified law.</a:t>
            </a:r>
          </a:p>
          <a:p>
            <a:endParaRPr lang="en-US" sz="2800" dirty="0"/>
          </a:p>
          <a:p>
            <a:r>
              <a:rPr lang="en-US" sz="2800" dirty="0"/>
              <a:t>LEED ND: the portion of the site where construction can occur, including land voluntarily set aside and not constructed on. When used in density calculations, buildable land excludes public rights-of-way and land excluded from development by codified law or LEED for Neighborhood Development prerequisites.</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pic>
        <p:nvPicPr>
          <p:cNvPr id="4" name="Picture 3">
            <a:hlinkClick r:id="rId3"/>
            <a:extLst>
              <a:ext uri="{FF2B5EF4-FFF2-40B4-BE49-F238E27FC236}">
                <a16:creationId xmlns:a16="http://schemas.microsoft.com/office/drawing/2014/main" id="{9170ED11-039F-4427-91AF-A50943DF8F8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97843" y="4412440"/>
            <a:ext cx="1279290" cy="1921067"/>
          </a:xfrm>
          <a:prstGeom prst="rect">
            <a:avLst/>
          </a:prstGeom>
        </p:spPr>
      </p:pic>
      <p:sp>
        <p:nvSpPr>
          <p:cNvPr id="9" name="Slide Number Placeholder 5">
            <a:extLst>
              <a:ext uri="{FF2B5EF4-FFF2-40B4-BE49-F238E27FC236}">
                <a16:creationId xmlns:a16="http://schemas.microsoft.com/office/drawing/2014/main" id="{9EA0283B-72EE-4BC2-8849-993543DCD2CF}"/>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28</a:t>
            </a:fld>
            <a:endParaRPr lang="en-US" sz="900" dirty="0">
              <a:solidFill>
                <a:schemeClr val="accent6">
                  <a:lumMod val="50000"/>
                </a:schemeClr>
              </a:solidFill>
            </a:endParaRPr>
          </a:p>
        </p:txBody>
      </p:sp>
    </p:spTree>
    <p:extLst>
      <p:ext uri="{BB962C8B-B14F-4D97-AF65-F5344CB8AC3E}">
        <p14:creationId xmlns:p14="http://schemas.microsoft.com/office/powerpoint/2010/main" val="3072975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3970318"/>
          </a:xfrm>
          <a:prstGeom prst="rect">
            <a:avLst/>
          </a:prstGeom>
          <a:noFill/>
        </p:spPr>
        <p:txBody>
          <a:bodyPr wrap="square" lIns="91440" rIns="91440" rtlCol="0">
            <a:spAutoFit/>
          </a:bodyPr>
          <a:lstStyle/>
          <a:p>
            <a:r>
              <a:rPr lang="en-US" sz="2800" b="1" dirty="0"/>
              <a:t>Development Footprint</a:t>
            </a:r>
          </a:p>
          <a:p>
            <a:r>
              <a:rPr lang="en-US" sz="2800" dirty="0"/>
              <a:t>A project’s development footprint is all of its impervious surfaces.</a:t>
            </a:r>
          </a:p>
          <a:p>
            <a:endParaRPr lang="en-US" sz="2800" b="1" dirty="0"/>
          </a:p>
          <a:p>
            <a:r>
              <a:rPr lang="en-US" sz="2800" b="1" dirty="0"/>
              <a:t>development footprint </a:t>
            </a:r>
            <a:r>
              <a:rPr lang="en-US" sz="2800" dirty="0"/>
              <a:t>the total land area of a project site covered by buildings, streets, parking areas, and other typically impermeable surfaces constructed as part of the project.</a:t>
            </a:r>
          </a:p>
          <a:p>
            <a:endParaRPr lang="en-US" sz="2800" dirty="0"/>
          </a:p>
          <a:p>
            <a:r>
              <a:rPr lang="en-US" sz="2800" dirty="0"/>
              <a:t>Surfaces paved with permeable pavement (at least 50% permeable) are excluded from the development footprint.</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pic>
        <p:nvPicPr>
          <p:cNvPr id="7" name="Picture 6">
            <a:extLst>
              <a:ext uri="{FF2B5EF4-FFF2-40B4-BE49-F238E27FC236}">
                <a16:creationId xmlns:a16="http://schemas.microsoft.com/office/drawing/2014/main" id="{A6A17951-A6B9-4C9F-9453-171D8A0BDA4E}"/>
              </a:ext>
            </a:extLst>
          </p:cNvPr>
          <p:cNvPicPr/>
          <p:nvPr/>
        </p:nvPicPr>
        <p:blipFill>
          <a:blip r:embed="rId3">
            <a:extLst>
              <a:ext uri="{28A0092B-C50C-407E-A947-70E740481C1C}">
                <a14:useLocalDpi xmlns:a14="http://schemas.microsoft.com/office/drawing/2010/main" val="0"/>
              </a:ext>
            </a:extLst>
          </a:blip>
          <a:stretch>
            <a:fillRect/>
          </a:stretch>
        </p:blipFill>
        <p:spPr>
          <a:xfrm>
            <a:off x="1926359" y="4739948"/>
            <a:ext cx="2468880" cy="1487170"/>
          </a:xfrm>
          <a:prstGeom prst="rect">
            <a:avLst/>
          </a:prstGeom>
        </p:spPr>
      </p:pic>
      <p:pic>
        <p:nvPicPr>
          <p:cNvPr id="8" name="Picture 7">
            <a:extLst>
              <a:ext uri="{FF2B5EF4-FFF2-40B4-BE49-F238E27FC236}">
                <a16:creationId xmlns:a16="http://schemas.microsoft.com/office/drawing/2014/main" id="{8AC178AC-CADF-4388-B42F-5D7C9D1327AF}"/>
              </a:ext>
            </a:extLst>
          </p:cNvPr>
          <p:cNvPicPr/>
          <p:nvPr/>
        </p:nvPicPr>
        <p:blipFill>
          <a:blip r:embed="rId4">
            <a:extLst>
              <a:ext uri="{28A0092B-C50C-407E-A947-70E740481C1C}">
                <a14:useLocalDpi xmlns:a14="http://schemas.microsoft.com/office/drawing/2010/main" val="0"/>
              </a:ext>
            </a:extLst>
          </a:blip>
          <a:stretch>
            <a:fillRect/>
          </a:stretch>
        </p:blipFill>
        <p:spPr>
          <a:xfrm>
            <a:off x="6295159" y="4530398"/>
            <a:ext cx="3200400" cy="1906270"/>
          </a:xfrm>
          <a:prstGeom prst="rect">
            <a:avLst/>
          </a:prstGeom>
        </p:spPr>
      </p:pic>
      <p:sp>
        <p:nvSpPr>
          <p:cNvPr id="10" name="Slide Number Placeholder 5">
            <a:extLst>
              <a:ext uri="{FF2B5EF4-FFF2-40B4-BE49-F238E27FC236}">
                <a16:creationId xmlns:a16="http://schemas.microsoft.com/office/drawing/2014/main" id="{263FD0CD-42A4-46DE-A463-B5FA2159555C}"/>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29</a:t>
            </a:fld>
            <a:endParaRPr lang="en-US" sz="900" dirty="0">
              <a:solidFill>
                <a:schemeClr val="accent6">
                  <a:lumMod val="50000"/>
                </a:schemeClr>
              </a:solidFill>
            </a:endParaRPr>
          </a:p>
        </p:txBody>
      </p:sp>
    </p:spTree>
    <p:extLst>
      <p:ext uri="{BB962C8B-B14F-4D97-AF65-F5344CB8AC3E}">
        <p14:creationId xmlns:p14="http://schemas.microsoft.com/office/powerpoint/2010/main" val="383693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B410556-9EA9-4BE4-BD2B-79ED4B5C583E}"/>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a:t>
            </a:fld>
            <a:endParaRPr lang="en-US" sz="900" dirty="0">
              <a:solidFill>
                <a:schemeClr val="accent6">
                  <a:lumMod val="50000"/>
                </a:schemeClr>
              </a:solidFill>
            </a:endParaRPr>
          </a:p>
        </p:txBody>
      </p:sp>
      <p:pic>
        <p:nvPicPr>
          <p:cNvPr id="2" name="Picture 1">
            <a:extLst>
              <a:ext uri="{FF2B5EF4-FFF2-40B4-BE49-F238E27FC236}">
                <a16:creationId xmlns:a16="http://schemas.microsoft.com/office/drawing/2014/main" id="{051C50C9-62B4-4CEC-B075-8A10448310EE}"/>
              </a:ext>
            </a:extLst>
          </p:cNvPr>
          <p:cNvPicPr>
            <a:picLocks noChangeAspect="1"/>
          </p:cNvPicPr>
          <p:nvPr/>
        </p:nvPicPr>
        <p:blipFill>
          <a:blip r:embed="rId2"/>
          <a:stretch>
            <a:fillRect/>
          </a:stretch>
        </p:blipFill>
        <p:spPr>
          <a:xfrm>
            <a:off x="2775105" y="0"/>
            <a:ext cx="6642888" cy="6521280"/>
          </a:xfrm>
          <a:prstGeom prst="rect">
            <a:avLst/>
          </a:prstGeom>
        </p:spPr>
      </p:pic>
    </p:spTree>
    <p:extLst>
      <p:ext uri="{BB962C8B-B14F-4D97-AF65-F5344CB8AC3E}">
        <p14:creationId xmlns:p14="http://schemas.microsoft.com/office/powerpoint/2010/main" val="187957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1877437"/>
          </a:xfrm>
          <a:prstGeom prst="rect">
            <a:avLst/>
          </a:prstGeom>
          <a:noFill/>
        </p:spPr>
        <p:txBody>
          <a:bodyPr wrap="square" lIns="91440" tIns="45720" rIns="91440" bIns="45720" rtlCol="0">
            <a:spAutoFit/>
          </a:bodyPr>
          <a:lstStyle/>
          <a:p>
            <a:r>
              <a:rPr lang="en-US" sz="2800" b="1" dirty="0"/>
              <a:t>Density</a:t>
            </a:r>
          </a:p>
          <a:p>
            <a:r>
              <a:rPr lang="en-US" sz="2800" dirty="0"/>
              <a:t>A measure of the total building floor area or dwelling units on a parcel of land relative to the buildable land of that parcel. Units for measuring density may differ according to credit requirements. Does not include structured parking. </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pic>
        <p:nvPicPr>
          <p:cNvPr id="7" name="Picture 6">
            <a:extLst>
              <a:ext uri="{FF2B5EF4-FFF2-40B4-BE49-F238E27FC236}">
                <a16:creationId xmlns:a16="http://schemas.microsoft.com/office/drawing/2014/main" id="{D9A4797A-4633-4C7A-8DCC-BD52D46B5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3048000"/>
            <a:ext cx="4572000" cy="2700338"/>
          </a:xfrm>
          <a:prstGeom prst="rect">
            <a:avLst/>
          </a:prstGeom>
        </p:spPr>
      </p:pic>
      <p:sp>
        <p:nvSpPr>
          <p:cNvPr id="9" name="Slide Number Placeholder 5">
            <a:extLst>
              <a:ext uri="{FF2B5EF4-FFF2-40B4-BE49-F238E27FC236}">
                <a16:creationId xmlns:a16="http://schemas.microsoft.com/office/drawing/2014/main" id="{023D06A9-7674-4E1F-965E-959C026C5B44}"/>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30</a:t>
            </a:fld>
            <a:endParaRPr lang="en-US" sz="900" dirty="0">
              <a:solidFill>
                <a:schemeClr val="accent6">
                  <a:lumMod val="50000"/>
                </a:schemeClr>
              </a:solidFill>
            </a:endParaRPr>
          </a:p>
        </p:txBody>
      </p:sp>
    </p:spTree>
    <p:extLst>
      <p:ext uri="{BB962C8B-B14F-4D97-AF65-F5344CB8AC3E}">
        <p14:creationId xmlns:p14="http://schemas.microsoft.com/office/powerpoint/2010/main" val="997772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1815882"/>
          </a:xfrm>
          <a:prstGeom prst="rect">
            <a:avLst/>
          </a:prstGeom>
          <a:noFill/>
        </p:spPr>
        <p:txBody>
          <a:bodyPr wrap="square" lIns="91440" rIns="91440" rtlCol="0">
            <a:spAutoFit/>
          </a:bodyPr>
          <a:lstStyle/>
          <a:p>
            <a:r>
              <a:rPr lang="en-US" sz="2800" b="1" dirty="0"/>
              <a:t>Floor-Area Ratio (FAR)</a:t>
            </a:r>
          </a:p>
          <a:p>
            <a:r>
              <a:rPr lang="en-US" sz="2800" dirty="0"/>
              <a:t>The density of nonresidential land use, exclusive of parking, measured as the total nonresidential building floor area divided by the total buildable land area available for nonresidential structures. </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pic>
        <p:nvPicPr>
          <p:cNvPr id="8" name="Picture 7">
            <a:extLst>
              <a:ext uri="{FF2B5EF4-FFF2-40B4-BE49-F238E27FC236}">
                <a16:creationId xmlns:a16="http://schemas.microsoft.com/office/drawing/2014/main" id="{5CE6D830-01CB-464C-870D-494584D8D9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3095630"/>
            <a:ext cx="2590800" cy="2543175"/>
          </a:xfrm>
          <a:prstGeom prst="rect">
            <a:avLst/>
          </a:prstGeom>
        </p:spPr>
      </p:pic>
      <p:pic>
        <p:nvPicPr>
          <p:cNvPr id="9" name="Picture 8">
            <a:extLst>
              <a:ext uri="{FF2B5EF4-FFF2-40B4-BE49-F238E27FC236}">
                <a16:creationId xmlns:a16="http://schemas.microsoft.com/office/drawing/2014/main" id="{0C79E6F8-675D-4008-A8AF-3ACBEACDE8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3400425"/>
            <a:ext cx="2590800" cy="2095500"/>
          </a:xfrm>
          <a:prstGeom prst="rect">
            <a:avLst/>
          </a:prstGeom>
        </p:spPr>
      </p:pic>
      <p:pic>
        <p:nvPicPr>
          <p:cNvPr id="10" name="Picture 9">
            <a:extLst>
              <a:ext uri="{FF2B5EF4-FFF2-40B4-BE49-F238E27FC236}">
                <a16:creationId xmlns:a16="http://schemas.microsoft.com/office/drawing/2014/main" id="{1A890682-CDA5-47BE-BA30-9598C581D4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3400425"/>
            <a:ext cx="2590800" cy="2209800"/>
          </a:xfrm>
          <a:prstGeom prst="rect">
            <a:avLst/>
          </a:prstGeom>
        </p:spPr>
      </p:pic>
      <p:sp>
        <p:nvSpPr>
          <p:cNvPr id="12" name="Slide Number Placeholder 5">
            <a:extLst>
              <a:ext uri="{FF2B5EF4-FFF2-40B4-BE49-F238E27FC236}">
                <a16:creationId xmlns:a16="http://schemas.microsoft.com/office/drawing/2014/main" id="{B35991D4-6353-4ED0-BDEF-1538BB419C14}"/>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31</a:t>
            </a:fld>
            <a:endParaRPr lang="en-US" sz="900" dirty="0">
              <a:solidFill>
                <a:schemeClr val="accent6">
                  <a:lumMod val="50000"/>
                </a:schemeClr>
              </a:solidFill>
            </a:endParaRPr>
          </a:p>
        </p:txBody>
      </p:sp>
    </p:spTree>
    <p:extLst>
      <p:ext uri="{BB962C8B-B14F-4D97-AF65-F5344CB8AC3E}">
        <p14:creationId xmlns:p14="http://schemas.microsoft.com/office/powerpoint/2010/main" val="161382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1384995"/>
          </a:xfrm>
          <a:prstGeom prst="rect">
            <a:avLst/>
          </a:prstGeom>
          <a:noFill/>
        </p:spPr>
        <p:txBody>
          <a:bodyPr wrap="square" lIns="91440" rIns="91440" rtlCol="0">
            <a:spAutoFit/>
          </a:bodyPr>
          <a:lstStyle/>
          <a:p>
            <a:r>
              <a:rPr lang="en-US" sz="2800" b="1" dirty="0"/>
              <a:t>Determine the FAR</a:t>
            </a:r>
          </a:p>
          <a:p>
            <a:r>
              <a:rPr lang="en-US" sz="2800" dirty="0"/>
              <a:t>A LEED for Retail project has a total floor area of 12,400 square feet and the total buildable land is 0.4 </a:t>
            </a:r>
            <a:r>
              <a:rPr lang="en-US" sz="2800" dirty="0" err="1"/>
              <a:t>hectacre</a:t>
            </a:r>
            <a:r>
              <a:rPr lang="en-US" sz="2800" dirty="0"/>
              <a:t>. What is the Floor-Area Ratio for the project?</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86DFE0B5-D916-4D83-85BC-27F4E703A13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32</a:t>
            </a:fld>
            <a:endParaRPr lang="en-US" sz="900" dirty="0">
              <a:solidFill>
                <a:schemeClr val="accent6">
                  <a:lumMod val="50000"/>
                </a:schemeClr>
              </a:solidFill>
            </a:endParaRPr>
          </a:p>
        </p:txBody>
      </p:sp>
    </p:spTree>
    <p:extLst>
      <p:ext uri="{BB962C8B-B14F-4D97-AF65-F5344CB8AC3E}">
        <p14:creationId xmlns:p14="http://schemas.microsoft.com/office/powerpoint/2010/main" val="1065235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5675630"/>
          </a:xfrm>
          <a:prstGeom prst="rect">
            <a:avLst/>
          </a:prstGeom>
          <a:noFill/>
        </p:spPr>
        <p:txBody>
          <a:bodyPr wrap="square" lIns="91440" rIns="91440" rtlCol="0">
            <a:noAutofit/>
          </a:bodyPr>
          <a:lstStyle/>
          <a:p>
            <a:r>
              <a:rPr lang="en-US" sz="2800" b="1" dirty="0"/>
              <a:t>Determine the FAR</a:t>
            </a:r>
          </a:p>
          <a:p>
            <a:r>
              <a:rPr lang="en-US" sz="2800" dirty="0"/>
              <a:t>A LEED for Retail project has a total floor area of 12,400 square feet and the total buildable land is 0.4 </a:t>
            </a:r>
            <a:r>
              <a:rPr lang="en-US" sz="2800" dirty="0" err="1"/>
              <a:t>hectacre</a:t>
            </a:r>
            <a:r>
              <a:rPr lang="en-US" sz="2800" dirty="0"/>
              <a:t>. What is the Floor-Area Ratio for the project?</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pic>
        <p:nvPicPr>
          <p:cNvPr id="8" name="Picture 7">
            <a:extLst>
              <a:ext uri="{FF2B5EF4-FFF2-40B4-BE49-F238E27FC236}">
                <a16:creationId xmlns:a16="http://schemas.microsoft.com/office/drawing/2014/main" id="{17E0AD8E-1F30-4EE3-B3B1-0124F6F49350}"/>
              </a:ext>
            </a:extLst>
          </p:cNvPr>
          <p:cNvPicPr>
            <a:picLocks noChangeAspect="1"/>
          </p:cNvPicPr>
          <p:nvPr/>
        </p:nvPicPr>
        <p:blipFill>
          <a:blip r:embed="rId3"/>
          <a:stretch>
            <a:fillRect/>
          </a:stretch>
        </p:blipFill>
        <p:spPr>
          <a:xfrm>
            <a:off x="1615440" y="2959919"/>
            <a:ext cx="6309360" cy="3112142"/>
          </a:xfrm>
          <a:prstGeom prst="rect">
            <a:avLst/>
          </a:prstGeom>
        </p:spPr>
      </p:pic>
      <p:sp>
        <p:nvSpPr>
          <p:cNvPr id="10" name="Slide Number Placeholder 5">
            <a:extLst>
              <a:ext uri="{FF2B5EF4-FFF2-40B4-BE49-F238E27FC236}">
                <a16:creationId xmlns:a16="http://schemas.microsoft.com/office/drawing/2014/main" id="{2EBFAD45-89B3-4788-B9E8-FE8CBC4FAB78}"/>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33</a:t>
            </a:fld>
            <a:endParaRPr lang="en-US" sz="900" dirty="0">
              <a:solidFill>
                <a:schemeClr val="accent6">
                  <a:lumMod val="50000"/>
                </a:schemeClr>
              </a:solidFill>
            </a:endParaRPr>
          </a:p>
        </p:txBody>
      </p:sp>
    </p:spTree>
    <p:extLst>
      <p:ext uri="{BB962C8B-B14F-4D97-AF65-F5344CB8AC3E}">
        <p14:creationId xmlns:p14="http://schemas.microsoft.com/office/powerpoint/2010/main" val="3237155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3970318"/>
          </a:xfrm>
          <a:prstGeom prst="rect">
            <a:avLst/>
          </a:prstGeom>
          <a:noFill/>
        </p:spPr>
        <p:txBody>
          <a:bodyPr wrap="square" lIns="91440" rIns="91440" rtlCol="0">
            <a:spAutoFit/>
          </a:bodyPr>
          <a:lstStyle/>
          <a:p>
            <a:r>
              <a:rPr lang="en-US" sz="2800" b="1" dirty="0"/>
              <a:t>Occupancy</a:t>
            </a:r>
          </a:p>
          <a:p>
            <a:r>
              <a:rPr lang="en-US" sz="2800" u="sng" dirty="0"/>
              <a:t>Regular Building Occupants</a:t>
            </a:r>
            <a:r>
              <a:rPr lang="en-US" sz="2800" dirty="0"/>
              <a:t>						</a:t>
            </a:r>
            <a:r>
              <a:rPr lang="en-US" sz="2800" u="sng" dirty="0"/>
              <a:t>Visitors</a:t>
            </a:r>
          </a:p>
          <a:p>
            <a:r>
              <a:rPr lang="en-US" sz="2800" dirty="0"/>
              <a:t>Part-time and full-time employees				Retail customers</a:t>
            </a:r>
          </a:p>
          <a:p>
            <a:r>
              <a:rPr lang="en-US" sz="2800" dirty="0"/>
              <a:t>Staff													Outpatients</a:t>
            </a:r>
          </a:p>
          <a:p>
            <a:r>
              <a:rPr lang="en-US" sz="2800" dirty="0"/>
              <a:t>Volunteers – regularly use a bldg.				Volunteers – periodically use a bldg.</a:t>
            </a:r>
          </a:p>
          <a:p>
            <a:r>
              <a:rPr lang="en-US" sz="2800" dirty="0"/>
              <a:t>Residents											Higher-education students</a:t>
            </a:r>
          </a:p>
          <a:p>
            <a:r>
              <a:rPr lang="en-US" sz="2800" dirty="0"/>
              <a:t>Primary and secondary school students</a:t>
            </a:r>
          </a:p>
          <a:p>
            <a:r>
              <a:rPr lang="en-US" sz="2800" dirty="0"/>
              <a:t>Hotel guests</a:t>
            </a:r>
          </a:p>
          <a:p>
            <a:r>
              <a:rPr lang="en-US" sz="2800" dirty="0"/>
              <a:t>Inpatients</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7946366F-F0EB-4F0E-9B62-B301CF742F52}"/>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34</a:t>
            </a:fld>
            <a:endParaRPr lang="en-US" sz="900" dirty="0">
              <a:solidFill>
                <a:schemeClr val="accent6">
                  <a:lumMod val="50000"/>
                </a:schemeClr>
              </a:solidFill>
            </a:endParaRPr>
          </a:p>
        </p:txBody>
      </p:sp>
    </p:spTree>
    <p:extLst>
      <p:ext uri="{BB962C8B-B14F-4D97-AF65-F5344CB8AC3E}">
        <p14:creationId xmlns:p14="http://schemas.microsoft.com/office/powerpoint/2010/main" val="4111961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7946366F-F0EB-4F0E-9B62-B301CF742F52}"/>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35</a:t>
            </a:fld>
            <a:endParaRPr lang="en-US" sz="900" dirty="0">
              <a:solidFill>
                <a:schemeClr val="accent6">
                  <a:lumMod val="50000"/>
                </a:schemeClr>
              </a:solidFill>
            </a:endParaRPr>
          </a:p>
        </p:txBody>
      </p:sp>
      <p:pic>
        <p:nvPicPr>
          <p:cNvPr id="9" name="Picture 8">
            <a:extLst>
              <a:ext uri="{FF2B5EF4-FFF2-40B4-BE49-F238E27FC236}">
                <a16:creationId xmlns:a16="http://schemas.microsoft.com/office/drawing/2014/main" id="{FDB30EFD-A79A-41B6-AE43-7D6597F5D074}"/>
              </a:ext>
            </a:extLst>
          </p:cNvPr>
          <p:cNvPicPr/>
          <p:nvPr/>
        </p:nvPicPr>
        <p:blipFill>
          <a:blip r:embed="rId3">
            <a:extLst>
              <a:ext uri="{28A0092B-C50C-407E-A947-70E740481C1C}">
                <a14:useLocalDpi xmlns:a14="http://schemas.microsoft.com/office/drawing/2010/main" val="0"/>
              </a:ext>
            </a:extLst>
          </a:blip>
          <a:stretch>
            <a:fillRect/>
          </a:stretch>
        </p:blipFill>
        <p:spPr>
          <a:xfrm>
            <a:off x="179561" y="731519"/>
            <a:ext cx="11861146" cy="1703863"/>
          </a:xfrm>
          <a:prstGeom prst="rect">
            <a:avLst/>
          </a:prstGeom>
        </p:spPr>
      </p:pic>
      <p:pic>
        <p:nvPicPr>
          <p:cNvPr id="10" name="Picture 9">
            <a:extLst>
              <a:ext uri="{FF2B5EF4-FFF2-40B4-BE49-F238E27FC236}">
                <a16:creationId xmlns:a16="http://schemas.microsoft.com/office/drawing/2014/main" id="{32B3A294-FB01-4767-912B-467B6F23AB5C}"/>
              </a:ext>
            </a:extLst>
          </p:cNvPr>
          <p:cNvPicPr/>
          <p:nvPr/>
        </p:nvPicPr>
        <p:blipFill>
          <a:blip r:embed="rId4">
            <a:extLst>
              <a:ext uri="{28A0092B-C50C-407E-A947-70E740481C1C}">
                <a14:useLocalDpi xmlns:a14="http://schemas.microsoft.com/office/drawing/2010/main" val="0"/>
              </a:ext>
            </a:extLst>
          </a:blip>
          <a:stretch>
            <a:fillRect/>
          </a:stretch>
        </p:blipFill>
        <p:spPr>
          <a:xfrm>
            <a:off x="179560" y="2890999"/>
            <a:ext cx="11861139" cy="1703862"/>
          </a:xfrm>
          <a:prstGeom prst="rect">
            <a:avLst/>
          </a:prstGeom>
        </p:spPr>
      </p:pic>
    </p:spTree>
    <p:extLst>
      <p:ext uri="{BB962C8B-B14F-4D97-AF65-F5344CB8AC3E}">
        <p14:creationId xmlns:p14="http://schemas.microsoft.com/office/powerpoint/2010/main" val="2959059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4401205"/>
          </a:xfrm>
          <a:prstGeom prst="rect">
            <a:avLst/>
          </a:prstGeom>
          <a:noFill/>
        </p:spPr>
        <p:txBody>
          <a:bodyPr wrap="square" lIns="91440" rIns="91440" rtlCol="0">
            <a:spAutoFit/>
          </a:bodyPr>
          <a:lstStyle/>
          <a:p>
            <a:r>
              <a:rPr lang="en-US" sz="2800" b="1" dirty="0"/>
              <a:t>In calculations, occupant types are typically counted in two ways:</a:t>
            </a:r>
          </a:p>
          <a:p>
            <a:endParaRPr lang="en-US" sz="2800" b="1" dirty="0"/>
          </a:p>
          <a:p>
            <a:r>
              <a:rPr lang="en-US" sz="2800" b="1" dirty="0"/>
              <a:t>Daily averages </a:t>
            </a:r>
            <a:r>
              <a:rPr lang="en-US" sz="2800" dirty="0"/>
              <a:t>take into account all the occupants of a given type for a typical 24-hour day of operation.</a:t>
            </a:r>
          </a:p>
          <a:p>
            <a:endParaRPr lang="en-US" sz="2800" dirty="0"/>
          </a:p>
          <a:p>
            <a:r>
              <a:rPr lang="en-US" sz="2800" b="1" dirty="0"/>
              <a:t>Peak totals </a:t>
            </a:r>
            <a:r>
              <a:rPr lang="en-US" sz="2800" dirty="0"/>
              <a:t>are measured at the moment in a typical 24-hour period when the highest number of a given occupant type is present.</a:t>
            </a:r>
          </a:p>
          <a:p>
            <a:endParaRPr lang="en-US" sz="2800" dirty="0"/>
          </a:p>
          <a:p>
            <a:endParaRPr lang="en-US" sz="2800" dirty="0"/>
          </a:p>
          <a:p>
            <a:r>
              <a:rPr lang="en-US" sz="2800" b="1" dirty="0"/>
              <a:t>Whenever possible, use actual or predicted occupancies.</a:t>
            </a:r>
            <a:endParaRPr lang="en-US" sz="2800" dirty="0"/>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FADB96D6-4EF9-4DFB-A65A-A4A118818B68}"/>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36</a:t>
            </a:fld>
            <a:endParaRPr lang="en-US" sz="900" dirty="0">
              <a:solidFill>
                <a:schemeClr val="accent6">
                  <a:lumMod val="50000"/>
                </a:schemeClr>
              </a:solidFill>
            </a:endParaRPr>
          </a:p>
        </p:txBody>
      </p:sp>
    </p:spTree>
    <p:extLst>
      <p:ext uri="{BB962C8B-B14F-4D97-AF65-F5344CB8AC3E}">
        <p14:creationId xmlns:p14="http://schemas.microsoft.com/office/powerpoint/2010/main" val="123822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66C8053-1D45-4509-991F-774E657E2F1E}"/>
              </a:ext>
            </a:extLst>
          </p:cNvPr>
          <p:cNvSpPr/>
          <p:nvPr/>
        </p:nvSpPr>
        <p:spPr>
          <a:xfrm>
            <a:off x="-3048" y="2977461"/>
            <a:ext cx="12192000" cy="3168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48" y="731520"/>
            <a:ext cx="12188952" cy="3539430"/>
          </a:xfrm>
          <a:prstGeom prst="rect">
            <a:avLst/>
          </a:prstGeom>
          <a:noFill/>
        </p:spPr>
        <p:txBody>
          <a:bodyPr wrap="square" lIns="91440" rIns="91440" rtlCol="0">
            <a:spAutoFit/>
          </a:bodyPr>
          <a:lstStyle/>
          <a:p>
            <a:pPr lvl="0"/>
            <a:r>
              <a:rPr lang="en-US" sz="2800" dirty="0"/>
              <a:t>A LEED project has 8 employees that work 4 </a:t>
            </a:r>
            <a:r>
              <a:rPr lang="en-US" sz="2800" dirty="0" err="1"/>
              <a:t>hrs</a:t>
            </a:r>
            <a:r>
              <a:rPr lang="en-US" sz="2800" dirty="0"/>
              <a:t> per day; 12 employees that work 6 hours per day; and 20 employees work 8 </a:t>
            </a:r>
            <a:r>
              <a:rPr lang="en-US" sz="2800" dirty="0" err="1"/>
              <a:t>hrs</a:t>
            </a:r>
            <a:r>
              <a:rPr lang="en-US" sz="2800" dirty="0"/>
              <a:t> per day. What is the total Full Time Equivalent (FTE) for the project?</a:t>
            </a:r>
          </a:p>
          <a:p>
            <a:pPr lvl="0"/>
            <a:endParaRPr lang="en-US" sz="2800" dirty="0"/>
          </a:p>
          <a:p>
            <a:pPr lvl="0"/>
            <a:r>
              <a:rPr lang="en-US" sz="2800" dirty="0"/>
              <a:t>37</a:t>
            </a:r>
          </a:p>
          <a:p>
            <a:pPr lvl="0"/>
            <a:r>
              <a:rPr lang="en-US" sz="2800" dirty="0"/>
              <a:t>33</a:t>
            </a:r>
          </a:p>
          <a:p>
            <a:pPr lvl="0"/>
            <a:r>
              <a:rPr lang="en-US" sz="2800" dirty="0"/>
              <a:t>35</a:t>
            </a:r>
          </a:p>
          <a:p>
            <a:pPr lvl="0"/>
            <a:r>
              <a:rPr lang="en-US" sz="2800" dirty="0"/>
              <a:t>38</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7E4971C2-AE88-41FD-B543-94AB19B52E9D}"/>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37</a:t>
            </a:fld>
            <a:endParaRPr lang="en-US" sz="900" dirty="0">
              <a:solidFill>
                <a:schemeClr val="accent6">
                  <a:lumMod val="50000"/>
                </a:schemeClr>
              </a:solidFill>
            </a:endParaRPr>
          </a:p>
        </p:txBody>
      </p:sp>
      <p:sp>
        <p:nvSpPr>
          <p:cNvPr id="5" name="Rectangle 4">
            <a:extLst>
              <a:ext uri="{FF2B5EF4-FFF2-40B4-BE49-F238E27FC236}">
                <a16:creationId xmlns:a16="http://schemas.microsoft.com/office/drawing/2014/main" id="{9EC6F504-7DAF-45AB-BBAB-CE6EF06B26EA}"/>
              </a:ext>
            </a:extLst>
          </p:cNvPr>
          <p:cNvSpPr/>
          <p:nvPr/>
        </p:nvSpPr>
        <p:spPr>
          <a:xfrm>
            <a:off x="0" y="2544024"/>
            <a:ext cx="12192000" cy="3168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24DCF6-2D1D-42BB-89A8-BABA1F3757AF}"/>
              </a:ext>
            </a:extLst>
          </p:cNvPr>
          <p:cNvSpPr/>
          <p:nvPr/>
        </p:nvSpPr>
        <p:spPr>
          <a:xfrm>
            <a:off x="-1524" y="3410899"/>
            <a:ext cx="12192000" cy="3168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D1CA31-14CF-4E2B-8860-AE385D98C72C}"/>
              </a:ext>
            </a:extLst>
          </p:cNvPr>
          <p:cNvSpPr/>
          <p:nvPr/>
        </p:nvSpPr>
        <p:spPr>
          <a:xfrm>
            <a:off x="-3048" y="3829617"/>
            <a:ext cx="12192000" cy="3168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448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66C8053-1D45-4509-991F-774E657E2F1E}"/>
              </a:ext>
            </a:extLst>
          </p:cNvPr>
          <p:cNvSpPr/>
          <p:nvPr/>
        </p:nvSpPr>
        <p:spPr>
          <a:xfrm>
            <a:off x="-3048" y="2977461"/>
            <a:ext cx="12192000" cy="316871"/>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731520"/>
            <a:ext cx="12188952" cy="3539430"/>
          </a:xfrm>
          <a:prstGeom prst="rect">
            <a:avLst/>
          </a:prstGeom>
          <a:noFill/>
        </p:spPr>
        <p:txBody>
          <a:bodyPr wrap="square" lIns="91440" rIns="91440" rtlCol="0">
            <a:spAutoFit/>
          </a:bodyPr>
          <a:lstStyle/>
          <a:p>
            <a:pPr lvl="0"/>
            <a:r>
              <a:rPr lang="en-US" sz="2800" dirty="0"/>
              <a:t>A LEED project has 8 employees that work 4 </a:t>
            </a:r>
            <a:r>
              <a:rPr lang="en-US" sz="2800" dirty="0" err="1"/>
              <a:t>hrs</a:t>
            </a:r>
            <a:r>
              <a:rPr lang="en-US" sz="2800" dirty="0"/>
              <a:t> per day; 12 employees that work 6 hours per day; and 20 employees work 8 </a:t>
            </a:r>
            <a:r>
              <a:rPr lang="en-US" sz="2800" dirty="0" err="1"/>
              <a:t>hrs</a:t>
            </a:r>
            <a:r>
              <a:rPr lang="en-US" sz="2800" dirty="0"/>
              <a:t> per day. What is the total Full Time Equivalent (FTE) for the project?</a:t>
            </a:r>
          </a:p>
          <a:p>
            <a:pPr lvl="0"/>
            <a:endParaRPr lang="en-US" sz="2800" dirty="0"/>
          </a:p>
          <a:p>
            <a:pPr lvl="0"/>
            <a:r>
              <a:rPr lang="en-US" sz="2800" dirty="0"/>
              <a:t>37</a:t>
            </a:r>
          </a:p>
          <a:p>
            <a:pPr lvl="0"/>
            <a:r>
              <a:rPr lang="en-US" sz="2800" dirty="0"/>
              <a:t>33</a:t>
            </a:r>
          </a:p>
          <a:p>
            <a:pPr lvl="0"/>
            <a:r>
              <a:rPr lang="en-US" sz="2800" dirty="0"/>
              <a:t>35</a:t>
            </a:r>
          </a:p>
          <a:p>
            <a:pPr lvl="0"/>
            <a:r>
              <a:rPr lang="en-US" sz="2800" dirty="0"/>
              <a:t>38</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7E4971C2-AE88-41FD-B543-94AB19B52E9D}"/>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38</a:t>
            </a:fld>
            <a:endParaRPr lang="en-US" sz="900" dirty="0">
              <a:solidFill>
                <a:schemeClr val="accent6">
                  <a:lumMod val="50000"/>
                </a:schemeClr>
              </a:solidFill>
            </a:endParaRPr>
          </a:p>
        </p:txBody>
      </p:sp>
      <p:sp>
        <p:nvSpPr>
          <p:cNvPr id="5" name="Rectangle 4">
            <a:extLst>
              <a:ext uri="{FF2B5EF4-FFF2-40B4-BE49-F238E27FC236}">
                <a16:creationId xmlns:a16="http://schemas.microsoft.com/office/drawing/2014/main" id="{9EC6F504-7DAF-45AB-BBAB-CE6EF06B26EA}"/>
              </a:ext>
            </a:extLst>
          </p:cNvPr>
          <p:cNvSpPr/>
          <p:nvPr/>
        </p:nvSpPr>
        <p:spPr>
          <a:xfrm>
            <a:off x="0" y="2544024"/>
            <a:ext cx="12192000" cy="3168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24DCF6-2D1D-42BB-89A8-BABA1F3757AF}"/>
              </a:ext>
            </a:extLst>
          </p:cNvPr>
          <p:cNvSpPr/>
          <p:nvPr/>
        </p:nvSpPr>
        <p:spPr>
          <a:xfrm>
            <a:off x="-1524" y="3410899"/>
            <a:ext cx="12192000" cy="3168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D1CA31-14CF-4E2B-8860-AE385D98C72C}"/>
              </a:ext>
            </a:extLst>
          </p:cNvPr>
          <p:cNvSpPr/>
          <p:nvPr/>
        </p:nvSpPr>
        <p:spPr>
          <a:xfrm>
            <a:off x="-3048" y="3829617"/>
            <a:ext cx="12192000" cy="3168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D5AFAEF-B7BC-4DB6-BCE0-834F6D8B431A}"/>
              </a:ext>
            </a:extLst>
          </p:cNvPr>
          <p:cNvSpPr txBox="1"/>
          <p:nvPr/>
        </p:nvSpPr>
        <p:spPr>
          <a:xfrm>
            <a:off x="3048" y="4488605"/>
            <a:ext cx="12185904" cy="1384995"/>
          </a:xfrm>
          <a:prstGeom prst="rect">
            <a:avLst/>
          </a:prstGeom>
          <a:noFill/>
        </p:spPr>
        <p:txBody>
          <a:bodyPr wrap="square" rtlCol="0">
            <a:spAutoFit/>
          </a:bodyPr>
          <a:lstStyle/>
          <a:p>
            <a:r>
              <a:rPr lang="en-US" sz="2800" dirty="0"/>
              <a:t>Total Employee Hours = (8 x 4) + (12 x 6) + (20 x 8) = 264</a:t>
            </a:r>
          </a:p>
          <a:p>
            <a:endParaRPr lang="en-US" sz="2800" dirty="0"/>
          </a:p>
          <a:p>
            <a:r>
              <a:rPr lang="en-US" sz="2800" dirty="0"/>
              <a:t>FTE = Total Employee Hours / 8 = 33</a:t>
            </a:r>
          </a:p>
        </p:txBody>
      </p:sp>
    </p:spTree>
    <p:extLst>
      <p:ext uri="{BB962C8B-B14F-4D97-AF65-F5344CB8AC3E}">
        <p14:creationId xmlns:p14="http://schemas.microsoft.com/office/powerpoint/2010/main" val="299344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5675630"/>
          </a:xfrm>
          <a:prstGeom prst="rect">
            <a:avLst/>
          </a:prstGeom>
          <a:noFill/>
        </p:spPr>
        <p:txBody>
          <a:bodyPr wrap="square" lIns="91440" rIns="91440" rtlCol="0">
            <a:noAutofit/>
          </a:bodyPr>
          <a:lstStyle/>
          <a:p>
            <a:r>
              <a:rPr lang="en-US" sz="2800" b="1" dirty="0"/>
              <a:t>If occupancy cannot be accurately predicted, use one of the following resources to estimate occupancy:</a:t>
            </a:r>
          </a:p>
          <a:p>
            <a:pPr marL="342900" indent="-342900">
              <a:buFont typeface="Wingdings" panose="05000000000000000000" pitchFamily="2" charset="2"/>
              <a:buChar char="q"/>
            </a:pPr>
            <a:r>
              <a:rPr lang="en-US" sz="2800" dirty="0"/>
              <a:t>Default occupant density from ASHRAE 62.1-2010, Table 6-1</a:t>
            </a:r>
          </a:p>
          <a:p>
            <a:pPr marL="342900" indent="-342900">
              <a:buFont typeface="Wingdings" panose="05000000000000000000" pitchFamily="2" charset="2"/>
              <a:buChar char="q"/>
            </a:pPr>
            <a:r>
              <a:rPr lang="en-US" sz="2800" dirty="0"/>
              <a:t>Default occupant density from CEN Standard EN 15251, Table B.2</a:t>
            </a:r>
          </a:p>
          <a:p>
            <a:pPr marL="342900" indent="-342900">
              <a:buFont typeface="Wingdings" panose="05000000000000000000" pitchFamily="2" charset="2"/>
              <a:buChar char="q"/>
            </a:pPr>
            <a:r>
              <a:rPr lang="en-US" sz="2800" dirty="0"/>
              <a:t>Appendix 2 Default Occupancy Counts</a:t>
            </a:r>
          </a:p>
          <a:p>
            <a:pPr marL="342900" indent="-342900">
              <a:buFont typeface="Wingdings" panose="05000000000000000000" pitchFamily="2" charset="2"/>
              <a:buChar char="q"/>
            </a:pPr>
            <a:r>
              <a:rPr lang="en-US" sz="2800" dirty="0"/>
              <a:t>Results from applicable studies.</a:t>
            </a:r>
          </a:p>
          <a:p>
            <a:endParaRPr lang="en-US" sz="2800" dirty="0"/>
          </a:p>
          <a:p>
            <a:r>
              <a:rPr lang="en-US" sz="2800" dirty="0"/>
              <a:t>If numbers vary seasonally, use occupancy numbers that are a representative daily average over the entire operating season of the building.</a:t>
            </a:r>
          </a:p>
          <a:p>
            <a:endParaRPr lang="en-US" sz="2800" dirty="0"/>
          </a:p>
          <a:p>
            <a:r>
              <a:rPr lang="en-US" sz="2800" dirty="0"/>
              <a:t>If occupancy patterns are atypical (shift overlap, significant seasonal variation), explain such patterns when submitting documentation for certification.</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7E4971C2-AE88-41FD-B543-94AB19B52E9D}"/>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39</a:t>
            </a:fld>
            <a:endParaRPr lang="en-US" sz="900" dirty="0">
              <a:solidFill>
                <a:schemeClr val="accent6">
                  <a:lumMod val="50000"/>
                </a:schemeClr>
              </a:solidFill>
            </a:endParaRPr>
          </a:p>
        </p:txBody>
      </p:sp>
    </p:spTree>
    <p:extLst>
      <p:ext uri="{BB962C8B-B14F-4D97-AF65-F5344CB8AC3E}">
        <p14:creationId xmlns:p14="http://schemas.microsoft.com/office/powerpoint/2010/main" val="355702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EFBD9011-028C-46C5-9A0A-7F64DA944BC4}"/>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4</a:t>
            </a:fld>
            <a:endParaRPr lang="en-US" sz="900" dirty="0">
              <a:solidFill>
                <a:schemeClr val="accent6">
                  <a:lumMod val="50000"/>
                </a:schemeClr>
              </a:solidFill>
            </a:endParaRPr>
          </a:p>
        </p:txBody>
      </p:sp>
      <p:pic>
        <p:nvPicPr>
          <p:cNvPr id="2" name="Picture 1">
            <a:extLst>
              <a:ext uri="{FF2B5EF4-FFF2-40B4-BE49-F238E27FC236}">
                <a16:creationId xmlns:a16="http://schemas.microsoft.com/office/drawing/2014/main" id="{54CBF2A2-03EC-43FD-823C-6B0C47758AFB}"/>
              </a:ext>
            </a:extLst>
          </p:cNvPr>
          <p:cNvPicPr>
            <a:picLocks noChangeAspect="1"/>
          </p:cNvPicPr>
          <p:nvPr/>
        </p:nvPicPr>
        <p:blipFill>
          <a:blip r:embed="rId2"/>
          <a:stretch>
            <a:fillRect/>
          </a:stretch>
        </p:blipFill>
        <p:spPr>
          <a:xfrm>
            <a:off x="2464024" y="0"/>
            <a:ext cx="7263952" cy="6858000"/>
          </a:xfrm>
          <a:prstGeom prst="rect">
            <a:avLst/>
          </a:prstGeom>
        </p:spPr>
      </p:pic>
    </p:spTree>
    <p:extLst>
      <p:ext uri="{BB962C8B-B14F-4D97-AF65-F5344CB8AC3E}">
        <p14:creationId xmlns:p14="http://schemas.microsoft.com/office/powerpoint/2010/main" val="4007076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5675630"/>
          </a:xfrm>
          <a:prstGeom prst="rect">
            <a:avLst/>
          </a:prstGeom>
          <a:noFill/>
        </p:spPr>
        <p:txBody>
          <a:bodyPr wrap="square" lIns="91440" rIns="91440" rtlCol="0">
            <a:noAutofit/>
          </a:bodyPr>
          <a:lstStyle/>
          <a:p>
            <a:r>
              <a:rPr lang="en-US" sz="2800" b="1" dirty="0"/>
              <a:t>If occupancy cannot be accurately predicted, use one of the following resources to estimate occupancy:</a:t>
            </a:r>
          </a:p>
          <a:p>
            <a:pPr marL="342900" indent="-342900">
              <a:buFont typeface="Wingdings" panose="05000000000000000000" pitchFamily="2" charset="2"/>
              <a:buChar char="q"/>
            </a:pPr>
            <a:r>
              <a:rPr lang="en-US" sz="2800" dirty="0"/>
              <a:t>Default occupant density from ASHRAE 62.1-2010, Table 6-1</a:t>
            </a:r>
          </a:p>
          <a:p>
            <a:pPr marL="342900" indent="-342900">
              <a:buFont typeface="Wingdings" panose="05000000000000000000" pitchFamily="2" charset="2"/>
              <a:buChar char="q"/>
            </a:pPr>
            <a:r>
              <a:rPr lang="en-US" sz="2800" dirty="0"/>
              <a:t>Default occupant density from CEN Standard EN 15251, Table B.2</a:t>
            </a:r>
          </a:p>
          <a:p>
            <a:pPr marL="342900" indent="-342900">
              <a:buFont typeface="Wingdings" panose="05000000000000000000" pitchFamily="2" charset="2"/>
              <a:buChar char="q"/>
            </a:pPr>
            <a:r>
              <a:rPr lang="en-US" sz="2800" dirty="0"/>
              <a:t>Appendix 2 Default Occupancy Counts</a:t>
            </a:r>
          </a:p>
          <a:p>
            <a:pPr marL="342900" indent="-342900">
              <a:buFont typeface="Wingdings" panose="05000000000000000000" pitchFamily="2" charset="2"/>
              <a:buChar char="q"/>
            </a:pPr>
            <a:r>
              <a:rPr lang="en-US" sz="2800" dirty="0"/>
              <a:t>Results from applicable studies.</a:t>
            </a:r>
          </a:p>
          <a:p>
            <a:endParaRPr lang="en-US" sz="2800" dirty="0"/>
          </a:p>
          <a:p>
            <a:r>
              <a:rPr lang="en-US" sz="2800" dirty="0"/>
              <a:t>If numbers vary seasonally, use occupancy numbers that are a representative daily average over the entire operating season of the building.</a:t>
            </a:r>
          </a:p>
          <a:p>
            <a:endParaRPr lang="en-US" sz="2800" dirty="0"/>
          </a:p>
          <a:p>
            <a:r>
              <a:rPr lang="en-US" sz="2800" dirty="0"/>
              <a:t>If occupancy patterns are atypical (shift overlap, significant seasonal variation), explain such patterns when submitting documentation for certification.</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7E4971C2-AE88-41FD-B543-94AB19B52E9D}"/>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40</a:t>
            </a:fld>
            <a:endParaRPr lang="en-US" sz="900" dirty="0">
              <a:solidFill>
                <a:schemeClr val="accent6">
                  <a:lumMod val="50000"/>
                </a:schemeClr>
              </a:solidFill>
            </a:endParaRPr>
          </a:p>
        </p:txBody>
      </p:sp>
    </p:spTree>
    <p:extLst>
      <p:ext uri="{BB962C8B-B14F-4D97-AF65-F5344CB8AC3E}">
        <p14:creationId xmlns:p14="http://schemas.microsoft.com/office/powerpoint/2010/main" val="3608415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5675630"/>
          </a:xfrm>
          <a:prstGeom prst="rect">
            <a:avLst/>
          </a:prstGeom>
          <a:noFill/>
        </p:spPr>
        <p:txBody>
          <a:bodyPr wrap="square" lIns="91440" rIns="91440" rtlCol="0">
            <a:noAutofit/>
          </a:bodyPr>
          <a:lstStyle/>
          <a:p>
            <a:r>
              <a:rPr lang="en-US" sz="2800" b="1" dirty="0"/>
              <a:t>Minimum Program Requirements (MPRs) </a:t>
            </a:r>
          </a:p>
          <a:p>
            <a:r>
              <a:rPr lang="en-US" sz="2800" dirty="0"/>
              <a:t>The Minimum Program Requirements (MPRs) are the minimum characteristics or conditions that make a project appropriate to pursue LEED certification. These requirements are foundational to all LEED projects and define the types of buildings, spaces, and neighborhoods that the LEED rating system is designed to evaluate.</a:t>
            </a:r>
          </a:p>
          <a:p>
            <a:endParaRPr lang="en-US" sz="2800" dirty="0"/>
          </a:p>
          <a:p>
            <a:r>
              <a:rPr lang="en-US" sz="2800" u="sng" dirty="0"/>
              <a:t>Purpose: </a:t>
            </a:r>
            <a:endParaRPr lang="en-US" sz="2800" dirty="0"/>
          </a:p>
          <a:p>
            <a:pPr marL="457200" indent="-457200">
              <a:buFont typeface="+mj-lt"/>
              <a:buAutoNum type="arabicPeriod"/>
            </a:pPr>
            <a:r>
              <a:rPr lang="en-US" sz="2800" dirty="0"/>
              <a:t>Give clear guidance to customers </a:t>
            </a:r>
          </a:p>
          <a:p>
            <a:pPr marL="457200" indent="-457200">
              <a:buFont typeface="+mj-lt"/>
              <a:buAutoNum type="arabicPeriod"/>
            </a:pPr>
            <a:r>
              <a:rPr lang="en-US" sz="2800" dirty="0"/>
              <a:t>Protect the integrity of the LEED program </a:t>
            </a:r>
          </a:p>
          <a:p>
            <a:pPr marL="457200" indent="-457200">
              <a:buFont typeface="+mj-lt"/>
              <a:buAutoNum type="arabicPeriod"/>
            </a:pPr>
            <a:r>
              <a:rPr lang="en-US" sz="2800" dirty="0"/>
              <a:t>Reduce challenges that occur during the LEED certification process </a:t>
            </a:r>
          </a:p>
          <a:p>
            <a:endParaRPr lang="en-US" sz="2800" dirty="0"/>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E452CD72-DBE0-4AFA-81C5-45DBF4FE21E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41</a:t>
            </a:fld>
            <a:endParaRPr lang="en-US" sz="900" dirty="0">
              <a:solidFill>
                <a:schemeClr val="accent6">
                  <a:lumMod val="50000"/>
                </a:schemeClr>
              </a:solidFill>
            </a:endParaRPr>
          </a:p>
        </p:txBody>
      </p:sp>
    </p:spTree>
    <p:extLst>
      <p:ext uri="{BB962C8B-B14F-4D97-AF65-F5344CB8AC3E}">
        <p14:creationId xmlns:p14="http://schemas.microsoft.com/office/powerpoint/2010/main" val="1594838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5675630"/>
          </a:xfrm>
          <a:prstGeom prst="rect">
            <a:avLst/>
          </a:prstGeom>
          <a:noFill/>
        </p:spPr>
        <p:txBody>
          <a:bodyPr wrap="square" lIns="91440" rIns="91440" rtlCol="0">
            <a:noAutofit/>
          </a:bodyPr>
          <a:lstStyle/>
          <a:p>
            <a:r>
              <a:rPr lang="en-US" sz="2800" dirty="0"/>
              <a:t>1. </a:t>
            </a:r>
            <a:r>
              <a:rPr lang="en-US" sz="2800" b="1" dirty="0"/>
              <a:t>Must be in a permanent location on existing land </a:t>
            </a:r>
          </a:p>
          <a:p>
            <a:endParaRPr lang="en-US" sz="2800" u="sng" dirty="0"/>
          </a:p>
          <a:p>
            <a:r>
              <a:rPr lang="en-US" sz="2800" u="sng" dirty="0"/>
              <a:t>Requirements </a:t>
            </a:r>
            <a:endParaRPr lang="en-US" sz="2800" dirty="0"/>
          </a:p>
          <a:p>
            <a:pPr marL="342900" indent="-342900">
              <a:buFont typeface="Wingdings" panose="05000000000000000000" pitchFamily="2" charset="2"/>
              <a:buChar char="q"/>
            </a:pPr>
            <a:r>
              <a:rPr lang="en-US" sz="2800" dirty="0"/>
              <a:t>All LEED projects must be constructed and operated on a permanent location on existing land. </a:t>
            </a:r>
          </a:p>
          <a:p>
            <a:pPr marL="342900" indent="-342900">
              <a:spcBef>
                <a:spcPts val="600"/>
              </a:spcBef>
              <a:buFont typeface="Wingdings" panose="05000000000000000000" pitchFamily="2" charset="2"/>
              <a:buChar char="q"/>
            </a:pPr>
            <a:r>
              <a:rPr lang="en-US" sz="2800" dirty="0"/>
              <a:t>No project that is designed to move at any point in its lifetime may pursue LEED certification. </a:t>
            </a:r>
          </a:p>
          <a:p>
            <a:pPr marL="342900" indent="-342900">
              <a:spcBef>
                <a:spcPts val="600"/>
              </a:spcBef>
              <a:buFont typeface="Wingdings" panose="05000000000000000000" pitchFamily="2" charset="2"/>
              <a:buChar char="q"/>
            </a:pPr>
            <a:r>
              <a:rPr lang="en-US" sz="2800" dirty="0"/>
              <a:t>This requirement applies to all land within the LEED project. </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B8C76853-614B-4130-BEB6-6256845AC077}"/>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42</a:t>
            </a:fld>
            <a:endParaRPr lang="en-US" sz="900" dirty="0">
              <a:solidFill>
                <a:schemeClr val="accent6">
                  <a:lumMod val="50000"/>
                </a:schemeClr>
              </a:solidFill>
            </a:endParaRPr>
          </a:p>
        </p:txBody>
      </p:sp>
    </p:spTree>
    <p:extLst>
      <p:ext uri="{BB962C8B-B14F-4D97-AF65-F5344CB8AC3E}">
        <p14:creationId xmlns:p14="http://schemas.microsoft.com/office/powerpoint/2010/main" val="2373610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5675630"/>
          </a:xfrm>
          <a:prstGeom prst="rect">
            <a:avLst/>
          </a:prstGeom>
          <a:noFill/>
        </p:spPr>
        <p:txBody>
          <a:bodyPr wrap="square" lIns="91440" rIns="91440" rtlCol="0">
            <a:noAutofit/>
          </a:bodyPr>
          <a:lstStyle/>
          <a:p>
            <a:r>
              <a:rPr lang="en-US" sz="2800" dirty="0"/>
              <a:t>2. </a:t>
            </a:r>
            <a:r>
              <a:rPr lang="en-US" sz="2800" b="1" dirty="0"/>
              <a:t>Must use reasonable LEED boundaries </a:t>
            </a:r>
          </a:p>
          <a:p>
            <a:endParaRPr lang="en-US" sz="2800" u="sng" dirty="0"/>
          </a:p>
          <a:p>
            <a:r>
              <a:rPr lang="en-US" sz="2800" u="sng" dirty="0"/>
              <a:t>Requirements </a:t>
            </a:r>
            <a:endParaRPr lang="en-US" sz="2800" dirty="0"/>
          </a:p>
          <a:p>
            <a:pPr marL="342900" indent="-342900">
              <a:buFont typeface="Wingdings" panose="05000000000000000000" pitchFamily="2" charset="2"/>
              <a:buChar char="q"/>
            </a:pPr>
            <a:r>
              <a:rPr lang="en-US" sz="2800" dirty="0"/>
              <a:t>The LEED project boundary must include all contiguous land that is associated with the project and supports its typical operations. </a:t>
            </a:r>
          </a:p>
          <a:p>
            <a:pPr marL="342900" indent="-342900">
              <a:spcBef>
                <a:spcPts val="600"/>
              </a:spcBef>
              <a:buFont typeface="Wingdings" panose="05000000000000000000" pitchFamily="2" charset="2"/>
              <a:buChar char="q"/>
            </a:pPr>
            <a:r>
              <a:rPr lang="en-US" sz="2800" dirty="0"/>
              <a:t>The LEED boundary may not unreasonably exclude portions of the building, space, or site to give the project an advantage in complying with credit requirements. </a:t>
            </a:r>
          </a:p>
          <a:p>
            <a:pPr marL="342900" indent="-342900">
              <a:spcBef>
                <a:spcPts val="600"/>
              </a:spcBef>
              <a:buFont typeface="Wingdings" panose="05000000000000000000" pitchFamily="2" charset="2"/>
              <a:buChar char="q"/>
            </a:pPr>
            <a:r>
              <a:rPr lang="en-US" sz="2800" dirty="0"/>
              <a:t>The LEED project must accurately communicate the scope of the certifying project in all promotional and descriptive materials and distinguish it from any non-certifying space. </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212B6A4E-BBD2-4A6D-ABE9-0ABFB818A326}"/>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43</a:t>
            </a:fld>
            <a:endParaRPr lang="en-US" sz="900" dirty="0">
              <a:solidFill>
                <a:schemeClr val="accent6">
                  <a:lumMod val="50000"/>
                </a:schemeClr>
              </a:solidFill>
            </a:endParaRPr>
          </a:p>
        </p:txBody>
      </p:sp>
    </p:spTree>
    <p:extLst>
      <p:ext uri="{BB962C8B-B14F-4D97-AF65-F5344CB8AC3E}">
        <p14:creationId xmlns:p14="http://schemas.microsoft.com/office/powerpoint/2010/main" val="831323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5675630"/>
          </a:xfrm>
          <a:prstGeom prst="rect">
            <a:avLst/>
          </a:prstGeom>
          <a:noFill/>
        </p:spPr>
        <p:txBody>
          <a:bodyPr wrap="square" lIns="91440" rIns="91440" rtlCol="0">
            <a:noAutofit/>
          </a:bodyPr>
          <a:lstStyle/>
          <a:p>
            <a:r>
              <a:rPr lang="en-US" sz="2800" dirty="0"/>
              <a:t>3. </a:t>
            </a:r>
            <a:r>
              <a:rPr lang="en-US" sz="2800" b="1" dirty="0"/>
              <a:t>Must comply with project size requirements </a:t>
            </a:r>
          </a:p>
          <a:p>
            <a:endParaRPr lang="en-US" sz="2800" u="sng" dirty="0"/>
          </a:p>
          <a:p>
            <a:r>
              <a:rPr lang="en-US" sz="2800" u="sng" dirty="0"/>
              <a:t>Requirements </a:t>
            </a:r>
            <a:endParaRPr lang="en-US" sz="2800" dirty="0"/>
          </a:p>
          <a:p>
            <a:pPr marL="342900" indent="-342900">
              <a:buFont typeface="Wingdings" panose="05000000000000000000" pitchFamily="2" charset="2"/>
              <a:buChar char="q"/>
            </a:pPr>
            <a:r>
              <a:rPr lang="en-US" sz="2800" dirty="0"/>
              <a:t>LEED BD+C: minimum 1,000 square feet of gross floor area </a:t>
            </a:r>
          </a:p>
          <a:p>
            <a:pPr marL="342900" indent="-342900">
              <a:spcBef>
                <a:spcPts val="600"/>
              </a:spcBef>
              <a:buFont typeface="Wingdings" panose="05000000000000000000" pitchFamily="2" charset="2"/>
              <a:buChar char="q"/>
            </a:pPr>
            <a:r>
              <a:rPr lang="en-US" sz="2800" dirty="0"/>
              <a:t>LEED O+M: minimum 1,000 square feet of gross floor area </a:t>
            </a:r>
          </a:p>
          <a:p>
            <a:pPr marL="342900" indent="-342900">
              <a:spcBef>
                <a:spcPts val="600"/>
              </a:spcBef>
              <a:buFont typeface="Wingdings" panose="05000000000000000000" pitchFamily="2" charset="2"/>
              <a:buChar char="q"/>
            </a:pPr>
            <a:r>
              <a:rPr lang="en-US" sz="2800" dirty="0"/>
              <a:t>LEED ID+C: minimum 250 square feet of gross floor area </a:t>
            </a:r>
          </a:p>
          <a:p>
            <a:pPr marL="342900" indent="-342900">
              <a:spcBef>
                <a:spcPts val="600"/>
              </a:spcBef>
              <a:buFont typeface="Wingdings" panose="05000000000000000000" pitchFamily="2" charset="2"/>
              <a:buChar char="q"/>
            </a:pPr>
            <a:r>
              <a:rPr lang="en-US" sz="2800" dirty="0"/>
              <a:t>LEED for Homes: defined as a “dwelling unit” by all applicable codes </a:t>
            </a:r>
          </a:p>
          <a:p>
            <a:pPr marL="342900" indent="-342900">
              <a:spcBef>
                <a:spcPts val="600"/>
              </a:spcBef>
              <a:buFont typeface="Wingdings" panose="05000000000000000000" pitchFamily="2" charset="2"/>
              <a:buChar char="q"/>
            </a:pPr>
            <a:r>
              <a:rPr lang="en-US" sz="2800" dirty="0"/>
              <a:t>LEED for ND: at least 2 habitable buildings, no larger than 1500 acres</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B96BE968-26D8-4994-9C82-DDB4B0D952C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44</a:t>
            </a:fld>
            <a:endParaRPr lang="en-US" sz="900" dirty="0">
              <a:solidFill>
                <a:schemeClr val="accent6">
                  <a:lumMod val="50000"/>
                </a:schemeClr>
              </a:solidFill>
            </a:endParaRPr>
          </a:p>
        </p:txBody>
      </p:sp>
    </p:spTree>
    <p:extLst>
      <p:ext uri="{BB962C8B-B14F-4D97-AF65-F5344CB8AC3E}">
        <p14:creationId xmlns:p14="http://schemas.microsoft.com/office/powerpoint/2010/main" val="2721547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5675630"/>
          </a:xfrm>
          <a:prstGeom prst="rect">
            <a:avLst/>
          </a:prstGeom>
          <a:noFill/>
        </p:spPr>
        <p:txBody>
          <a:bodyPr wrap="square" lIns="91440" rIns="91440" rtlCol="0">
            <a:noAutofit/>
          </a:bodyPr>
          <a:lstStyle/>
          <a:p>
            <a:r>
              <a:rPr lang="en-US" sz="2800" b="1" dirty="0"/>
              <a:t>Rating System Selection Guidance</a:t>
            </a:r>
          </a:p>
          <a:p>
            <a:endParaRPr lang="en-US" sz="2800" b="1" dirty="0"/>
          </a:p>
          <a:p>
            <a:r>
              <a:rPr lang="en-US" sz="2800" b="1" dirty="0"/>
              <a:t>Before Registering a project:</a:t>
            </a:r>
          </a:p>
          <a:p>
            <a:pPr marL="457200" indent="-457200">
              <a:buFont typeface="+mj-lt"/>
              <a:buAutoNum type="arabicPeriod"/>
            </a:pPr>
            <a:r>
              <a:rPr lang="en-US" sz="2800" dirty="0"/>
              <a:t>Identify an appropriate rating system</a:t>
            </a:r>
          </a:p>
          <a:p>
            <a:pPr marL="457200" indent="-457200">
              <a:buFont typeface="+mj-lt"/>
              <a:buAutoNum type="arabicPeriod"/>
            </a:pPr>
            <a:r>
              <a:rPr lang="en-US" sz="2800" dirty="0"/>
              <a:t>Determine the best adaptation</a:t>
            </a:r>
          </a:p>
          <a:p>
            <a:endParaRPr lang="en-US" sz="2800" dirty="0"/>
          </a:p>
          <a:p>
            <a:endParaRPr lang="en-US" sz="2800" dirty="0"/>
          </a:p>
          <a:p>
            <a:r>
              <a:rPr lang="en-US" sz="2800" i="1" dirty="0"/>
              <a:t>If a project team selects a rating system that doesn't apply, USGBC may request that they change the project's rating system.</a:t>
            </a:r>
            <a:endParaRPr lang="en-US" sz="2800" dirty="0"/>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B96BE968-26D8-4994-9C82-DDB4B0D952C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45</a:t>
            </a:fld>
            <a:endParaRPr lang="en-US" sz="900" dirty="0">
              <a:solidFill>
                <a:schemeClr val="accent6">
                  <a:lumMod val="50000"/>
                </a:schemeClr>
              </a:solidFill>
            </a:endParaRPr>
          </a:p>
        </p:txBody>
      </p:sp>
    </p:spTree>
    <p:extLst>
      <p:ext uri="{BB962C8B-B14F-4D97-AF65-F5344CB8AC3E}">
        <p14:creationId xmlns:p14="http://schemas.microsoft.com/office/powerpoint/2010/main" val="853704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5675630"/>
          </a:xfrm>
          <a:prstGeom prst="rect">
            <a:avLst/>
          </a:prstGeom>
          <a:noFill/>
        </p:spPr>
        <p:txBody>
          <a:bodyPr wrap="square" lIns="91440" rIns="91440" rtlCol="0">
            <a:noAutofit/>
          </a:bodyPr>
          <a:lstStyle/>
          <a:p>
            <a:r>
              <a:rPr lang="en-US" sz="2800" b="1" dirty="0"/>
              <a:t>Rating System Selection Guidance</a:t>
            </a:r>
          </a:p>
          <a:p>
            <a:endParaRPr lang="en-US" sz="2800" b="1" dirty="0"/>
          </a:p>
          <a:p>
            <a:r>
              <a:rPr lang="en-US" sz="2800" b="1" dirty="0"/>
              <a:t>Minimum Program Requirements (MPRs)</a:t>
            </a:r>
          </a:p>
          <a:p>
            <a:r>
              <a:rPr lang="en-US" sz="2800" dirty="0"/>
              <a:t>The first step should be to make sure that LEED will work for your project no matter what rating system is selected.</a:t>
            </a:r>
          </a:p>
          <a:p>
            <a:endParaRPr lang="en-US" sz="2800" dirty="0"/>
          </a:p>
          <a:p>
            <a:r>
              <a:rPr lang="en-US" sz="2800" dirty="0"/>
              <a:t>Verify project can satisfy all of the LEED v4 Minimum Program Requirements.</a:t>
            </a:r>
          </a:p>
          <a:p>
            <a:endParaRPr lang="en-US" sz="2800" dirty="0"/>
          </a:p>
          <a:p>
            <a:r>
              <a:rPr lang="en-US" sz="2800" dirty="0"/>
              <a:t>Contact USGBC if it is not clear which rating system should be used.</a:t>
            </a:r>
            <a:endParaRPr lang="en-US" sz="2800" i="1" dirty="0"/>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B96BE968-26D8-4994-9C82-DDB4B0D952C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46</a:t>
            </a:fld>
            <a:endParaRPr lang="en-US" sz="900" dirty="0">
              <a:solidFill>
                <a:schemeClr val="accent6">
                  <a:lumMod val="50000"/>
                </a:schemeClr>
              </a:solidFill>
            </a:endParaRPr>
          </a:p>
        </p:txBody>
      </p:sp>
    </p:spTree>
    <p:extLst>
      <p:ext uri="{BB962C8B-B14F-4D97-AF65-F5344CB8AC3E}">
        <p14:creationId xmlns:p14="http://schemas.microsoft.com/office/powerpoint/2010/main" val="2741507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B96BE968-26D8-4994-9C82-DDB4B0D952C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47</a:t>
            </a:fld>
            <a:endParaRPr lang="en-US" sz="900" dirty="0">
              <a:solidFill>
                <a:schemeClr val="accent6">
                  <a:lumMod val="50000"/>
                </a:schemeClr>
              </a:solidFill>
            </a:endParaRPr>
          </a:p>
        </p:txBody>
      </p:sp>
      <p:pic>
        <p:nvPicPr>
          <p:cNvPr id="3" name="Picture 2">
            <a:extLst>
              <a:ext uri="{FF2B5EF4-FFF2-40B4-BE49-F238E27FC236}">
                <a16:creationId xmlns:a16="http://schemas.microsoft.com/office/drawing/2014/main" id="{FA726EFD-3F4C-B157-2306-01E74CA7F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286" y="914400"/>
            <a:ext cx="569343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153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19"/>
            <a:ext cx="12188952" cy="685800"/>
          </a:xfrm>
          <a:prstGeom prst="rect">
            <a:avLst/>
          </a:prstGeom>
          <a:noFill/>
        </p:spPr>
        <p:txBody>
          <a:bodyPr wrap="square" lIns="91440" rIns="91440" rtlCol="0">
            <a:noAutofit/>
          </a:bodyPr>
          <a:lstStyle/>
          <a:p>
            <a:r>
              <a:rPr lang="en-US" sz="2800" b="1" dirty="0"/>
              <a:t>Rating System Selection Guidance</a:t>
            </a:r>
          </a:p>
          <a:p>
            <a:endParaRPr lang="en-US" sz="2800" b="1" dirty="0"/>
          </a:p>
          <a:p>
            <a:pPr marR="0" lvl="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An owner wants to LEED certify an existing office building and commit to on-going sustainability goals. Which rating system would you recommend?</a:t>
            </a:r>
          </a:p>
          <a:p>
            <a:pPr marR="0" lvl="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Interior Design and Construction</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Building Design and Construction</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Building Operations and Maintenance</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Neighborhood Development</a:t>
            </a:r>
          </a:p>
          <a:p>
            <a:endParaRPr lang="en-US" sz="2800" b="1" dirty="0"/>
          </a:p>
          <a:p>
            <a:endParaRPr lang="en-US" sz="2400" b="1" dirty="0"/>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B96BE968-26D8-4994-9C82-DDB4B0D952C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48</a:t>
            </a:fld>
            <a:endParaRPr lang="en-US" sz="900" dirty="0">
              <a:solidFill>
                <a:schemeClr val="accent6">
                  <a:lumMod val="50000"/>
                </a:schemeClr>
              </a:solidFill>
            </a:endParaRPr>
          </a:p>
        </p:txBody>
      </p:sp>
    </p:spTree>
    <p:extLst>
      <p:ext uri="{BB962C8B-B14F-4D97-AF65-F5344CB8AC3E}">
        <p14:creationId xmlns:p14="http://schemas.microsoft.com/office/powerpoint/2010/main" val="2199103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19"/>
            <a:ext cx="12188952" cy="685800"/>
          </a:xfrm>
          <a:prstGeom prst="rect">
            <a:avLst/>
          </a:prstGeom>
          <a:noFill/>
        </p:spPr>
        <p:txBody>
          <a:bodyPr wrap="square" lIns="91440" rIns="91440" rtlCol="0">
            <a:noAutofit/>
          </a:bodyPr>
          <a:lstStyle/>
          <a:p>
            <a:r>
              <a:rPr lang="en-US" sz="2800" b="1" dirty="0"/>
              <a:t>Rating System Selection Guidance</a:t>
            </a:r>
          </a:p>
          <a:p>
            <a:endParaRPr lang="en-US" sz="2800" b="1" dirty="0"/>
          </a:p>
          <a:p>
            <a:pPr marR="0" lvl="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An owner wants to LEED certify an existing office building and commit to on-going sustainability goals. Which rating system would you recommend?</a:t>
            </a:r>
          </a:p>
          <a:p>
            <a:pPr marR="0" lvl="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Interior Design and Construction</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Building Design and Construction</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Building Operations and Maintenance</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Neighborhood Development</a:t>
            </a:r>
          </a:p>
          <a:p>
            <a:endParaRPr lang="en-US" sz="2800" b="1" dirty="0"/>
          </a:p>
          <a:p>
            <a:endParaRPr lang="en-US" sz="2400" b="1" dirty="0"/>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B96BE968-26D8-4994-9C82-DDB4B0D952C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49</a:t>
            </a:fld>
            <a:endParaRPr lang="en-US" sz="900" dirty="0">
              <a:solidFill>
                <a:schemeClr val="accent6">
                  <a:lumMod val="50000"/>
                </a:schemeClr>
              </a:solidFill>
            </a:endParaRPr>
          </a:p>
        </p:txBody>
      </p:sp>
      <p:sp>
        <p:nvSpPr>
          <p:cNvPr id="20" name="Oval 19">
            <a:extLst>
              <a:ext uri="{FF2B5EF4-FFF2-40B4-BE49-F238E27FC236}">
                <a16:creationId xmlns:a16="http://schemas.microsoft.com/office/drawing/2014/main" id="{2DAB814C-E41E-ADA6-CD6D-0FC13BA0DD1B}"/>
              </a:ext>
            </a:extLst>
          </p:cNvPr>
          <p:cNvSpPr>
            <a:spLocks noChangeArrowheads="1"/>
          </p:cNvSpPr>
          <p:nvPr/>
        </p:nvSpPr>
        <p:spPr bwMode="auto">
          <a:xfrm>
            <a:off x="54318" y="3637026"/>
            <a:ext cx="285493" cy="317214"/>
          </a:xfrm>
          <a:prstGeom prst="ellipse">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645941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E1B301-A4C7-46F5-A957-E0B5F22E8834}"/>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6" name="Picture 5">
            <a:extLst>
              <a:ext uri="{FF2B5EF4-FFF2-40B4-BE49-F238E27FC236}">
                <a16:creationId xmlns:a16="http://schemas.microsoft.com/office/drawing/2014/main" id="{3D148BFD-CF97-478A-B0AC-15FBD41CF6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9" name="TextBox 8">
            <a:extLst>
              <a:ext uri="{FF2B5EF4-FFF2-40B4-BE49-F238E27FC236}">
                <a16:creationId xmlns:a16="http://schemas.microsoft.com/office/drawing/2014/main" id="{9C8D4FE9-7C56-4202-9DDD-7B992A5AB763}"/>
              </a:ext>
            </a:extLst>
          </p:cNvPr>
          <p:cNvSpPr txBox="1"/>
          <p:nvPr/>
        </p:nvSpPr>
        <p:spPr>
          <a:xfrm>
            <a:off x="0" y="731520"/>
            <a:ext cx="12192000" cy="4765040"/>
          </a:xfrm>
          <a:prstGeom prst="rect">
            <a:avLst/>
          </a:prstGeom>
          <a:noFill/>
        </p:spPr>
        <p:txBody>
          <a:bodyPr wrap="square" lIns="91440" rIns="91440" rtlCol="0">
            <a:noAutofit/>
          </a:bodyPr>
          <a:lstStyle/>
          <a:p>
            <a:r>
              <a:rPr lang="en-US" sz="2800" b="1" dirty="0"/>
              <a:t>Example Credit: LT LEED for Neighborhood Development Location</a:t>
            </a:r>
          </a:p>
        </p:txBody>
      </p:sp>
      <p:pic>
        <p:nvPicPr>
          <p:cNvPr id="3" name="Picture 2">
            <a:extLst>
              <a:ext uri="{FF2B5EF4-FFF2-40B4-BE49-F238E27FC236}">
                <a16:creationId xmlns:a16="http://schemas.microsoft.com/office/drawing/2014/main" id="{7628C242-0ACC-45C7-853C-E1EBC8052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480820"/>
            <a:ext cx="12192000" cy="3582737"/>
          </a:xfrm>
          <a:prstGeom prst="rect">
            <a:avLst/>
          </a:prstGeom>
        </p:spPr>
      </p:pic>
      <p:sp>
        <p:nvSpPr>
          <p:cNvPr id="11" name="Slide Number Placeholder 5">
            <a:extLst>
              <a:ext uri="{FF2B5EF4-FFF2-40B4-BE49-F238E27FC236}">
                <a16:creationId xmlns:a16="http://schemas.microsoft.com/office/drawing/2014/main" id="{C2160E8F-065C-4F20-9E31-14ABFDF6C9C7}"/>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5</a:t>
            </a:fld>
            <a:endParaRPr lang="en-US" sz="900" dirty="0">
              <a:solidFill>
                <a:schemeClr val="accent6">
                  <a:lumMod val="50000"/>
                </a:schemeClr>
              </a:solidFill>
            </a:endParaRPr>
          </a:p>
        </p:txBody>
      </p:sp>
    </p:spTree>
    <p:extLst>
      <p:ext uri="{BB962C8B-B14F-4D97-AF65-F5344CB8AC3E}">
        <p14:creationId xmlns:p14="http://schemas.microsoft.com/office/powerpoint/2010/main" val="668585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609188"/>
          </a:xfrm>
          <a:prstGeom prst="rect">
            <a:avLst/>
          </a:prstGeom>
          <a:noFill/>
        </p:spPr>
        <p:txBody>
          <a:bodyPr wrap="square" lIns="91440" rIns="91440" rtlCol="0">
            <a:noAutofit/>
          </a:bodyPr>
          <a:lstStyle/>
          <a:p>
            <a:r>
              <a:rPr lang="en-US" sz="2800" b="1" dirty="0"/>
              <a:t>Rating System Selection Guidance</a:t>
            </a:r>
          </a:p>
          <a:p>
            <a:endParaRPr lang="en-US" sz="2800" b="1" dirty="0"/>
          </a:p>
          <a:p>
            <a:pPr marR="0" lvl="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 new tenant in a commercial office building wants to pursue LEED certification. Which rating system would you recommend they use?</a:t>
            </a:r>
          </a:p>
          <a:p>
            <a:pPr marR="0" lvl="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Interior Design and Construction</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Building Design and Construction</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Building Operations and Maintenance</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Neighborhood Development</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B96BE968-26D8-4994-9C82-DDB4B0D952C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50</a:t>
            </a:fld>
            <a:endParaRPr lang="en-US" sz="900" dirty="0">
              <a:solidFill>
                <a:schemeClr val="accent6">
                  <a:lumMod val="50000"/>
                </a:schemeClr>
              </a:solidFill>
            </a:endParaRPr>
          </a:p>
        </p:txBody>
      </p:sp>
    </p:spTree>
    <p:extLst>
      <p:ext uri="{BB962C8B-B14F-4D97-AF65-F5344CB8AC3E}">
        <p14:creationId xmlns:p14="http://schemas.microsoft.com/office/powerpoint/2010/main" val="625487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609188"/>
          </a:xfrm>
          <a:prstGeom prst="rect">
            <a:avLst/>
          </a:prstGeom>
          <a:noFill/>
        </p:spPr>
        <p:txBody>
          <a:bodyPr wrap="square" lIns="91440" rIns="91440" rtlCol="0">
            <a:noAutofit/>
          </a:bodyPr>
          <a:lstStyle/>
          <a:p>
            <a:r>
              <a:rPr lang="en-US" sz="2800" b="1" dirty="0"/>
              <a:t>Rating System Selection Guidance</a:t>
            </a:r>
          </a:p>
          <a:p>
            <a:endParaRPr lang="en-US" sz="2800" b="1" dirty="0"/>
          </a:p>
          <a:p>
            <a:pPr marR="0" lvl="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 new tenant in a commercial office building wants to pursue LEED certification. Which rating system would you recommend they use?</a:t>
            </a:r>
          </a:p>
          <a:p>
            <a:pPr marR="0" lvl="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Interior Design and Construction</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Building Design and Construction</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Building Operations and Maintenance</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Neighborhood Development</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B96BE968-26D8-4994-9C82-DDB4B0D952C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51</a:t>
            </a:fld>
            <a:endParaRPr lang="en-US" sz="900" dirty="0">
              <a:solidFill>
                <a:schemeClr val="accent6">
                  <a:lumMod val="50000"/>
                </a:schemeClr>
              </a:solidFill>
            </a:endParaRPr>
          </a:p>
        </p:txBody>
      </p:sp>
      <p:sp>
        <p:nvSpPr>
          <p:cNvPr id="3" name="Oval 2">
            <a:extLst>
              <a:ext uri="{FF2B5EF4-FFF2-40B4-BE49-F238E27FC236}">
                <a16:creationId xmlns:a16="http://schemas.microsoft.com/office/drawing/2014/main" id="{D4C11F8D-2F8D-3001-B1AC-D7EA88E66F46}"/>
              </a:ext>
            </a:extLst>
          </p:cNvPr>
          <p:cNvSpPr>
            <a:spLocks noChangeArrowheads="1"/>
          </p:cNvSpPr>
          <p:nvPr/>
        </p:nvSpPr>
        <p:spPr bwMode="auto">
          <a:xfrm>
            <a:off x="54318" y="2858557"/>
            <a:ext cx="285493" cy="317214"/>
          </a:xfrm>
          <a:prstGeom prst="ellipse">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8582183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609188"/>
          </a:xfrm>
          <a:prstGeom prst="rect">
            <a:avLst/>
          </a:prstGeom>
          <a:noFill/>
        </p:spPr>
        <p:txBody>
          <a:bodyPr wrap="square" lIns="91440" rIns="91440" rtlCol="0">
            <a:noAutofit/>
          </a:bodyPr>
          <a:lstStyle/>
          <a:p>
            <a:r>
              <a:rPr lang="en-US" sz="2800" b="1" dirty="0"/>
              <a:t>Rating System Selection Guidance</a:t>
            </a:r>
          </a:p>
          <a:p>
            <a:endParaRPr lang="en-US" sz="2800" b="1" dirty="0"/>
          </a:p>
          <a:p>
            <a:pPr marR="0" lvl="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LEED rating system focuses on the where, what, and how to build green at a community scale?</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BD+C: Retail</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BD+C: Schools</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BD+C: New Construction</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Neighborhood Development</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B96BE968-26D8-4994-9C82-DDB4B0D952C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52</a:t>
            </a:fld>
            <a:endParaRPr lang="en-US" sz="900" dirty="0">
              <a:solidFill>
                <a:schemeClr val="accent6">
                  <a:lumMod val="50000"/>
                </a:schemeClr>
              </a:solidFill>
            </a:endParaRPr>
          </a:p>
        </p:txBody>
      </p:sp>
    </p:spTree>
    <p:extLst>
      <p:ext uri="{BB962C8B-B14F-4D97-AF65-F5344CB8AC3E}">
        <p14:creationId xmlns:p14="http://schemas.microsoft.com/office/powerpoint/2010/main" val="1973585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1520"/>
            <a:ext cx="12188952" cy="609188"/>
          </a:xfrm>
          <a:prstGeom prst="rect">
            <a:avLst/>
          </a:prstGeom>
          <a:noFill/>
        </p:spPr>
        <p:txBody>
          <a:bodyPr wrap="square" lIns="91440" rIns="91440" rtlCol="0">
            <a:noAutofit/>
          </a:bodyPr>
          <a:lstStyle/>
          <a:p>
            <a:r>
              <a:rPr lang="en-US" sz="2800" b="1" dirty="0"/>
              <a:t>Rating System Selection Guidance</a:t>
            </a:r>
          </a:p>
          <a:p>
            <a:endParaRPr lang="en-US" sz="2800" b="1" dirty="0"/>
          </a:p>
          <a:p>
            <a:pPr marR="0" lvl="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What LEED rating system focuses on the where, what, and how to build green at a community scale?</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BD+C: Retail</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BD+C: Schools</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BD+C: New Construction</a:t>
            </a:r>
          </a:p>
          <a:p>
            <a:pPr marL="342900" marR="0" lvl="0" indent="-342900">
              <a:lnSpc>
                <a:spcPct val="107000"/>
              </a:lnSpc>
              <a:spcBef>
                <a:spcPts val="0"/>
              </a:spcBef>
              <a:spcAft>
                <a:spcPts val="0"/>
              </a:spcAft>
              <a:buFont typeface="+mj-lt"/>
              <a:buAutoNum type="alphaU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LEED for Neighborhood Development</a:t>
            </a:r>
          </a:p>
        </p:txBody>
      </p:sp>
      <p:sp>
        <p:nvSpPr>
          <p:cNvPr id="13" name="TextBox 12">
            <a:extLst>
              <a:ext uri="{FF2B5EF4-FFF2-40B4-BE49-F238E27FC236}">
                <a16:creationId xmlns:a16="http://schemas.microsoft.com/office/drawing/2014/main" id="{AC7E7BA6-91E7-4E41-B408-3A78DE44A62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23" name="Picture 22">
            <a:extLst>
              <a:ext uri="{FF2B5EF4-FFF2-40B4-BE49-F238E27FC236}">
                <a16:creationId xmlns:a16="http://schemas.microsoft.com/office/drawing/2014/main" id="{B7677837-475C-4617-84D3-40662545F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8" name="Slide Number Placeholder 5">
            <a:extLst>
              <a:ext uri="{FF2B5EF4-FFF2-40B4-BE49-F238E27FC236}">
                <a16:creationId xmlns:a16="http://schemas.microsoft.com/office/drawing/2014/main" id="{B96BE968-26D8-4994-9C82-DDB4B0D952C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53</a:t>
            </a:fld>
            <a:endParaRPr lang="en-US" sz="900" dirty="0">
              <a:solidFill>
                <a:schemeClr val="accent6">
                  <a:lumMod val="50000"/>
                </a:schemeClr>
              </a:solidFill>
            </a:endParaRPr>
          </a:p>
        </p:txBody>
      </p:sp>
      <p:sp>
        <p:nvSpPr>
          <p:cNvPr id="6" name="Oval 5">
            <a:extLst>
              <a:ext uri="{FF2B5EF4-FFF2-40B4-BE49-F238E27FC236}">
                <a16:creationId xmlns:a16="http://schemas.microsoft.com/office/drawing/2014/main" id="{BC784064-3246-6AD5-77E0-BDA842B53FF5}"/>
              </a:ext>
            </a:extLst>
          </p:cNvPr>
          <p:cNvSpPr>
            <a:spLocks noChangeArrowheads="1"/>
          </p:cNvSpPr>
          <p:nvPr/>
        </p:nvSpPr>
        <p:spPr bwMode="auto">
          <a:xfrm>
            <a:off x="54318" y="3637026"/>
            <a:ext cx="285493" cy="317214"/>
          </a:xfrm>
          <a:prstGeom prst="ellipse">
            <a:avLst/>
          </a:pr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670811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31520"/>
            <a:ext cx="12192000" cy="2523768"/>
          </a:xfrm>
          <a:prstGeom prst="rect">
            <a:avLst/>
          </a:prstGeom>
        </p:spPr>
        <p:txBody>
          <a:bodyPr wrap="square">
            <a:spAutoFit/>
          </a:bodyPr>
          <a:lstStyle/>
          <a:p>
            <a:r>
              <a:rPr lang="en-US" sz="2800" b="1" dirty="0"/>
              <a:t>Choosing Between Rating Systems</a:t>
            </a:r>
          </a:p>
          <a:p>
            <a:pPr marL="342900" indent="-342900">
              <a:buFont typeface="Wingdings" panose="05000000000000000000" pitchFamily="2" charset="2"/>
              <a:buChar char="q"/>
            </a:pPr>
            <a:r>
              <a:rPr lang="en-US" sz="2000" dirty="0"/>
              <a:t>40/60 rule provides guidance for making a decision when several rating systems appear to be appropriate for a project. </a:t>
            </a:r>
          </a:p>
          <a:p>
            <a:pPr marL="342900" indent="-342900">
              <a:spcBef>
                <a:spcPts val="600"/>
              </a:spcBef>
              <a:buFont typeface="Wingdings" panose="05000000000000000000" pitchFamily="2" charset="2"/>
              <a:buChar char="q"/>
            </a:pPr>
            <a:r>
              <a:rPr lang="en-US" sz="2000" dirty="0"/>
              <a:t>To use this rule, first assign a rating system to each square foot or square meter of the building. Then, choose the most appropriate rating system based on the resulting percentages. </a:t>
            </a:r>
          </a:p>
          <a:p>
            <a:pPr marL="342900" indent="-342900">
              <a:spcBef>
                <a:spcPts val="600"/>
              </a:spcBef>
              <a:buFont typeface="Wingdings" panose="05000000000000000000" pitchFamily="2" charset="2"/>
              <a:buChar char="q"/>
            </a:pPr>
            <a:r>
              <a:rPr lang="en-US" sz="2000" dirty="0"/>
              <a:t>The entire gross floor area of a LEED project must be certified under a single rating system and is subject to all prerequisites and attempted credits in that rating system, regardless of mixed construction or space usage type. </a:t>
            </a:r>
          </a:p>
        </p:txBody>
      </p:sp>
      <p:pic>
        <p:nvPicPr>
          <p:cNvPr id="9" name="Picture 8"/>
          <p:cNvPicPr>
            <a:picLocks noChangeAspect="1"/>
          </p:cNvPicPr>
          <p:nvPr/>
        </p:nvPicPr>
        <p:blipFill>
          <a:blip r:embed="rId2"/>
          <a:stretch>
            <a:fillRect/>
          </a:stretch>
        </p:blipFill>
        <p:spPr>
          <a:xfrm>
            <a:off x="2346960" y="3723534"/>
            <a:ext cx="7498080" cy="1530221"/>
          </a:xfrm>
          <a:prstGeom prst="rect">
            <a:avLst/>
          </a:prstGeom>
        </p:spPr>
      </p:pic>
      <p:sp>
        <p:nvSpPr>
          <p:cNvPr id="2" name="TextBox 1">
            <a:extLst>
              <a:ext uri="{FF2B5EF4-FFF2-40B4-BE49-F238E27FC236}">
                <a16:creationId xmlns:a16="http://schemas.microsoft.com/office/drawing/2014/main" id="{54AA02E1-AC67-5111-A596-393577230FAD}"/>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3" name="Picture 2">
            <a:extLst>
              <a:ext uri="{FF2B5EF4-FFF2-40B4-BE49-F238E27FC236}">
                <a16:creationId xmlns:a16="http://schemas.microsoft.com/office/drawing/2014/main" id="{7B9E4496-1B99-9717-1AEB-CD763596C3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4" name="Slide Number Placeholder 5">
            <a:extLst>
              <a:ext uri="{FF2B5EF4-FFF2-40B4-BE49-F238E27FC236}">
                <a16:creationId xmlns:a16="http://schemas.microsoft.com/office/drawing/2014/main" id="{4623A01C-D7DA-7F92-F6F8-3B0E117449EF}"/>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54</a:t>
            </a:fld>
            <a:endParaRPr lang="en-US" sz="900" dirty="0">
              <a:solidFill>
                <a:schemeClr val="accent6">
                  <a:lumMod val="50000"/>
                </a:schemeClr>
              </a:solidFill>
            </a:endParaRPr>
          </a:p>
        </p:txBody>
      </p:sp>
    </p:spTree>
    <p:extLst>
      <p:ext uri="{BB962C8B-B14F-4D97-AF65-F5344CB8AC3E}">
        <p14:creationId xmlns:p14="http://schemas.microsoft.com/office/powerpoint/2010/main" val="18160541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519488" y="914400"/>
            <a:ext cx="5153025" cy="3086100"/>
          </a:xfrm>
          <a:prstGeom prst="rect">
            <a:avLst/>
          </a:prstGeom>
        </p:spPr>
      </p:pic>
      <p:sp>
        <p:nvSpPr>
          <p:cNvPr id="2" name="TextBox 1">
            <a:extLst>
              <a:ext uri="{FF2B5EF4-FFF2-40B4-BE49-F238E27FC236}">
                <a16:creationId xmlns:a16="http://schemas.microsoft.com/office/drawing/2014/main" id="{862052AB-9438-4D55-B4BF-2675ADA2B62B}"/>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3" name="Picture 2">
            <a:extLst>
              <a:ext uri="{FF2B5EF4-FFF2-40B4-BE49-F238E27FC236}">
                <a16:creationId xmlns:a16="http://schemas.microsoft.com/office/drawing/2014/main" id="{86258562-632B-A0D2-46EF-F496A70CA1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4" name="Slide Number Placeholder 5">
            <a:extLst>
              <a:ext uri="{FF2B5EF4-FFF2-40B4-BE49-F238E27FC236}">
                <a16:creationId xmlns:a16="http://schemas.microsoft.com/office/drawing/2014/main" id="{05C38D12-7527-CDDB-CAA6-2DF704A5BCF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55</a:t>
            </a:fld>
            <a:endParaRPr lang="en-US" sz="900" dirty="0">
              <a:solidFill>
                <a:schemeClr val="accent6">
                  <a:lumMod val="50000"/>
                </a:schemeClr>
              </a:solidFill>
            </a:endParaRPr>
          </a:p>
        </p:txBody>
      </p:sp>
    </p:spTree>
    <p:extLst>
      <p:ext uri="{BB962C8B-B14F-4D97-AF65-F5344CB8AC3E}">
        <p14:creationId xmlns:p14="http://schemas.microsoft.com/office/powerpoint/2010/main" val="218499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524000" y="914401"/>
            <a:ext cx="9144000" cy="4221639"/>
          </a:xfrm>
          <a:prstGeom prst="rect">
            <a:avLst/>
          </a:prstGeom>
        </p:spPr>
      </p:pic>
      <p:sp>
        <p:nvSpPr>
          <p:cNvPr id="2" name="TextBox 1">
            <a:extLst>
              <a:ext uri="{FF2B5EF4-FFF2-40B4-BE49-F238E27FC236}">
                <a16:creationId xmlns:a16="http://schemas.microsoft.com/office/drawing/2014/main" id="{CBB1C404-5F3E-48DF-8E3F-4AFD7D05833C}"/>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3" name="Picture 2">
            <a:extLst>
              <a:ext uri="{FF2B5EF4-FFF2-40B4-BE49-F238E27FC236}">
                <a16:creationId xmlns:a16="http://schemas.microsoft.com/office/drawing/2014/main" id="{6E565E28-03D2-FC40-0EB9-81D42EC95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4" name="Slide Number Placeholder 5">
            <a:extLst>
              <a:ext uri="{FF2B5EF4-FFF2-40B4-BE49-F238E27FC236}">
                <a16:creationId xmlns:a16="http://schemas.microsoft.com/office/drawing/2014/main" id="{0D53A917-6200-E618-11D5-E1305B48E6A0}"/>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56</a:t>
            </a:fld>
            <a:endParaRPr lang="en-US" sz="900" dirty="0">
              <a:solidFill>
                <a:schemeClr val="accent6">
                  <a:lumMod val="50000"/>
                </a:schemeClr>
              </a:solidFill>
            </a:endParaRPr>
          </a:p>
        </p:txBody>
      </p:sp>
    </p:spTree>
    <p:extLst>
      <p:ext uri="{BB962C8B-B14F-4D97-AF65-F5344CB8AC3E}">
        <p14:creationId xmlns:p14="http://schemas.microsoft.com/office/powerpoint/2010/main" val="1348236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E1B301-A4C7-46F5-A957-E0B5F22E8834}"/>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6" name="Picture 5">
            <a:extLst>
              <a:ext uri="{FF2B5EF4-FFF2-40B4-BE49-F238E27FC236}">
                <a16:creationId xmlns:a16="http://schemas.microsoft.com/office/drawing/2014/main" id="{3D148BFD-CF97-478A-B0AC-15FBD41CF6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10" name="TextBox 9">
            <a:extLst>
              <a:ext uri="{FF2B5EF4-FFF2-40B4-BE49-F238E27FC236}">
                <a16:creationId xmlns:a16="http://schemas.microsoft.com/office/drawing/2014/main" id="{D499BB3A-C56F-4A78-983A-C5AD047AFCE1}"/>
              </a:ext>
            </a:extLst>
          </p:cNvPr>
          <p:cNvSpPr txBox="1"/>
          <p:nvPr/>
        </p:nvSpPr>
        <p:spPr>
          <a:xfrm>
            <a:off x="-3048" y="731520"/>
            <a:ext cx="12192000" cy="4765040"/>
          </a:xfrm>
          <a:prstGeom prst="rect">
            <a:avLst/>
          </a:prstGeom>
          <a:noFill/>
        </p:spPr>
        <p:txBody>
          <a:bodyPr wrap="square" lIns="91440" rIns="91440" rtlCol="0">
            <a:noAutofit/>
          </a:bodyPr>
          <a:lstStyle/>
          <a:p>
            <a:r>
              <a:rPr lang="en-US" sz="2800" b="1" dirty="0"/>
              <a:t>Example Credits: Outdoor Water Use Reduction and Indoor Water Use Reduction</a:t>
            </a:r>
          </a:p>
        </p:txBody>
      </p:sp>
      <p:sp>
        <p:nvSpPr>
          <p:cNvPr id="2" name="Rectangle 1">
            <a:extLst>
              <a:ext uri="{FF2B5EF4-FFF2-40B4-BE49-F238E27FC236}">
                <a16:creationId xmlns:a16="http://schemas.microsoft.com/office/drawing/2014/main" id="{E420E7D5-C2DE-48D5-940E-8E1858DA38B1}"/>
              </a:ext>
            </a:extLst>
          </p:cNvPr>
          <p:cNvSpPr/>
          <p:nvPr/>
        </p:nvSpPr>
        <p:spPr>
          <a:xfrm>
            <a:off x="5258733" y="1248985"/>
            <a:ext cx="6930220" cy="5324535"/>
          </a:xfrm>
          <a:prstGeom prst="rect">
            <a:avLst/>
          </a:prstGeom>
        </p:spPr>
        <p:txBody>
          <a:bodyPr wrap="square">
            <a:spAutoFit/>
          </a:bodyPr>
          <a:lstStyle/>
          <a:p>
            <a:r>
              <a:rPr lang="en-US" sz="2000" b="1" dirty="0">
                <a:solidFill>
                  <a:srgbClr val="211D1E"/>
                </a:solidFill>
              </a:rPr>
              <a:t>WE Credit Outdoor Water Use Reduction </a:t>
            </a:r>
            <a:endParaRPr lang="en-US" sz="2000" dirty="0">
              <a:solidFill>
                <a:srgbClr val="211D1E"/>
              </a:solidFill>
            </a:endParaRPr>
          </a:p>
          <a:p>
            <a:r>
              <a:rPr lang="en-US" sz="2000" b="1" dirty="0">
                <a:solidFill>
                  <a:srgbClr val="211D1E"/>
                </a:solidFill>
              </a:rPr>
              <a:t>Campus </a:t>
            </a:r>
          </a:p>
          <a:p>
            <a:r>
              <a:rPr lang="en-US" sz="2000" b="1" dirty="0">
                <a:solidFill>
                  <a:srgbClr val="211D1E"/>
                </a:solidFill>
              </a:rPr>
              <a:t>Group Approach </a:t>
            </a:r>
          </a:p>
          <a:p>
            <a:r>
              <a:rPr lang="en-US" sz="2000" dirty="0">
                <a:solidFill>
                  <a:srgbClr val="211D1E"/>
                </a:solidFill>
              </a:rPr>
              <a:t>All buildings in the group may be documented as one. Use the total landscaped area of the entire campus. The results of the Water Budget Tool apply to all buildings within the group. </a:t>
            </a:r>
          </a:p>
          <a:p>
            <a:endParaRPr lang="en-US" sz="2000" dirty="0">
              <a:solidFill>
                <a:srgbClr val="211D1E"/>
              </a:solidFill>
            </a:endParaRPr>
          </a:p>
          <a:p>
            <a:r>
              <a:rPr lang="en-US" sz="2000" b="1" dirty="0">
                <a:solidFill>
                  <a:srgbClr val="211D1E"/>
                </a:solidFill>
              </a:rPr>
              <a:t>Campus Approach </a:t>
            </a:r>
          </a:p>
          <a:p>
            <a:r>
              <a:rPr lang="en-US" sz="2000" dirty="0">
                <a:solidFill>
                  <a:srgbClr val="211D1E"/>
                </a:solidFill>
              </a:rPr>
              <a:t>Eligible. </a:t>
            </a:r>
          </a:p>
          <a:p>
            <a:endParaRPr lang="en-US" sz="2000" dirty="0">
              <a:solidFill>
                <a:srgbClr val="211D1E"/>
              </a:solidFill>
            </a:endParaRPr>
          </a:p>
          <a:p>
            <a:r>
              <a:rPr lang="en-US" sz="2000" b="1" dirty="0">
                <a:solidFill>
                  <a:srgbClr val="211D1E"/>
                </a:solidFill>
              </a:rPr>
              <a:t>WE Credit Indoor Water Use Reduction </a:t>
            </a:r>
            <a:endParaRPr lang="en-US" sz="2000" dirty="0">
              <a:solidFill>
                <a:srgbClr val="211D1E"/>
              </a:solidFill>
            </a:endParaRPr>
          </a:p>
          <a:p>
            <a:r>
              <a:rPr lang="en-US" sz="2000" b="1" dirty="0">
                <a:solidFill>
                  <a:srgbClr val="211D1E"/>
                </a:solidFill>
              </a:rPr>
              <a:t>Campus </a:t>
            </a:r>
          </a:p>
          <a:p>
            <a:r>
              <a:rPr lang="en-US" sz="2000" b="1" dirty="0">
                <a:solidFill>
                  <a:srgbClr val="211D1E"/>
                </a:solidFill>
              </a:rPr>
              <a:t>Group Approach </a:t>
            </a:r>
          </a:p>
          <a:p>
            <a:r>
              <a:rPr lang="en-US" sz="2000" dirty="0">
                <a:solidFill>
                  <a:srgbClr val="211D1E"/>
                </a:solidFill>
              </a:rPr>
              <a:t>Submit separate documentation for each building. </a:t>
            </a:r>
          </a:p>
          <a:p>
            <a:endParaRPr lang="en-US" sz="2000" dirty="0">
              <a:solidFill>
                <a:srgbClr val="211D1E"/>
              </a:solidFill>
            </a:endParaRPr>
          </a:p>
          <a:p>
            <a:r>
              <a:rPr lang="en-US" sz="2000" b="1" dirty="0">
                <a:solidFill>
                  <a:srgbClr val="211D1E"/>
                </a:solidFill>
              </a:rPr>
              <a:t>Campus Approach </a:t>
            </a:r>
          </a:p>
          <a:p>
            <a:r>
              <a:rPr lang="en-US" sz="2000" dirty="0">
                <a:solidFill>
                  <a:srgbClr val="211D1E"/>
                </a:solidFill>
              </a:rPr>
              <a:t>Ineligible. Each LEED project may pursue the credit individually. </a:t>
            </a:r>
            <a:endParaRPr lang="en-US" sz="2000" dirty="0"/>
          </a:p>
        </p:txBody>
      </p:sp>
      <p:pic>
        <p:nvPicPr>
          <p:cNvPr id="4" name="Picture 3">
            <a:extLst>
              <a:ext uri="{FF2B5EF4-FFF2-40B4-BE49-F238E27FC236}">
                <a16:creationId xmlns:a16="http://schemas.microsoft.com/office/drawing/2014/main" id="{DD2DA293-A02D-4B57-87A6-B5CDCF974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67" y="1705473"/>
            <a:ext cx="5035550" cy="4612564"/>
          </a:xfrm>
          <a:prstGeom prst="rect">
            <a:avLst/>
          </a:prstGeom>
        </p:spPr>
      </p:pic>
      <p:sp>
        <p:nvSpPr>
          <p:cNvPr id="11" name="Slide Number Placeholder 5">
            <a:extLst>
              <a:ext uri="{FF2B5EF4-FFF2-40B4-BE49-F238E27FC236}">
                <a16:creationId xmlns:a16="http://schemas.microsoft.com/office/drawing/2014/main" id="{E04B68C7-FF04-45E4-ADB4-1BE845CF62C9}"/>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6</a:t>
            </a:fld>
            <a:endParaRPr lang="en-US" sz="900" dirty="0">
              <a:solidFill>
                <a:schemeClr val="accent6">
                  <a:lumMod val="50000"/>
                </a:schemeClr>
              </a:solidFill>
            </a:endParaRPr>
          </a:p>
        </p:txBody>
      </p:sp>
      <p:cxnSp>
        <p:nvCxnSpPr>
          <p:cNvPr id="12" name="Straight Connector 11">
            <a:extLst>
              <a:ext uri="{FF2B5EF4-FFF2-40B4-BE49-F238E27FC236}">
                <a16:creationId xmlns:a16="http://schemas.microsoft.com/office/drawing/2014/main" id="{C14EA095-9DC7-4BFA-B5B0-CE026157CCA4}"/>
              </a:ext>
            </a:extLst>
          </p:cNvPr>
          <p:cNvCxnSpPr/>
          <p:nvPr/>
        </p:nvCxnSpPr>
        <p:spPr>
          <a:xfrm>
            <a:off x="5258733" y="4191757"/>
            <a:ext cx="6823200" cy="0"/>
          </a:xfrm>
          <a:prstGeom prst="line">
            <a:avLst/>
          </a:prstGeom>
          <a:ln w="28575">
            <a:solidFill>
              <a:srgbClr val="C00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782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E1B301-A4C7-46F5-A957-E0B5F22E8834}"/>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6" name="Picture 5">
            <a:extLst>
              <a:ext uri="{FF2B5EF4-FFF2-40B4-BE49-F238E27FC236}">
                <a16:creationId xmlns:a16="http://schemas.microsoft.com/office/drawing/2014/main" id="{3D148BFD-CF97-478A-B0AC-15FBD41CF6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11" name="Slide Number Placeholder 5">
            <a:extLst>
              <a:ext uri="{FF2B5EF4-FFF2-40B4-BE49-F238E27FC236}">
                <a16:creationId xmlns:a16="http://schemas.microsoft.com/office/drawing/2014/main" id="{FD60F8EC-D8CD-4F0B-993B-CBBA121ADCFF}"/>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7</a:t>
            </a:fld>
            <a:endParaRPr lang="en-US" sz="900" dirty="0">
              <a:solidFill>
                <a:schemeClr val="accent6">
                  <a:lumMod val="50000"/>
                </a:schemeClr>
              </a:solidFill>
            </a:endParaRPr>
          </a:p>
        </p:txBody>
      </p:sp>
      <p:sp>
        <p:nvSpPr>
          <p:cNvPr id="2" name="Rectangle 1">
            <a:extLst>
              <a:ext uri="{FF2B5EF4-FFF2-40B4-BE49-F238E27FC236}">
                <a16:creationId xmlns:a16="http://schemas.microsoft.com/office/drawing/2014/main" id="{702C1328-83B1-4545-98BF-B292D4DE4465}"/>
              </a:ext>
            </a:extLst>
          </p:cNvPr>
          <p:cNvSpPr/>
          <p:nvPr/>
        </p:nvSpPr>
        <p:spPr>
          <a:xfrm>
            <a:off x="0" y="731520"/>
            <a:ext cx="12192000" cy="4832092"/>
          </a:xfrm>
          <a:prstGeom prst="rect">
            <a:avLst/>
          </a:prstGeom>
        </p:spPr>
        <p:txBody>
          <a:bodyPr wrap="square">
            <a:spAutoFit/>
          </a:bodyPr>
          <a:lstStyle/>
          <a:p>
            <a:r>
              <a:rPr lang="en-US" sz="2800" b="1" dirty="0">
                <a:latin typeface="Calibri" panose="020F0502020204030204" pitchFamily="34" charset="0"/>
                <a:ea typeface="Calibri" panose="020F0502020204030204" pitchFamily="34" charset="0"/>
                <a:cs typeface="Times New Roman" panose="02020603050405020304" pitchFamily="18" charset="0"/>
              </a:rPr>
              <a:t>Projects Outside the US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b="1" dirty="0">
                <a:latin typeface="Calibri" panose="020F0502020204030204" pitchFamily="34" charset="0"/>
                <a:ea typeface="Calibri" panose="020F0502020204030204" pitchFamily="34" charset="0"/>
                <a:cs typeface="Times New Roman" panose="02020603050405020304" pitchFamily="18" charset="0"/>
              </a:rPr>
              <a:t>International Tips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This section offers advice on how to determine equivalency to U.S. Standards or using non-U.S. standards referenced in the rating system.</a:t>
            </a:r>
          </a:p>
          <a:p>
            <a:r>
              <a:rPr lang="en-US" sz="2800" dirty="0">
                <a:latin typeface="Calibri" panose="020F0502020204030204" pitchFamily="34" charset="0"/>
                <a:ea typeface="Calibri" panose="020F0502020204030204" pitchFamily="34" charset="0"/>
                <a:cs typeface="Times New Roman" panose="02020603050405020304" pitchFamily="18" charset="0"/>
              </a:rPr>
              <a:t> </a:t>
            </a:r>
          </a:p>
          <a:p>
            <a:r>
              <a:rPr lang="en-US" sz="2800" b="1" dirty="0">
                <a:latin typeface="Calibri" panose="020F0502020204030204" pitchFamily="34" charset="0"/>
                <a:ea typeface="Calibri" panose="020F0502020204030204" pitchFamily="34" charset="0"/>
                <a:cs typeface="Times New Roman" panose="02020603050405020304" pitchFamily="18" charset="0"/>
              </a:rPr>
              <a:t>Inch-Pound (IP) </a:t>
            </a:r>
            <a:r>
              <a:rPr lang="en-US" sz="2800" dirty="0">
                <a:latin typeface="Calibri" panose="020F0502020204030204" pitchFamily="34" charset="0"/>
                <a:ea typeface="Calibri" panose="020F0502020204030204" pitchFamily="34" charset="0"/>
                <a:cs typeface="Times New Roman" panose="02020603050405020304" pitchFamily="18" charset="0"/>
              </a:rPr>
              <a:t>- inch, pound, and gallon</a:t>
            </a:r>
          </a:p>
          <a:p>
            <a:r>
              <a:rPr lang="en-US" sz="2800" dirty="0">
                <a:latin typeface="Calibri" panose="020F0502020204030204" pitchFamily="34" charset="0"/>
                <a:ea typeface="Calibri" panose="020F0502020204030204" pitchFamily="34" charset="0"/>
                <a:cs typeface="Times New Roman" panose="02020603050405020304" pitchFamily="18" charset="0"/>
              </a:rPr>
              <a:t>Derived from the English system and commonly used in the U.S.</a:t>
            </a:r>
          </a:p>
          <a:p>
            <a:r>
              <a:rPr lang="en-US" sz="2800" dirty="0">
                <a:latin typeface="Calibri" panose="020F0502020204030204" pitchFamily="34" charset="0"/>
                <a:ea typeface="Calibri" panose="020F0502020204030204" pitchFamily="34" charset="0"/>
                <a:cs typeface="Times New Roman" panose="02020603050405020304" pitchFamily="18" charset="0"/>
              </a:rPr>
              <a:t> </a:t>
            </a:r>
          </a:p>
          <a:p>
            <a:r>
              <a:rPr lang="en-US" sz="2800" b="1" dirty="0">
                <a:latin typeface="Calibri" panose="020F0502020204030204" pitchFamily="34" charset="0"/>
                <a:ea typeface="Calibri" panose="020F0502020204030204" pitchFamily="34" charset="0"/>
                <a:cs typeface="Times New Roman" panose="02020603050405020304" pitchFamily="18" charset="0"/>
              </a:rPr>
              <a:t>International System of Units (SI) </a:t>
            </a:r>
            <a:r>
              <a:rPr lang="en-US" sz="2800" dirty="0">
                <a:latin typeface="Calibri" panose="020F0502020204030204" pitchFamily="34" charset="0"/>
                <a:ea typeface="Calibri" panose="020F0502020204030204" pitchFamily="34" charset="0"/>
                <a:cs typeface="Times New Roman" panose="02020603050405020304" pitchFamily="18" charset="0"/>
              </a:rPr>
              <a:t>– meter, kilogram, and liter</a:t>
            </a:r>
          </a:p>
          <a:p>
            <a:r>
              <a:rPr lang="en-US" sz="2800" dirty="0">
                <a:latin typeface="Calibri" panose="020F0502020204030204" pitchFamily="34" charset="0"/>
                <a:ea typeface="Calibri" panose="020F0502020204030204" pitchFamily="34" charset="0"/>
                <a:cs typeface="Times New Roman" panose="02020603050405020304" pitchFamily="18" charset="0"/>
              </a:rPr>
              <a:t>Metric system used in most other parts of the world and defined by the General Conference on Weights and Measures. </a:t>
            </a:r>
          </a:p>
        </p:txBody>
      </p:sp>
    </p:spTree>
    <p:extLst>
      <p:ext uri="{BB962C8B-B14F-4D97-AF65-F5344CB8AC3E}">
        <p14:creationId xmlns:p14="http://schemas.microsoft.com/office/powerpoint/2010/main" val="140946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E1B301-A4C7-46F5-A957-E0B5F22E8834}"/>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6" name="Picture 5">
            <a:extLst>
              <a:ext uri="{FF2B5EF4-FFF2-40B4-BE49-F238E27FC236}">
                <a16:creationId xmlns:a16="http://schemas.microsoft.com/office/drawing/2014/main" id="{3D148BFD-CF97-478A-B0AC-15FBD41CF6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11" name="Slide Number Placeholder 5">
            <a:extLst>
              <a:ext uri="{FF2B5EF4-FFF2-40B4-BE49-F238E27FC236}">
                <a16:creationId xmlns:a16="http://schemas.microsoft.com/office/drawing/2014/main" id="{FD60F8EC-D8CD-4F0B-993B-CBBA121ADCFF}"/>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8</a:t>
            </a:fld>
            <a:endParaRPr lang="en-US" sz="900" dirty="0">
              <a:solidFill>
                <a:schemeClr val="accent6">
                  <a:lumMod val="50000"/>
                </a:schemeClr>
              </a:solidFill>
            </a:endParaRPr>
          </a:p>
        </p:txBody>
      </p:sp>
      <p:sp>
        <p:nvSpPr>
          <p:cNvPr id="2" name="Rectangle 1">
            <a:extLst>
              <a:ext uri="{FF2B5EF4-FFF2-40B4-BE49-F238E27FC236}">
                <a16:creationId xmlns:a16="http://schemas.microsoft.com/office/drawing/2014/main" id="{702C1328-83B1-4545-98BF-B292D4DE4465}"/>
              </a:ext>
            </a:extLst>
          </p:cNvPr>
          <p:cNvSpPr/>
          <p:nvPr/>
        </p:nvSpPr>
        <p:spPr>
          <a:xfrm>
            <a:off x="0" y="731520"/>
            <a:ext cx="12192000" cy="3539430"/>
          </a:xfrm>
          <a:prstGeom prst="rect">
            <a:avLst/>
          </a:prstGeom>
        </p:spPr>
        <p:txBody>
          <a:bodyPr wrap="square">
            <a:spAutoFit/>
          </a:bodyPr>
          <a:lstStyle/>
          <a:p>
            <a:r>
              <a:rPr lang="en-US" sz="2800" b="1" dirty="0">
                <a:latin typeface="Calibri" panose="020F0502020204030204" pitchFamily="34" charset="0"/>
                <a:ea typeface="Calibri" panose="020F0502020204030204" pitchFamily="34" charset="0"/>
                <a:cs typeface="Times New Roman" panose="02020603050405020304" pitchFamily="18" charset="0"/>
              </a:rPr>
              <a:t>“local equivalent”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Means an alternative to a LEED referenced standard that is specific to a project’s locality. “Whichever is more stringent”</a:t>
            </a:r>
          </a:p>
          <a:p>
            <a:r>
              <a:rPr lang="en-US" sz="2800" dirty="0">
                <a:latin typeface="Calibri" panose="020F0502020204030204" pitchFamily="34" charset="0"/>
                <a:ea typeface="Calibri" panose="020F0502020204030204" pitchFamily="34" charset="0"/>
                <a:cs typeface="Times New Roman" panose="02020603050405020304" pitchFamily="18" charset="0"/>
              </a:rPr>
              <a:t> </a:t>
            </a:r>
          </a:p>
          <a:p>
            <a:r>
              <a:rPr lang="en-US" sz="2800" b="1" dirty="0">
                <a:latin typeface="Calibri" panose="020F0502020204030204" pitchFamily="34" charset="0"/>
                <a:ea typeface="Calibri" panose="020F0502020204030204" pitchFamily="34" charset="0"/>
                <a:cs typeface="Times New Roman" panose="02020603050405020304" pitchFamily="18" charset="0"/>
              </a:rPr>
              <a:t>“USGBC-approved local equivalent”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Means a local standard deemed equivalent to the listed standard by the U.S. Green Building Council through its process for establishing non-U.S. equivalencies in LEED.</a:t>
            </a:r>
          </a:p>
        </p:txBody>
      </p:sp>
    </p:spTree>
    <p:extLst>
      <p:ext uri="{BB962C8B-B14F-4D97-AF65-F5344CB8AC3E}">
        <p14:creationId xmlns:p14="http://schemas.microsoft.com/office/powerpoint/2010/main" val="1984496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E1B301-A4C7-46F5-A957-E0B5F22E8834}"/>
              </a:ext>
            </a:extLst>
          </p:cNvPr>
          <p:cNvSpPr txBox="1"/>
          <p:nvPr/>
        </p:nvSpPr>
        <p:spPr>
          <a:xfrm>
            <a:off x="3048" y="7610"/>
            <a:ext cx="12188952" cy="685800"/>
          </a:xfrm>
          <a:prstGeom prst="rect">
            <a:avLst/>
          </a:prstGeom>
          <a:solidFill>
            <a:srgbClr val="BAD636"/>
          </a:solidFill>
          <a:ln>
            <a:solidFill>
              <a:schemeClr val="tx1"/>
            </a:solidFill>
          </a:ln>
        </p:spPr>
        <p:txBody>
          <a:bodyPr wrap="square" rtlCol="0" anchor="ctr" anchorCtr="0">
            <a:noAutofit/>
          </a:bodyPr>
          <a:lstStyle/>
          <a:p>
            <a:pPr algn="ctr"/>
            <a:r>
              <a:rPr lang="en-US" sz="2400" b="1" dirty="0"/>
              <a:t>GA02 Introductory and Overview Sections: LEED BD+C Reference Guide, v4</a:t>
            </a:r>
          </a:p>
        </p:txBody>
      </p:sp>
      <p:pic>
        <p:nvPicPr>
          <p:cNvPr id="6" name="Picture 5">
            <a:extLst>
              <a:ext uri="{FF2B5EF4-FFF2-40B4-BE49-F238E27FC236}">
                <a16:creationId xmlns:a16="http://schemas.microsoft.com/office/drawing/2014/main" id="{3D148BFD-CF97-478A-B0AC-15FBD41CF6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10" name="TextBox 9">
            <a:extLst>
              <a:ext uri="{FF2B5EF4-FFF2-40B4-BE49-F238E27FC236}">
                <a16:creationId xmlns:a16="http://schemas.microsoft.com/office/drawing/2014/main" id="{D499BB3A-C56F-4A78-983A-C5AD047AFCE1}"/>
              </a:ext>
            </a:extLst>
          </p:cNvPr>
          <p:cNvSpPr txBox="1"/>
          <p:nvPr/>
        </p:nvSpPr>
        <p:spPr>
          <a:xfrm>
            <a:off x="-3048" y="731520"/>
            <a:ext cx="12192000" cy="961478"/>
          </a:xfrm>
          <a:prstGeom prst="rect">
            <a:avLst/>
          </a:prstGeom>
          <a:noFill/>
        </p:spPr>
        <p:txBody>
          <a:bodyPr wrap="square" lIns="91440" rIns="91440" rtlCol="0">
            <a:noAutofit/>
          </a:bodyPr>
          <a:lstStyle/>
          <a:p>
            <a:r>
              <a:rPr lang="en-US" sz="2800" b="1" dirty="0"/>
              <a:t>Example Credits: SS Prerequisite Construction Activity Pollution Prevention</a:t>
            </a:r>
          </a:p>
        </p:txBody>
      </p:sp>
      <p:sp>
        <p:nvSpPr>
          <p:cNvPr id="11" name="Slide Number Placeholder 5">
            <a:extLst>
              <a:ext uri="{FF2B5EF4-FFF2-40B4-BE49-F238E27FC236}">
                <a16:creationId xmlns:a16="http://schemas.microsoft.com/office/drawing/2014/main" id="{E04B68C7-FF04-45E4-ADB4-1BE845CF62C9}"/>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9</a:t>
            </a:fld>
            <a:endParaRPr lang="en-US" sz="900" dirty="0">
              <a:solidFill>
                <a:schemeClr val="accent6">
                  <a:lumMod val="50000"/>
                </a:schemeClr>
              </a:solidFill>
            </a:endParaRPr>
          </a:p>
        </p:txBody>
      </p:sp>
      <p:pic>
        <p:nvPicPr>
          <p:cNvPr id="12" name="Picture 11">
            <a:extLst>
              <a:ext uri="{FF2B5EF4-FFF2-40B4-BE49-F238E27FC236}">
                <a16:creationId xmlns:a16="http://schemas.microsoft.com/office/drawing/2014/main" id="{AB74E566-BF48-4285-A99A-0783FEDE9B33}"/>
              </a:ext>
            </a:extLst>
          </p:cNvPr>
          <p:cNvPicPr/>
          <p:nvPr/>
        </p:nvPicPr>
        <p:blipFill>
          <a:blip r:embed="rId3"/>
          <a:stretch>
            <a:fillRect/>
          </a:stretch>
        </p:blipFill>
        <p:spPr>
          <a:xfrm>
            <a:off x="1497522" y="1282251"/>
            <a:ext cx="9190860" cy="5280185"/>
          </a:xfrm>
          <a:prstGeom prst="rect">
            <a:avLst/>
          </a:prstGeom>
        </p:spPr>
      </p:pic>
    </p:spTree>
    <p:extLst>
      <p:ext uri="{BB962C8B-B14F-4D97-AF65-F5344CB8AC3E}">
        <p14:creationId xmlns:p14="http://schemas.microsoft.com/office/powerpoint/2010/main" val="14851214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3112</TotalTime>
  <Words>4339</Words>
  <Application>Microsoft Office PowerPoint</Application>
  <PresentationFormat>Widescreen</PresentationFormat>
  <Paragraphs>429</Paragraphs>
  <Slides>56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Calibri Light</vt:lpstr>
      <vt:lpstr>Courier New</vt:lpstr>
      <vt:lpstr>Harlow Solid Italic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Brown</cp:lastModifiedBy>
  <cp:revision>153</cp:revision>
  <dcterms:created xsi:type="dcterms:W3CDTF">2016-10-21T16:02:46Z</dcterms:created>
  <dcterms:modified xsi:type="dcterms:W3CDTF">2024-09-24T15:34:42Z</dcterms:modified>
</cp:coreProperties>
</file>