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handoutMasterIdLst>
    <p:handoutMasterId r:id="rId26"/>
  </p:handoutMasterIdLst>
  <p:sldIdLst>
    <p:sldId id="435" r:id="rId2"/>
    <p:sldId id="413" r:id="rId3"/>
    <p:sldId id="434" r:id="rId4"/>
    <p:sldId id="414" r:id="rId5"/>
    <p:sldId id="415" r:id="rId6"/>
    <p:sldId id="416" r:id="rId7"/>
    <p:sldId id="417" r:id="rId8"/>
    <p:sldId id="418" r:id="rId9"/>
    <p:sldId id="419" r:id="rId10"/>
    <p:sldId id="420" r:id="rId11"/>
    <p:sldId id="421" r:id="rId12"/>
    <p:sldId id="422" r:id="rId13"/>
    <p:sldId id="423" r:id="rId14"/>
    <p:sldId id="424" r:id="rId15"/>
    <p:sldId id="425" r:id="rId16"/>
    <p:sldId id="426" r:id="rId17"/>
    <p:sldId id="427" r:id="rId18"/>
    <p:sldId id="428" r:id="rId19"/>
    <p:sldId id="429" r:id="rId20"/>
    <p:sldId id="430" r:id="rId21"/>
    <p:sldId id="431" r:id="rId22"/>
    <p:sldId id="432" r:id="rId23"/>
    <p:sldId id="433" r:id="rId24"/>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9" autoAdjust="0"/>
    <p:restoredTop sz="94660" autoAdjust="0"/>
  </p:normalViewPr>
  <p:slideViewPr>
    <p:cSldViewPr snapToGrid="0">
      <p:cViewPr varScale="1">
        <p:scale>
          <a:sx n="159" d="100"/>
          <a:sy n="159" d="100"/>
        </p:scale>
        <p:origin x="306"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1/18/2024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1/18/2024</a:t>
            </a:fld>
            <a:endParaRPr lang="en-US"/>
          </a:p>
        </p:txBody>
      </p:sp>
      <p:sp>
        <p:nvSpPr>
          <p:cNvPr id="4" name="Slide Image Placeholder 3"/>
          <p:cNvSpPr>
            <a:spLocks noGrp="1" noRot="1" noChangeAspect="1"/>
          </p:cNvSpPr>
          <p:nvPr>
            <p:ph type="sldImg" idx="2"/>
          </p:nvPr>
        </p:nvSpPr>
        <p:spPr>
          <a:xfrm>
            <a:off x="654050" y="1162050"/>
            <a:ext cx="5573713"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1258029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77939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389134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699320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15321828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345341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2667035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16</a:t>
            </a:fld>
            <a:endParaRPr lang="en-US"/>
          </a:p>
        </p:txBody>
      </p:sp>
    </p:spTree>
    <p:extLst>
      <p:ext uri="{BB962C8B-B14F-4D97-AF65-F5344CB8AC3E}">
        <p14:creationId xmlns:p14="http://schemas.microsoft.com/office/powerpoint/2010/main" val="3953327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17</a:t>
            </a:fld>
            <a:endParaRPr lang="en-US"/>
          </a:p>
        </p:txBody>
      </p:sp>
    </p:spTree>
    <p:extLst>
      <p:ext uri="{BB962C8B-B14F-4D97-AF65-F5344CB8AC3E}">
        <p14:creationId xmlns:p14="http://schemas.microsoft.com/office/powerpoint/2010/main" val="50175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18</a:t>
            </a:fld>
            <a:endParaRPr lang="en-US"/>
          </a:p>
        </p:txBody>
      </p:sp>
    </p:spTree>
    <p:extLst>
      <p:ext uri="{BB962C8B-B14F-4D97-AF65-F5344CB8AC3E}">
        <p14:creationId xmlns:p14="http://schemas.microsoft.com/office/powerpoint/2010/main" val="3449376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19</a:t>
            </a:fld>
            <a:endParaRPr lang="en-US"/>
          </a:p>
        </p:txBody>
      </p:sp>
    </p:spTree>
    <p:extLst>
      <p:ext uri="{BB962C8B-B14F-4D97-AF65-F5344CB8AC3E}">
        <p14:creationId xmlns:p14="http://schemas.microsoft.com/office/powerpoint/2010/main" val="110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20357998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20</a:t>
            </a:fld>
            <a:endParaRPr lang="en-US"/>
          </a:p>
        </p:txBody>
      </p:sp>
    </p:spTree>
    <p:extLst>
      <p:ext uri="{BB962C8B-B14F-4D97-AF65-F5344CB8AC3E}">
        <p14:creationId xmlns:p14="http://schemas.microsoft.com/office/powerpoint/2010/main" val="3338228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21</a:t>
            </a:fld>
            <a:endParaRPr lang="en-US"/>
          </a:p>
        </p:txBody>
      </p:sp>
    </p:spTree>
    <p:extLst>
      <p:ext uri="{BB962C8B-B14F-4D97-AF65-F5344CB8AC3E}">
        <p14:creationId xmlns:p14="http://schemas.microsoft.com/office/powerpoint/2010/main" val="8469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22</a:t>
            </a:fld>
            <a:endParaRPr lang="en-US"/>
          </a:p>
        </p:txBody>
      </p:sp>
    </p:spTree>
    <p:extLst>
      <p:ext uri="{BB962C8B-B14F-4D97-AF65-F5344CB8AC3E}">
        <p14:creationId xmlns:p14="http://schemas.microsoft.com/office/powerpoint/2010/main" val="269954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E6CC9-5D90-4A38-BFF2-1232EDBDD043}" type="slidenum">
              <a:rPr lang="en-US" smtClean="0"/>
              <a:t>23</a:t>
            </a:fld>
            <a:endParaRPr lang="en-US"/>
          </a:p>
        </p:txBody>
      </p:sp>
      <p:sp>
        <p:nvSpPr>
          <p:cNvPr id="5" name="Date Placeholder 4"/>
          <p:cNvSpPr>
            <a:spLocks noGrp="1"/>
          </p:cNvSpPr>
          <p:nvPr>
            <p:ph type="dt" idx="11"/>
          </p:nvPr>
        </p:nvSpPr>
        <p:spPr/>
        <p:txBody>
          <a:bodyPr/>
          <a:lstStyle/>
          <a:p>
            <a:r>
              <a:rPr lang="en-US"/>
              <a:t>LEED v4 Power Jam Study - lorisweb.com</a:t>
            </a:r>
          </a:p>
        </p:txBody>
      </p:sp>
    </p:spTree>
    <p:extLst>
      <p:ext uri="{BB962C8B-B14F-4D97-AF65-F5344CB8AC3E}">
        <p14:creationId xmlns:p14="http://schemas.microsoft.com/office/powerpoint/2010/main" val="25740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3914976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3284867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3638538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404847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1371036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3933489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9</a:t>
            </a:fld>
            <a:endParaRPr lang="en-US"/>
          </a:p>
        </p:txBody>
      </p:sp>
    </p:spTree>
    <p:extLst>
      <p:ext uri="{BB962C8B-B14F-4D97-AF65-F5344CB8AC3E}">
        <p14:creationId xmlns:p14="http://schemas.microsoft.com/office/powerpoint/2010/main" val="1782613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739964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23973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571577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4291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Green Building Practices</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26821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9601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1/18/2024</a:t>
            </a:fld>
            <a:endParaRPr lang="en-US"/>
          </a:p>
        </p:txBody>
      </p:sp>
      <p:sp>
        <p:nvSpPr>
          <p:cNvPr id="8" name="Footer Placeholder 7"/>
          <p:cNvSpPr>
            <a:spLocks noGrp="1"/>
          </p:cNvSpPr>
          <p:nvPr>
            <p:ph type="ftr" sz="quarter" idx="11"/>
          </p:nvPr>
        </p:nvSpPr>
        <p:spPr/>
        <p:txBody>
          <a:bodyPr/>
          <a:lstStyle/>
          <a:p>
            <a:r>
              <a:rPr lang="en-US" dirty="0"/>
              <a:t>Green Building Practices</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32032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1/18/2024</a:t>
            </a:fld>
            <a:endParaRPr lang="en-US"/>
          </a:p>
        </p:txBody>
      </p:sp>
      <p:sp>
        <p:nvSpPr>
          <p:cNvPr id="4" name="Footer Placeholder 3"/>
          <p:cNvSpPr>
            <a:spLocks noGrp="1"/>
          </p:cNvSpPr>
          <p:nvPr>
            <p:ph type="ftr" sz="quarter" idx="11"/>
          </p:nvPr>
        </p:nvSpPr>
        <p:spPr/>
        <p:txBody>
          <a:bodyPr/>
          <a:lstStyle/>
          <a:p>
            <a:r>
              <a:rPr lang="en-US" dirty="0"/>
              <a:t>Green Building Practices</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64938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1/18/2024</a:t>
            </a:fld>
            <a:endParaRPr lang="en-US"/>
          </a:p>
        </p:txBody>
      </p:sp>
      <p:sp>
        <p:nvSpPr>
          <p:cNvPr id="3" name="Footer Placeholder 2"/>
          <p:cNvSpPr>
            <a:spLocks noGrp="1"/>
          </p:cNvSpPr>
          <p:nvPr>
            <p:ph type="ftr" sz="quarter" idx="11"/>
          </p:nvPr>
        </p:nvSpPr>
        <p:spPr/>
        <p:txBody>
          <a:bodyPr/>
          <a:lstStyle/>
          <a:p>
            <a:r>
              <a:rPr lang="en-US" dirty="0"/>
              <a:t>Green Building Practices</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0415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23138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Green Building Practices</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25514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1/18/2024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 Building Practices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1662947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theoceancleanup.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Leverage_Points.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hyperlink" Target="http://www.fs.fed.us/t-d/pubs/htmlpubs/htm08732839/page02.htm"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hyperlink" Target="https://www.hok.com/news/2017-11/mercedes-benz-stadium-becomes-first-professional-sports-stadium-to-receive-leed-platinum-certificatio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hyperlink" Target="https://www.youtube.com/watch?v=17BP9n6g1F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68" y="1155242"/>
            <a:ext cx="12187665" cy="4547517"/>
          </a:xfrm>
          <a:prstGeom prst="rect">
            <a:avLst/>
          </a:prstGeom>
        </p:spPr>
      </p:pic>
      <p:sp>
        <p:nvSpPr>
          <p:cNvPr id="5" name="Rectangle 4"/>
          <p:cNvSpPr/>
          <p:nvPr/>
        </p:nvSpPr>
        <p:spPr>
          <a:xfrm>
            <a:off x="0" y="401545"/>
            <a:ext cx="12189833" cy="584775"/>
          </a:xfrm>
          <a:prstGeom prst="rect">
            <a:avLst/>
          </a:prstGeom>
        </p:spPr>
        <p:txBody>
          <a:bodyPr wrap="square">
            <a:spAutoFit/>
          </a:bodyPr>
          <a:lstStyle/>
          <a:p>
            <a:pPr algn="ctr"/>
            <a:r>
              <a:rPr lang="en-US" sz="3200" dirty="0">
                <a:hlinkClick r:id="rId4"/>
              </a:rPr>
              <a:t>https://theoceancleanup.com/</a:t>
            </a:r>
            <a:endParaRPr lang="en-US" sz="3200" dirty="0"/>
          </a:p>
        </p:txBody>
      </p:sp>
      <p:sp>
        <p:nvSpPr>
          <p:cNvPr id="4" name="Footer Placeholder 4">
            <a:extLst>
              <a:ext uri="{FF2B5EF4-FFF2-40B4-BE49-F238E27FC236}">
                <a16:creationId xmlns:a16="http://schemas.microsoft.com/office/drawing/2014/main" id="{D09CCE9E-7DC2-483A-9BE4-A1C4E42BB65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AB106F96-8010-4882-B504-5704195458E9}"/>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a:t>
            </a:fld>
            <a:endParaRPr lang="en-US" sz="900" dirty="0">
              <a:solidFill>
                <a:schemeClr val="accent6">
                  <a:lumMod val="50000"/>
                </a:schemeClr>
              </a:solidFill>
            </a:endParaRPr>
          </a:p>
        </p:txBody>
      </p:sp>
    </p:spTree>
    <p:extLst>
      <p:ext uri="{BB962C8B-B14F-4D97-AF65-F5344CB8AC3E}">
        <p14:creationId xmlns:p14="http://schemas.microsoft.com/office/powerpoint/2010/main" val="2391901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Negative Feedback Loop</a:t>
            </a:r>
          </a:p>
          <a:p>
            <a:endParaRPr lang="en-US" sz="2000" b="1" dirty="0"/>
          </a:p>
          <a:p>
            <a:endParaRPr lang="en-US" sz="24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76" y="2631858"/>
            <a:ext cx="10972800" cy="223436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040" y="942238"/>
            <a:ext cx="706497" cy="548640"/>
          </a:xfrm>
          <a:prstGeom prst="rect">
            <a:avLst/>
          </a:prstGeom>
        </p:spPr>
      </p:pic>
      <p:pic>
        <p:nvPicPr>
          <p:cNvPr id="14" name="Picture 13">
            <a:extLst>
              <a:ext uri="{FF2B5EF4-FFF2-40B4-BE49-F238E27FC236}">
                <a16:creationId xmlns:a16="http://schemas.microsoft.com/office/drawing/2014/main" id="{E39575E3-38DD-44DB-BFDE-D10968D02C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6" name="Footer Placeholder 4">
            <a:extLst>
              <a:ext uri="{FF2B5EF4-FFF2-40B4-BE49-F238E27FC236}">
                <a16:creationId xmlns:a16="http://schemas.microsoft.com/office/drawing/2014/main" id="{FBF64EA0-55B6-477D-976C-E8BF5CCFC02D}"/>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4AC65BA6-E312-4A81-8435-00C87E8B40B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10</a:t>
            </a:fld>
            <a:endParaRPr lang="en-US" sz="900" dirty="0">
              <a:solidFill>
                <a:schemeClr val="accent6">
                  <a:lumMod val="50000"/>
                </a:schemeClr>
              </a:solidFill>
            </a:endParaRPr>
          </a:p>
        </p:txBody>
      </p:sp>
    </p:spTree>
    <p:extLst>
      <p:ext uri="{BB962C8B-B14F-4D97-AF65-F5344CB8AC3E}">
        <p14:creationId xmlns:p14="http://schemas.microsoft.com/office/powerpoint/2010/main" val="1425941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Leverage Points</a:t>
            </a:r>
          </a:p>
          <a:p>
            <a:r>
              <a:rPr lang="en-US" sz="2800" dirty="0"/>
              <a:t>To influence the behavior of a system, it is important to find the leverage points—places where a small intervention can yield large changes.</a:t>
            </a:r>
          </a:p>
        </p:txBody>
      </p:sp>
      <p:pic>
        <p:nvPicPr>
          <p:cNvPr id="3" name="Picture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833" y="2971800"/>
            <a:ext cx="4263285" cy="3200400"/>
          </a:xfrm>
          <a:prstGeom prst="rect">
            <a:avLst/>
          </a:prstGeom>
        </p:spPr>
      </p:pic>
      <p:pic>
        <p:nvPicPr>
          <p:cNvPr id="12" name="Picture 11">
            <a:extLst>
              <a:ext uri="{FF2B5EF4-FFF2-40B4-BE49-F238E27FC236}">
                <a16:creationId xmlns:a16="http://schemas.microsoft.com/office/drawing/2014/main" id="{C6DA4872-1741-4B22-B37D-6C8E3F8E21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5" name="Footer Placeholder 4">
            <a:extLst>
              <a:ext uri="{FF2B5EF4-FFF2-40B4-BE49-F238E27FC236}">
                <a16:creationId xmlns:a16="http://schemas.microsoft.com/office/drawing/2014/main" id="{1F93CFB3-D72E-45AD-A63D-D38401159A3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169F8136-6CEA-4645-BE4F-1FBEC744507B}"/>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11</a:t>
            </a:fld>
            <a:endParaRPr lang="en-US" sz="900" dirty="0">
              <a:solidFill>
                <a:schemeClr val="accent6">
                  <a:lumMod val="50000"/>
                </a:schemeClr>
              </a:solidFill>
            </a:endParaRPr>
          </a:p>
        </p:txBody>
      </p:sp>
    </p:spTree>
    <p:extLst>
      <p:ext uri="{BB962C8B-B14F-4D97-AF65-F5344CB8AC3E}">
        <p14:creationId xmlns:p14="http://schemas.microsoft.com/office/powerpoint/2010/main" val="298719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Leverage Points</a:t>
            </a:r>
          </a:p>
          <a:p>
            <a:r>
              <a:rPr lang="en-US" sz="2800" dirty="0"/>
              <a:t>Providing building occupants with real-time energy information is an example of using a leverage point to alter behavior.</a:t>
            </a:r>
            <a:endParaRPr lang="en-US" sz="2800" b="1" dirty="0"/>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0609" y="2636520"/>
            <a:ext cx="4770782" cy="3383280"/>
          </a:xfrm>
          <a:prstGeom prst="rect">
            <a:avLst/>
          </a:prstGeom>
        </p:spPr>
      </p:pic>
      <p:pic>
        <p:nvPicPr>
          <p:cNvPr id="12" name="Picture 11">
            <a:extLst>
              <a:ext uri="{FF2B5EF4-FFF2-40B4-BE49-F238E27FC236}">
                <a16:creationId xmlns:a16="http://schemas.microsoft.com/office/drawing/2014/main" id="{A2AD362F-0D6B-4F63-A18B-76233A1340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5" name="Footer Placeholder 4">
            <a:extLst>
              <a:ext uri="{FF2B5EF4-FFF2-40B4-BE49-F238E27FC236}">
                <a16:creationId xmlns:a16="http://schemas.microsoft.com/office/drawing/2014/main" id="{B4473134-6FDE-4FF3-AE11-7D7168B4668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4DAEF9BF-2831-4591-9152-59B8D40D4BA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12</a:t>
            </a:fld>
            <a:endParaRPr lang="en-US" sz="900" dirty="0">
              <a:solidFill>
                <a:schemeClr val="accent6">
                  <a:lumMod val="50000"/>
                </a:schemeClr>
              </a:solidFill>
            </a:endParaRPr>
          </a:p>
        </p:txBody>
      </p:sp>
    </p:spTree>
    <p:extLst>
      <p:ext uri="{BB962C8B-B14F-4D97-AF65-F5344CB8AC3E}">
        <p14:creationId xmlns:p14="http://schemas.microsoft.com/office/powerpoint/2010/main" val="3243107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871" y="1016000"/>
            <a:ext cx="7618258" cy="5486400"/>
          </a:xfrm>
          <a:prstGeom prst="rect">
            <a:avLst/>
          </a:prstGeom>
        </p:spPr>
      </p:pic>
      <p:pic>
        <p:nvPicPr>
          <p:cNvPr id="10" name="Picture 9">
            <a:extLst>
              <a:ext uri="{FF2B5EF4-FFF2-40B4-BE49-F238E27FC236}">
                <a16:creationId xmlns:a16="http://schemas.microsoft.com/office/drawing/2014/main" id="{3141DBCA-B761-4BDC-9C13-B3B624130F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4" name="Footer Placeholder 4">
            <a:extLst>
              <a:ext uri="{FF2B5EF4-FFF2-40B4-BE49-F238E27FC236}">
                <a16:creationId xmlns:a16="http://schemas.microsoft.com/office/drawing/2014/main" id="{FC28DB22-5261-48D9-80AA-1F484F6ACB33}"/>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58651741-8057-4216-8256-A74358229B0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13</a:t>
            </a:fld>
            <a:endParaRPr lang="en-US" sz="900" dirty="0">
              <a:solidFill>
                <a:schemeClr val="accent6">
                  <a:lumMod val="50000"/>
                </a:schemeClr>
              </a:solidFill>
            </a:endParaRPr>
          </a:p>
        </p:txBody>
      </p:sp>
    </p:spTree>
    <p:extLst>
      <p:ext uri="{BB962C8B-B14F-4D97-AF65-F5344CB8AC3E}">
        <p14:creationId xmlns:p14="http://schemas.microsoft.com/office/powerpoint/2010/main" val="1448730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8158480" cy="5486400"/>
          </a:xfrm>
          <a:prstGeom prst="rect">
            <a:avLst/>
          </a:prstGeom>
          <a:noFill/>
        </p:spPr>
        <p:txBody>
          <a:bodyPr wrap="square" lIns="91440" rIns="91440" rtlCol="0">
            <a:noAutofit/>
          </a:bodyPr>
          <a:lstStyle/>
          <a:p>
            <a:r>
              <a:rPr lang="en-US" sz="2800" b="1" dirty="0"/>
              <a:t>What is LCA?</a:t>
            </a:r>
          </a:p>
          <a:p>
            <a:r>
              <a:rPr lang="en-US" sz="2800" dirty="0"/>
              <a:t>Life Cycle Assessment (LCA) is a tool used to evaluate the potential </a:t>
            </a:r>
            <a:r>
              <a:rPr lang="en-US" sz="2800" b="1" dirty="0"/>
              <a:t>environmental</a:t>
            </a:r>
            <a:r>
              <a:rPr lang="en-US" sz="2800" dirty="0"/>
              <a:t> impact of a product, process or activity throughout its entire life cycle by quantifying the use of resources ("inputs" such as energy, raw materials, water) and environmental emissions ("outputs" to air, water and soil) associated with the system that is being evaluated. </a:t>
            </a:r>
          </a:p>
        </p:txBody>
      </p:sp>
      <p:pic>
        <p:nvPicPr>
          <p:cNvPr id="13" name="Picture 12" descr="lifecycle.jpg"/>
          <p:cNvPicPr>
            <a:picLocks noChangeAspect="1"/>
          </p:cNvPicPr>
          <p:nvPr/>
        </p:nvPicPr>
        <p:blipFill>
          <a:blip r:embed="rId3" cstate="print"/>
          <a:stretch>
            <a:fillRect/>
          </a:stretch>
        </p:blipFill>
        <p:spPr>
          <a:xfrm>
            <a:off x="8158480" y="1652500"/>
            <a:ext cx="3657600" cy="2985540"/>
          </a:xfrm>
          <a:prstGeom prst="rect">
            <a:avLst/>
          </a:prstGeom>
        </p:spPr>
      </p:pic>
      <p:pic>
        <p:nvPicPr>
          <p:cNvPr id="12" name="Picture 11">
            <a:extLst>
              <a:ext uri="{FF2B5EF4-FFF2-40B4-BE49-F238E27FC236}">
                <a16:creationId xmlns:a16="http://schemas.microsoft.com/office/drawing/2014/main" id="{5A4482B9-5BEC-45BC-A591-F12EB71DB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5" name="Footer Placeholder 4">
            <a:extLst>
              <a:ext uri="{FF2B5EF4-FFF2-40B4-BE49-F238E27FC236}">
                <a16:creationId xmlns:a16="http://schemas.microsoft.com/office/drawing/2014/main" id="{0F9F9F00-BBE2-4F9F-AB80-841200972E56}"/>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D3722257-9CF5-4657-B40E-9B7BF6A01D9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14</a:t>
            </a:fld>
            <a:endParaRPr lang="en-US" sz="900" dirty="0">
              <a:solidFill>
                <a:schemeClr val="accent6">
                  <a:lumMod val="50000"/>
                </a:schemeClr>
              </a:solidFill>
            </a:endParaRPr>
          </a:p>
        </p:txBody>
      </p:sp>
    </p:spTree>
    <p:extLst>
      <p:ext uri="{BB962C8B-B14F-4D97-AF65-F5344CB8AC3E}">
        <p14:creationId xmlns:p14="http://schemas.microsoft.com/office/powerpoint/2010/main" val="179195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000" b="1" dirty="0">
                <a:hlinkClick r:id="rId3"/>
              </a:rPr>
              <a:t>http://www.fs.fed.us/t-d/pubs/htmlpubs/htm08732839/page02.htm</a:t>
            </a:r>
            <a:endParaRPr lang="en-US" sz="2000" b="1"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30"/>
            <a:ext cx="12188952" cy="941463"/>
          </a:xfrm>
          <a:prstGeom prst="rect">
            <a:avLst/>
          </a:prstGeom>
        </p:spPr>
      </p:pic>
      <p:pic>
        <p:nvPicPr>
          <p:cNvPr id="8" name="Picture 7" descr="lcc const.bmp"/>
          <p:cNvPicPr>
            <a:picLocks noChangeAspect="1"/>
          </p:cNvPicPr>
          <p:nvPr/>
        </p:nvPicPr>
        <p:blipFill>
          <a:blip r:embed="rId5" cstate="print"/>
          <a:stretch>
            <a:fillRect/>
          </a:stretch>
        </p:blipFill>
        <p:spPr>
          <a:xfrm>
            <a:off x="3427637" y="1752600"/>
            <a:ext cx="5336726" cy="4389120"/>
          </a:xfrm>
          <a:prstGeom prst="rect">
            <a:avLst/>
          </a:prstGeom>
        </p:spPr>
      </p:pic>
      <p:sp>
        <p:nvSpPr>
          <p:cNvPr id="5" name="Footer Placeholder 4">
            <a:extLst>
              <a:ext uri="{FF2B5EF4-FFF2-40B4-BE49-F238E27FC236}">
                <a16:creationId xmlns:a16="http://schemas.microsoft.com/office/drawing/2014/main" id="{71620B75-E7A4-41CE-8FE4-7DD254B6E2D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78367BB1-C20B-4C01-A861-044C66AEF4A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15</a:t>
            </a:fld>
            <a:endParaRPr lang="en-US" sz="900" dirty="0">
              <a:solidFill>
                <a:schemeClr val="accent6">
                  <a:lumMod val="50000"/>
                </a:schemeClr>
              </a:solidFill>
            </a:endParaRPr>
          </a:p>
        </p:txBody>
      </p:sp>
    </p:spTree>
    <p:extLst>
      <p:ext uri="{BB962C8B-B14F-4D97-AF65-F5344CB8AC3E}">
        <p14:creationId xmlns:p14="http://schemas.microsoft.com/office/powerpoint/2010/main" val="81401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What is LCC?</a:t>
            </a:r>
          </a:p>
          <a:p>
            <a:r>
              <a:rPr lang="en-US" sz="2800" dirty="0"/>
              <a:t>Life Cycle Costing (LCC) a process of costing that looks at both purchase and operating costs as well as relative savings over the life of the building or product.</a:t>
            </a:r>
          </a:p>
          <a:p>
            <a:endParaRPr lang="en-US" sz="28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504" y="3041459"/>
            <a:ext cx="3364992" cy="2743200"/>
          </a:xfrm>
          <a:prstGeom prst="rect">
            <a:avLst/>
          </a:prstGeom>
        </p:spPr>
      </p:pic>
      <p:pic>
        <p:nvPicPr>
          <p:cNvPr id="13" name="Picture 12">
            <a:extLst>
              <a:ext uri="{FF2B5EF4-FFF2-40B4-BE49-F238E27FC236}">
                <a16:creationId xmlns:a16="http://schemas.microsoft.com/office/drawing/2014/main" id="{C583483E-50FF-49E5-8151-D9536D42F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530"/>
            <a:ext cx="12188952" cy="941463"/>
          </a:xfrm>
          <a:prstGeom prst="rect">
            <a:avLst/>
          </a:prstGeom>
        </p:spPr>
      </p:pic>
      <p:sp>
        <p:nvSpPr>
          <p:cNvPr id="5" name="Footer Placeholder 4">
            <a:extLst>
              <a:ext uri="{FF2B5EF4-FFF2-40B4-BE49-F238E27FC236}">
                <a16:creationId xmlns:a16="http://schemas.microsoft.com/office/drawing/2014/main" id="{06853A44-0E83-4661-B56D-2F707E12152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5BE0F0A3-1092-4F7B-AE72-7C4F0B863782}"/>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16</a:t>
            </a:fld>
            <a:endParaRPr lang="en-US" sz="900" dirty="0">
              <a:solidFill>
                <a:schemeClr val="accent6">
                  <a:lumMod val="50000"/>
                </a:schemeClr>
              </a:solidFill>
            </a:endParaRPr>
          </a:p>
        </p:txBody>
      </p:sp>
    </p:spTree>
    <p:extLst>
      <p:ext uri="{BB962C8B-B14F-4D97-AF65-F5344CB8AC3E}">
        <p14:creationId xmlns:p14="http://schemas.microsoft.com/office/powerpoint/2010/main" val="99414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Life-Cycle Costing</a:t>
            </a:r>
          </a:p>
          <a:p>
            <a:r>
              <a:rPr lang="en-US" sz="2800" dirty="0"/>
              <a:t>LCC can be used in comparing alternatives with different initial and operating costs.</a:t>
            </a:r>
          </a:p>
          <a:p>
            <a:endParaRPr lang="en-US" sz="2800" dirty="0"/>
          </a:p>
          <a:p>
            <a:r>
              <a:rPr lang="en-US" sz="2800" dirty="0"/>
              <a:t>For a building this usually includes the following costs:</a:t>
            </a:r>
          </a:p>
          <a:p>
            <a:pPr marL="342900" indent="-342900">
              <a:buFont typeface="Wingdings" panose="05000000000000000000" pitchFamily="2" charset="2"/>
              <a:buChar char="q"/>
            </a:pPr>
            <a:r>
              <a:rPr lang="en-US" sz="2800" dirty="0"/>
              <a:t>Initial purchase, acquisition, or construction</a:t>
            </a:r>
          </a:p>
          <a:p>
            <a:pPr marL="342900" indent="-342900">
              <a:buFont typeface="Wingdings" panose="05000000000000000000" pitchFamily="2" charset="2"/>
              <a:buChar char="q"/>
            </a:pPr>
            <a:r>
              <a:rPr lang="en-US" sz="2800" dirty="0"/>
              <a:t>Fuel</a:t>
            </a:r>
          </a:p>
          <a:p>
            <a:pPr marL="342900" indent="-342900">
              <a:buFont typeface="Wingdings" panose="05000000000000000000" pitchFamily="2" charset="2"/>
              <a:buChar char="q"/>
            </a:pPr>
            <a:r>
              <a:rPr lang="en-US" sz="2800" dirty="0"/>
              <a:t>Operation, maintenance, and repair</a:t>
            </a:r>
          </a:p>
          <a:p>
            <a:pPr marL="342900" indent="-342900">
              <a:buFont typeface="Wingdings" panose="05000000000000000000" pitchFamily="2" charset="2"/>
              <a:buChar char="q"/>
            </a:pPr>
            <a:r>
              <a:rPr lang="en-US" sz="2800" dirty="0"/>
              <a:t>Replacement</a:t>
            </a:r>
          </a:p>
          <a:p>
            <a:pPr marL="342900" indent="-342900">
              <a:buFont typeface="Wingdings" panose="05000000000000000000" pitchFamily="2" charset="2"/>
              <a:buChar char="q"/>
            </a:pPr>
            <a:r>
              <a:rPr lang="en-US" sz="2800" dirty="0"/>
              <a:t>Disposal (or residual value for resale or salvage)</a:t>
            </a:r>
          </a:p>
          <a:p>
            <a:pPr marL="342900" indent="-342900">
              <a:buFont typeface="Wingdings" panose="05000000000000000000" pitchFamily="2" charset="2"/>
              <a:buChar char="q"/>
            </a:pPr>
            <a:r>
              <a:rPr lang="en-US" sz="2800" dirty="0"/>
              <a:t>Finance charges</a:t>
            </a:r>
          </a:p>
          <a:p>
            <a:pPr marL="342900" indent="-342900">
              <a:buFont typeface="Wingdings" panose="05000000000000000000" pitchFamily="2" charset="2"/>
              <a:buChar char="q"/>
            </a:pPr>
            <a:r>
              <a:rPr lang="en-US" sz="2800" dirty="0"/>
              <a:t>Other intangible benefits or costs, such as increased employee productivity</a:t>
            </a:r>
            <a:endParaRPr lang="en-US" sz="2800" b="1" dirty="0"/>
          </a:p>
        </p:txBody>
      </p:sp>
      <p:pic>
        <p:nvPicPr>
          <p:cNvPr id="12" name="Picture 11">
            <a:extLst>
              <a:ext uri="{FF2B5EF4-FFF2-40B4-BE49-F238E27FC236}">
                <a16:creationId xmlns:a16="http://schemas.microsoft.com/office/drawing/2014/main" id="{A420BC9A-9A5E-4C12-AF27-57DCA0CD1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0"/>
            <a:ext cx="12188952" cy="941463"/>
          </a:xfrm>
          <a:prstGeom prst="rect">
            <a:avLst/>
          </a:prstGeom>
        </p:spPr>
      </p:pic>
      <p:sp>
        <p:nvSpPr>
          <p:cNvPr id="4" name="Footer Placeholder 4">
            <a:extLst>
              <a:ext uri="{FF2B5EF4-FFF2-40B4-BE49-F238E27FC236}">
                <a16:creationId xmlns:a16="http://schemas.microsoft.com/office/drawing/2014/main" id="{169C40AE-3D8E-48A6-A8AA-4EE278B50AD2}"/>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912A14C2-A3CB-4D21-ADC6-DCB6539E7EA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17</a:t>
            </a:fld>
            <a:endParaRPr lang="en-US" sz="900" dirty="0">
              <a:solidFill>
                <a:schemeClr val="accent6">
                  <a:lumMod val="50000"/>
                </a:schemeClr>
              </a:solidFill>
            </a:endParaRPr>
          </a:p>
        </p:txBody>
      </p:sp>
    </p:spTree>
    <p:extLst>
      <p:ext uri="{BB962C8B-B14F-4D97-AF65-F5344CB8AC3E}">
        <p14:creationId xmlns:p14="http://schemas.microsoft.com/office/powerpoint/2010/main" val="298285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The Key to Sustainability</a:t>
            </a:r>
          </a:p>
          <a:p>
            <a:pPr marL="342900" indent="-342900">
              <a:buFont typeface="Wingdings" panose="05000000000000000000" pitchFamily="2" charset="2"/>
              <a:buChar char="q"/>
            </a:pPr>
            <a:r>
              <a:rPr lang="en-US" sz="2800" dirty="0"/>
              <a:t>Establish goals and targets early in the process</a:t>
            </a:r>
          </a:p>
          <a:p>
            <a:pPr marL="342900" indent="-342900">
              <a:buFont typeface="Wingdings" panose="05000000000000000000" pitchFamily="2" charset="2"/>
              <a:buChar char="q"/>
            </a:pPr>
            <a:r>
              <a:rPr lang="en-US" sz="2800" dirty="0"/>
              <a:t>Understand the systems that are in play</a:t>
            </a:r>
          </a:p>
          <a:p>
            <a:pPr marL="342900" indent="-342900">
              <a:buFont typeface="Wingdings" panose="05000000000000000000" pitchFamily="2" charset="2"/>
              <a:buChar char="q"/>
            </a:pPr>
            <a:r>
              <a:rPr lang="en-US" sz="2800" dirty="0"/>
              <a:t>Anticipate how those systems are likely to change and evolve</a:t>
            </a:r>
          </a:p>
          <a:p>
            <a:pPr marL="342900" indent="-342900">
              <a:buFont typeface="Wingdings" panose="05000000000000000000" pitchFamily="2" charset="2"/>
              <a:buChar char="q"/>
            </a:pPr>
            <a:endParaRPr lang="en-US" sz="2800" b="1" dirty="0"/>
          </a:p>
          <a:p>
            <a:pPr marL="342900" indent="-342900">
              <a:buFont typeface="Wingdings" panose="05000000000000000000" pitchFamily="2" charset="2"/>
              <a:buChar char="q"/>
            </a:pPr>
            <a:endParaRPr lang="en-US" sz="2800" b="1" dirty="0"/>
          </a:p>
          <a:p>
            <a:r>
              <a:rPr lang="en-US" sz="2800" dirty="0"/>
              <a:t>Assembling the right team, establishing goals, and understanding the systems and metrics for success will help ensure that we move closer to a sustainable built environment.</a:t>
            </a:r>
            <a:endParaRPr lang="en-US" sz="2800" b="1" dirty="0"/>
          </a:p>
        </p:txBody>
      </p:sp>
      <p:pic>
        <p:nvPicPr>
          <p:cNvPr id="12" name="Picture 11">
            <a:extLst>
              <a:ext uri="{FF2B5EF4-FFF2-40B4-BE49-F238E27FC236}">
                <a16:creationId xmlns:a16="http://schemas.microsoft.com/office/drawing/2014/main" id="{87991A4C-F1F7-4989-9202-324007DE9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0"/>
            <a:ext cx="12188952" cy="941463"/>
          </a:xfrm>
          <a:prstGeom prst="rect">
            <a:avLst/>
          </a:prstGeom>
        </p:spPr>
      </p:pic>
      <p:sp>
        <p:nvSpPr>
          <p:cNvPr id="4" name="Footer Placeholder 4">
            <a:extLst>
              <a:ext uri="{FF2B5EF4-FFF2-40B4-BE49-F238E27FC236}">
                <a16:creationId xmlns:a16="http://schemas.microsoft.com/office/drawing/2014/main" id="{E2941518-CCED-42DF-A9C2-C399B3EA502E}"/>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60F71961-00E5-48C2-BBAE-D4A9BF47E5E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18</a:t>
            </a:fld>
            <a:endParaRPr lang="en-US" sz="900" dirty="0">
              <a:solidFill>
                <a:schemeClr val="accent6">
                  <a:lumMod val="50000"/>
                </a:schemeClr>
              </a:solidFill>
            </a:endParaRPr>
          </a:p>
        </p:txBody>
      </p:sp>
    </p:spTree>
    <p:extLst>
      <p:ext uri="{BB962C8B-B14F-4D97-AF65-F5344CB8AC3E}">
        <p14:creationId xmlns:p14="http://schemas.microsoft.com/office/powerpoint/2010/main" val="361306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31448"/>
          </a:xfrm>
          <a:prstGeom prst="rect">
            <a:avLst/>
          </a:prstGeom>
        </p:spPr>
      </p:pic>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Phases of the Integrative Process</a:t>
            </a:r>
          </a:p>
          <a:p>
            <a:endParaRPr lang="en-US" sz="2800" dirty="0"/>
          </a:p>
          <a:p>
            <a:r>
              <a:rPr lang="en-US" sz="2800" b="1" dirty="0"/>
              <a:t>discovery</a:t>
            </a:r>
            <a:r>
              <a:rPr lang="en-US" sz="2800" dirty="0"/>
              <a:t>—</a:t>
            </a:r>
            <a:r>
              <a:rPr lang="en-US" sz="2400" dirty="0"/>
              <a:t>is also the most important and can be seen as an expansion of what is conventionally called predesign. Actions taken during discovery are essential to achieving a project’s environmental goals cost-effectively.</a:t>
            </a:r>
          </a:p>
          <a:p>
            <a:endParaRPr lang="en-US" sz="2800" dirty="0"/>
          </a:p>
          <a:p>
            <a:r>
              <a:rPr lang="en-US" sz="2800" b="1" dirty="0"/>
              <a:t>design and construction </a:t>
            </a:r>
            <a:r>
              <a:rPr lang="en-US" sz="2800" dirty="0"/>
              <a:t>— </a:t>
            </a:r>
            <a:r>
              <a:rPr lang="en-US" sz="2400" dirty="0"/>
              <a:t>begins with what is conventionally called schematic design. Unlike its conventional counterpart, however, in the integrative process, design will incorporate all of the collective understandings of system interactions that were found during discovery.</a:t>
            </a:r>
          </a:p>
          <a:p>
            <a:endParaRPr lang="en-US" sz="2800" dirty="0"/>
          </a:p>
          <a:p>
            <a:r>
              <a:rPr lang="en-US" sz="2800" b="1" dirty="0"/>
              <a:t>occupancy, operations, and performance feedback </a:t>
            </a:r>
            <a:r>
              <a:rPr lang="en-US" sz="2800" dirty="0"/>
              <a:t>— </a:t>
            </a:r>
            <a:r>
              <a:rPr lang="en-US" sz="2400" dirty="0"/>
              <a:t>Here, the integrative process measures performance and sets up feedback mechanisms. Feedback is critical to determining success in achieving performance targets, informing building operations, and taking corrective action when targets are missed.</a:t>
            </a:r>
            <a:endParaRPr lang="en-US" sz="2400" b="1" dirty="0"/>
          </a:p>
        </p:txBody>
      </p:sp>
      <p:sp>
        <p:nvSpPr>
          <p:cNvPr id="4" name="Footer Placeholder 4">
            <a:extLst>
              <a:ext uri="{FF2B5EF4-FFF2-40B4-BE49-F238E27FC236}">
                <a16:creationId xmlns:a16="http://schemas.microsoft.com/office/drawing/2014/main" id="{336FE9E8-F674-419C-AD09-1F7FA586BB5D}"/>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32DBFB16-BEE7-4B3C-A57D-6EBE2F2CB0C4}"/>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19</a:t>
            </a:fld>
            <a:endParaRPr lang="en-US" sz="900" dirty="0">
              <a:solidFill>
                <a:schemeClr val="accent6">
                  <a:lumMod val="50000"/>
                </a:schemeClr>
              </a:solidFill>
            </a:endParaRPr>
          </a:p>
        </p:txBody>
      </p:sp>
    </p:spTree>
    <p:extLst>
      <p:ext uri="{BB962C8B-B14F-4D97-AF65-F5344CB8AC3E}">
        <p14:creationId xmlns:p14="http://schemas.microsoft.com/office/powerpoint/2010/main" val="9525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0BC9F4F-D081-4207-A7B4-0455994AC64E}"/>
              </a:ext>
            </a:extLst>
          </p:cNvPr>
          <p:cNvSpPr txBox="1"/>
          <p:nvPr/>
        </p:nvSpPr>
        <p:spPr>
          <a:xfrm>
            <a:off x="0" y="0"/>
            <a:ext cx="12192000" cy="685800"/>
          </a:xfrm>
          <a:prstGeom prst="rect">
            <a:avLst/>
          </a:prstGeom>
          <a:solidFill>
            <a:srgbClr val="7DC4B4"/>
          </a:solidFill>
        </p:spPr>
        <p:txBody>
          <a:bodyPr wrap="square" rtlCol="0" anchor="ctr" anchorCtr="0">
            <a:noAutofit/>
          </a:bodyPr>
          <a:lstStyle/>
          <a:p>
            <a:pPr algn="ctr"/>
            <a:r>
              <a:rPr lang="en-US" sz="2800" b="1" dirty="0"/>
              <a:t>Sustainable Thinking</a:t>
            </a:r>
          </a:p>
        </p:txBody>
      </p:sp>
      <p:pic>
        <p:nvPicPr>
          <p:cNvPr id="12" name="Picture 11">
            <a:extLst>
              <a:ext uri="{FF2B5EF4-FFF2-40B4-BE49-F238E27FC236}">
                <a16:creationId xmlns:a16="http://schemas.microsoft.com/office/drawing/2014/main" id="{F09FEF55-DF9A-44A4-922E-EDB130B24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5" name="TextBox 14">
            <a:extLst>
              <a:ext uri="{FF2B5EF4-FFF2-40B4-BE49-F238E27FC236}">
                <a16:creationId xmlns:a16="http://schemas.microsoft.com/office/drawing/2014/main" id="{EAE1A516-5CF9-4F6B-9F53-4583F599CBE0}"/>
              </a:ext>
            </a:extLst>
          </p:cNvPr>
          <p:cNvSpPr txBox="1"/>
          <p:nvPr/>
        </p:nvSpPr>
        <p:spPr>
          <a:xfrm>
            <a:off x="243840" y="149320"/>
            <a:ext cx="914400" cy="387160"/>
          </a:xfrm>
          <a:prstGeom prst="rect">
            <a:avLst/>
          </a:prstGeom>
          <a:solidFill>
            <a:srgbClr val="7DC4B4"/>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2</a:t>
            </a:r>
          </a:p>
        </p:txBody>
      </p:sp>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3945" y="872353"/>
            <a:ext cx="8829426" cy="6103341"/>
          </a:xfrm>
          <a:prstGeom prst="rect">
            <a:avLst/>
          </a:prstGeom>
        </p:spPr>
      </p:pic>
      <p:sp>
        <p:nvSpPr>
          <p:cNvPr id="6" name="Footer Placeholder 4">
            <a:extLst>
              <a:ext uri="{FF2B5EF4-FFF2-40B4-BE49-F238E27FC236}">
                <a16:creationId xmlns:a16="http://schemas.microsoft.com/office/drawing/2014/main" id="{3A79A008-6E1F-4892-B165-92977C629EB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09C0924C-400B-407B-8385-FDE5CF7C8438}"/>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a:t>
            </a:fld>
            <a:endParaRPr lang="en-US" sz="900" dirty="0">
              <a:solidFill>
                <a:schemeClr val="accent6">
                  <a:lumMod val="50000"/>
                </a:schemeClr>
              </a:solidFill>
            </a:endParaRPr>
          </a:p>
        </p:txBody>
      </p:sp>
    </p:spTree>
    <p:extLst>
      <p:ext uri="{BB962C8B-B14F-4D97-AF65-F5344CB8AC3E}">
        <p14:creationId xmlns:p14="http://schemas.microsoft.com/office/powerpoint/2010/main" val="1029243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9144000" cy="5486400"/>
          </a:xfrm>
          <a:prstGeom prst="rect">
            <a:avLst/>
          </a:prstGeom>
          <a:noFill/>
        </p:spPr>
        <p:txBody>
          <a:bodyPr wrap="square" lIns="91440" rIns="91440" rtlCol="0">
            <a:noAutofit/>
          </a:bodyPr>
          <a:lstStyle/>
          <a:p>
            <a:r>
              <a:rPr lang="en-US" sz="2800" b="1" dirty="0"/>
              <a:t>Design Synergies</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3360" y="2004029"/>
            <a:ext cx="9144000" cy="3848131"/>
          </a:xfrm>
          <a:prstGeom prst="rect">
            <a:avLst/>
          </a:prstGeom>
        </p:spPr>
      </p:pic>
      <p:pic>
        <p:nvPicPr>
          <p:cNvPr id="15" name="Picture 14">
            <a:extLst>
              <a:ext uri="{FF2B5EF4-FFF2-40B4-BE49-F238E27FC236}">
                <a16:creationId xmlns:a16="http://schemas.microsoft.com/office/drawing/2014/main" id="{AF772058-3163-45C3-BB02-6BB691210B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31448"/>
          </a:xfrm>
          <a:prstGeom prst="rect">
            <a:avLst/>
          </a:prstGeom>
        </p:spPr>
      </p:pic>
      <p:sp>
        <p:nvSpPr>
          <p:cNvPr id="5" name="Footer Placeholder 4">
            <a:extLst>
              <a:ext uri="{FF2B5EF4-FFF2-40B4-BE49-F238E27FC236}">
                <a16:creationId xmlns:a16="http://schemas.microsoft.com/office/drawing/2014/main" id="{6ACB6EAA-20CF-4B81-86FF-7A54BBEF9957}"/>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E25B407C-5392-4C0C-828D-D6A5BC559AB7}"/>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20</a:t>
            </a:fld>
            <a:endParaRPr lang="en-US" sz="900" dirty="0">
              <a:solidFill>
                <a:schemeClr val="accent6">
                  <a:lumMod val="50000"/>
                </a:schemeClr>
              </a:solidFill>
            </a:endParaRPr>
          </a:p>
        </p:txBody>
      </p:sp>
    </p:spTree>
    <p:extLst>
      <p:ext uri="{BB962C8B-B14F-4D97-AF65-F5344CB8AC3E}">
        <p14:creationId xmlns:p14="http://schemas.microsoft.com/office/powerpoint/2010/main" val="53059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Practitioners of an Integrative Process</a:t>
            </a:r>
          </a:p>
          <a:p>
            <a:pPr>
              <a:spcAft>
                <a:spcPts val="600"/>
              </a:spcAft>
            </a:pPr>
            <a:r>
              <a:rPr lang="en-US" sz="2800" dirty="0"/>
              <a:t>Must develop new skills that might not have been required in their past professional work:</a:t>
            </a:r>
          </a:p>
          <a:p>
            <a:pPr marL="342900" indent="-342900">
              <a:spcAft>
                <a:spcPts val="600"/>
              </a:spcAft>
              <a:buFont typeface="Wingdings" panose="05000000000000000000" pitchFamily="2" charset="2"/>
              <a:buChar char="q"/>
            </a:pPr>
            <a:r>
              <a:rPr lang="en-US" sz="2800" dirty="0"/>
              <a:t>Critical thinking and questioning</a:t>
            </a:r>
          </a:p>
          <a:p>
            <a:pPr marL="342900" indent="-342900">
              <a:spcAft>
                <a:spcPts val="600"/>
              </a:spcAft>
              <a:buFont typeface="Wingdings" panose="05000000000000000000" pitchFamily="2" charset="2"/>
              <a:buChar char="q"/>
            </a:pPr>
            <a:r>
              <a:rPr lang="en-US" sz="2800" dirty="0"/>
              <a:t>Collaboration</a:t>
            </a:r>
          </a:p>
          <a:p>
            <a:pPr marL="342900" indent="-342900">
              <a:spcAft>
                <a:spcPts val="600"/>
              </a:spcAft>
              <a:buFont typeface="Wingdings" panose="05000000000000000000" pitchFamily="2" charset="2"/>
              <a:buChar char="q"/>
            </a:pPr>
            <a:r>
              <a:rPr lang="en-US" sz="2800" dirty="0"/>
              <a:t>Teamwork and communication</a:t>
            </a:r>
          </a:p>
          <a:p>
            <a:pPr marL="342900" indent="-342900">
              <a:buFont typeface="Wingdings" panose="05000000000000000000" pitchFamily="2" charset="2"/>
              <a:buChar char="q"/>
            </a:pPr>
            <a:r>
              <a:rPr lang="en-US" sz="2800" dirty="0"/>
              <a:t>Deep understanding of natural processes</a:t>
            </a:r>
          </a:p>
          <a:p>
            <a:endParaRPr lang="en-US" sz="2800" dirty="0"/>
          </a:p>
          <a:p>
            <a:r>
              <a:rPr lang="en-US" sz="2800" dirty="0"/>
              <a:t>An integrative process is a different way of thinking and working, and it creates a team from professionals who have traditionally worked as separate entities.</a:t>
            </a:r>
            <a:endParaRPr lang="en-US" sz="2800" b="1" dirty="0"/>
          </a:p>
        </p:txBody>
      </p:sp>
      <p:pic>
        <p:nvPicPr>
          <p:cNvPr id="12" name="Picture 11">
            <a:extLst>
              <a:ext uri="{FF2B5EF4-FFF2-40B4-BE49-F238E27FC236}">
                <a16:creationId xmlns:a16="http://schemas.microsoft.com/office/drawing/2014/main" id="{81DD9496-026C-4AC5-AED3-183A2CC3BD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31448"/>
          </a:xfrm>
          <a:prstGeom prst="rect">
            <a:avLst/>
          </a:prstGeom>
        </p:spPr>
      </p:pic>
      <p:sp>
        <p:nvSpPr>
          <p:cNvPr id="4" name="Footer Placeholder 4">
            <a:extLst>
              <a:ext uri="{FF2B5EF4-FFF2-40B4-BE49-F238E27FC236}">
                <a16:creationId xmlns:a16="http://schemas.microsoft.com/office/drawing/2014/main" id="{6D962C46-2DCE-44AF-A738-A546D7E8278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E81B65A9-3A76-4289-8307-D79F842BE516}"/>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21</a:t>
            </a:fld>
            <a:endParaRPr lang="en-US" sz="900" dirty="0">
              <a:solidFill>
                <a:schemeClr val="accent6">
                  <a:lumMod val="50000"/>
                </a:schemeClr>
              </a:solidFill>
            </a:endParaRPr>
          </a:p>
        </p:txBody>
      </p:sp>
    </p:spTree>
    <p:extLst>
      <p:ext uri="{BB962C8B-B14F-4D97-AF65-F5344CB8AC3E}">
        <p14:creationId xmlns:p14="http://schemas.microsoft.com/office/powerpoint/2010/main" val="122261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The Integrative Process</a:t>
            </a:r>
          </a:p>
          <a:p>
            <a:pPr marL="342900" indent="-342900">
              <a:buFont typeface="Wingdings" panose="05000000000000000000" pitchFamily="2" charset="2"/>
              <a:buChar char="q"/>
            </a:pPr>
            <a:r>
              <a:rPr lang="en-US" sz="2800" dirty="0"/>
              <a:t>Requires more time and collaboration during the early conceptual and design phases than conventional practices.</a:t>
            </a:r>
          </a:p>
          <a:p>
            <a:endParaRPr lang="en-US" sz="2800" dirty="0"/>
          </a:p>
          <a:p>
            <a:pPr marL="342900" indent="-342900">
              <a:buFont typeface="Wingdings" panose="05000000000000000000" pitchFamily="2" charset="2"/>
              <a:buChar char="q"/>
            </a:pPr>
            <a:r>
              <a:rPr lang="en-US" sz="2800" dirty="0"/>
              <a:t>Time must be spent building the team, setting goals, and doing analysis before any decisions are made or implemented.</a:t>
            </a:r>
          </a:p>
          <a:p>
            <a:endParaRPr lang="en-US" sz="2800" dirty="0"/>
          </a:p>
          <a:p>
            <a:pPr marL="342900" indent="-342900">
              <a:buFont typeface="Wingdings" panose="05000000000000000000" pitchFamily="2" charset="2"/>
              <a:buChar char="q"/>
            </a:pPr>
            <a:r>
              <a:rPr lang="en-US" sz="2800" dirty="0"/>
              <a:t>This upfront investment of time, however, reduces the time it takes to produce construction documents.</a:t>
            </a:r>
          </a:p>
        </p:txBody>
      </p:sp>
      <p:pic>
        <p:nvPicPr>
          <p:cNvPr id="12" name="Picture 11">
            <a:extLst>
              <a:ext uri="{FF2B5EF4-FFF2-40B4-BE49-F238E27FC236}">
                <a16:creationId xmlns:a16="http://schemas.microsoft.com/office/drawing/2014/main" id="{AEDA7160-6218-43C5-81FC-ECEA19AF4B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31448"/>
          </a:xfrm>
          <a:prstGeom prst="rect">
            <a:avLst/>
          </a:prstGeom>
        </p:spPr>
      </p:pic>
      <p:sp>
        <p:nvSpPr>
          <p:cNvPr id="4" name="Footer Placeholder 4">
            <a:extLst>
              <a:ext uri="{FF2B5EF4-FFF2-40B4-BE49-F238E27FC236}">
                <a16:creationId xmlns:a16="http://schemas.microsoft.com/office/drawing/2014/main" id="{996412A2-32EF-4A06-8F32-21B422DFCA1B}"/>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5" name="Slide Number Placeholder 5">
            <a:extLst>
              <a:ext uri="{FF2B5EF4-FFF2-40B4-BE49-F238E27FC236}">
                <a16:creationId xmlns:a16="http://schemas.microsoft.com/office/drawing/2014/main" id="{71846B05-F78B-4EF6-AF56-658BB7D8DD4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22</a:t>
            </a:fld>
            <a:endParaRPr lang="en-US" sz="900" dirty="0">
              <a:solidFill>
                <a:schemeClr val="accent6">
                  <a:lumMod val="50000"/>
                </a:schemeClr>
              </a:solidFill>
            </a:endParaRPr>
          </a:p>
        </p:txBody>
      </p:sp>
    </p:spTree>
    <p:extLst>
      <p:ext uri="{BB962C8B-B14F-4D97-AF65-F5344CB8AC3E}">
        <p14:creationId xmlns:p14="http://schemas.microsoft.com/office/powerpoint/2010/main" val="167314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2271717"/>
            <a:ext cx="1981200" cy="23145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6128" y="3962405"/>
            <a:ext cx="2505075" cy="1819275"/>
          </a:xfrm>
          <a:prstGeom prst="rect">
            <a:avLst/>
          </a:prstGeom>
        </p:spPr>
      </p:pic>
      <p:sp>
        <p:nvSpPr>
          <p:cNvPr id="5" name="Footer Placeholder 4">
            <a:extLst>
              <a:ext uri="{FF2B5EF4-FFF2-40B4-BE49-F238E27FC236}">
                <a16:creationId xmlns:a16="http://schemas.microsoft.com/office/drawing/2014/main" id="{F1DC41D0-14A2-4E8F-9F4B-4E4141831A3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45378048-C830-498A-B2CC-3B287091E6EE}"/>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23</a:t>
            </a:fld>
            <a:endParaRPr lang="en-US" sz="900" dirty="0">
              <a:solidFill>
                <a:schemeClr val="accent6">
                  <a:lumMod val="50000"/>
                </a:schemeClr>
              </a:solidFill>
            </a:endParaRPr>
          </a:p>
        </p:txBody>
      </p:sp>
    </p:spTree>
    <p:extLst>
      <p:ext uri="{BB962C8B-B14F-4D97-AF65-F5344CB8AC3E}">
        <p14:creationId xmlns:p14="http://schemas.microsoft.com/office/powerpoint/2010/main" val="338492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005840"/>
            <a:ext cx="12192000" cy="5486400"/>
          </a:xfrm>
          <a:prstGeom prst="rect">
            <a:avLst/>
          </a:prstGeom>
          <a:noFill/>
        </p:spPr>
        <p:txBody>
          <a:bodyPr wrap="square" lIns="91440" rIns="91440" rtlCol="0">
            <a:noAutofit/>
          </a:bodyPr>
          <a:lstStyle/>
          <a:p>
            <a:r>
              <a:rPr lang="en-US" sz="2800" b="1" dirty="0"/>
              <a:t>Green Building and Sustainability</a:t>
            </a:r>
          </a:p>
          <a:p>
            <a:endParaRPr lang="en-US" sz="2800" b="1" dirty="0"/>
          </a:p>
          <a:p>
            <a:pPr>
              <a:spcAft>
                <a:spcPts val="600"/>
              </a:spcAft>
            </a:pPr>
            <a:r>
              <a:rPr lang="en-US" sz="2800" dirty="0"/>
              <a:t>Three major concepts integral to green building and sustainability:</a:t>
            </a:r>
          </a:p>
          <a:p>
            <a:pPr marL="457200" indent="-457200">
              <a:spcAft>
                <a:spcPts val="600"/>
              </a:spcAft>
              <a:buFont typeface="Wingdings" panose="05000000000000000000" pitchFamily="2" charset="2"/>
              <a:buChar char="q"/>
            </a:pPr>
            <a:r>
              <a:rPr lang="en-US" sz="2800" dirty="0"/>
              <a:t>Systems Thinking</a:t>
            </a:r>
          </a:p>
          <a:p>
            <a:pPr marL="457200" indent="-457200">
              <a:spcAft>
                <a:spcPts val="600"/>
              </a:spcAft>
              <a:buFont typeface="Wingdings" panose="05000000000000000000" pitchFamily="2" charset="2"/>
              <a:buChar char="q"/>
            </a:pPr>
            <a:r>
              <a:rPr lang="en-US" sz="2800" dirty="0"/>
              <a:t>Life-Cycle Thinking</a:t>
            </a:r>
          </a:p>
          <a:p>
            <a:pPr marL="457200" indent="-457200">
              <a:buFont typeface="Wingdings" panose="05000000000000000000" pitchFamily="2" charset="2"/>
              <a:buChar char="q"/>
            </a:pPr>
            <a:r>
              <a:rPr lang="en-US" sz="2800" dirty="0"/>
              <a:t>Integrative Process</a:t>
            </a:r>
            <a:endParaRPr lang="en-US" sz="2800" b="1" dirty="0"/>
          </a:p>
        </p:txBody>
      </p:sp>
      <p:sp>
        <p:nvSpPr>
          <p:cNvPr id="11" name="TextBox 10">
            <a:extLst>
              <a:ext uri="{FF2B5EF4-FFF2-40B4-BE49-F238E27FC236}">
                <a16:creationId xmlns:a16="http://schemas.microsoft.com/office/drawing/2014/main" id="{00BC9F4F-D081-4207-A7B4-0455994AC64E}"/>
              </a:ext>
            </a:extLst>
          </p:cNvPr>
          <p:cNvSpPr txBox="1"/>
          <p:nvPr/>
        </p:nvSpPr>
        <p:spPr>
          <a:xfrm>
            <a:off x="0" y="0"/>
            <a:ext cx="12192000" cy="685800"/>
          </a:xfrm>
          <a:prstGeom prst="rect">
            <a:avLst/>
          </a:prstGeom>
          <a:solidFill>
            <a:srgbClr val="7DC4B4"/>
          </a:solidFill>
        </p:spPr>
        <p:txBody>
          <a:bodyPr wrap="square" rtlCol="0" anchor="ctr" anchorCtr="0">
            <a:noAutofit/>
          </a:bodyPr>
          <a:lstStyle/>
          <a:p>
            <a:pPr algn="ctr"/>
            <a:r>
              <a:rPr lang="en-US" sz="2800" b="1" dirty="0"/>
              <a:t>Sustainable Thinking</a:t>
            </a:r>
          </a:p>
        </p:txBody>
      </p:sp>
      <p:pic>
        <p:nvPicPr>
          <p:cNvPr id="12" name="Picture 11">
            <a:extLst>
              <a:ext uri="{FF2B5EF4-FFF2-40B4-BE49-F238E27FC236}">
                <a16:creationId xmlns:a16="http://schemas.microsoft.com/office/drawing/2014/main" id="{F09FEF55-DF9A-44A4-922E-EDB130B24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2333" y="114300"/>
            <a:ext cx="609600" cy="457200"/>
          </a:xfrm>
          <a:prstGeom prst="rect">
            <a:avLst/>
          </a:prstGeom>
        </p:spPr>
      </p:pic>
      <p:sp>
        <p:nvSpPr>
          <p:cNvPr id="15" name="TextBox 14">
            <a:extLst>
              <a:ext uri="{FF2B5EF4-FFF2-40B4-BE49-F238E27FC236}">
                <a16:creationId xmlns:a16="http://schemas.microsoft.com/office/drawing/2014/main" id="{EAE1A516-5CF9-4F6B-9F53-4583F599CBE0}"/>
              </a:ext>
            </a:extLst>
          </p:cNvPr>
          <p:cNvSpPr txBox="1"/>
          <p:nvPr/>
        </p:nvSpPr>
        <p:spPr>
          <a:xfrm>
            <a:off x="243840" y="149320"/>
            <a:ext cx="914400" cy="387160"/>
          </a:xfrm>
          <a:prstGeom prst="rect">
            <a:avLst/>
          </a:prstGeom>
          <a:solidFill>
            <a:srgbClr val="7DC4B4"/>
          </a:solidFill>
        </p:spPr>
        <p:txBody>
          <a:bodyPr wrap="square" rtlCol="0" anchor="ctr" anchorCtr="0">
            <a:noAutofit/>
          </a:bodyPr>
          <a:lstStyle/>
          <a:p>
            <a:r>
              <a:rPr lang="en-US" sz="1200" b="1" dirty="0">
                <a:latin typeface="MV Boli" panose="02000500030200090000" pitchFamily="2" charset="0"/>
                <a:cs typeface="MV Boli" panose="02000500030200090000" pitchFamily="2" charset="0"/>
              </a:rPr>
              <a:t>LCCG</a:t>
            </a:r>
          </a:p>
          <a:p>
            <a:r>
              <a:rPr lang="en-US" sz="1200" b="1" dirty="0">
                <a:latin typeface="MV Boli" panose="02000500030200090000" pitchFamily="2" charset="0"/>
                <a:cs typeface="MV Boli" panose="02000500030200090000" pitchFamily="2" charset="0"/>
              </a:rPr>
              <a:t>Section 2</a:t>
            </a:r>
          </a:p>
        </p:txBody>
      </p:sp>
      <p:sp>
        <p:nvSpPr>
          <p:cNvPr id="6" name="Footer Placeholder 4">
            <a:extLst>
              <a:ext uri="{FF2B5EF4-FFF2-40B4-BE49-F238E27FC236}">
                <a16:creationId xmlns:a16="http://schemas.microsoft.com/office/drawing/2014/main" id="{3FB38966-0427-4AD4-9692-D91F2DD008F1}"/>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71F7DC26-44DE-4D5F-BC62-379C5CB44193}"/>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3</a:t>
            </a:fld>
            <a:endParaRPr lang="en-US" sz="900" dirty="0">
              <a:solidFill>
                <a:schemeClr val="accent6">
                  <a:lumMod val="50000"/>
                </a:schemeClr>
              </a:solidFill>
            </a:endParaRPr>
          </a:p>
        </p:txBody>
      </p:sp>
    </p:spTree>
    <p:extLst>
      <p:ext uri="{BB962C8B-B14F-4D97-AF65-F5344CB8AC3E}">
        <p14:creationId xmlns:p14="http://schemas.microsoft.com/office/powerpoint/2010/main" val="129433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88952" cy="5486400"/>
          </a:xfrm>
          <a:prstGeom prst="rect">
            <a:avLst/>
          </a:prstGeom>
          <a:noFill/>
        </p:spPr>
        <p:txBody>
          <a:bodyPr wrap="square" lIns="91440" rIns="91440" rtlCol="0">
            <a:noAutofit/>
          </a:bodyPr>
          <a:lstStyle/>
          <a:p>
            <a:r>
              <a:rPr lang="en-US" sz="2800" b="1" dirty="0"/>
              <a:t>System</a:t>
            </a:r>
          </a:p>
          <a:p>
            <a:r>
              <a:rPr lang="en-US" sz="2800" dirty="0"/>
              <a:t>an assemblage of parts that interact in a series of relationships to form a complex whole, which serves particular functions or purposes.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pic>
        <p:nvPicPr>
          <p:cNvPr id="13" name="Picture 12" descr="gears-animation.gif">
            <a:hlinkClick r:id="rId4"/>
          </p:cNvPr>
          <p:cNvPicPr>
            <a:picLocks noChangeAspect="1"/>
          </p:cNvPicPr>
          <p:nvPr/>
        </p:nvPicPr>
        <p:blipFill>
          <a:blip r:embed="rId5" cstate="print"/>
          <a:stretch>
            <a:fillRect/>
          </a:stretch>
        </p:blipFill>
        <p:spPr>
          <a:xfrm>
            <a:off x="4605995" y="2756847"/>
            <a:ext cx="2980010" cy="3703320"/>
          </a:xfrm>
          <a:prstGeom prst="rect">
            <a:avLst/>
          </a:prstGeom>
        </p:spPr>
      </p:pic>
      <p:sp>
        <p:nvSpPr>
          <p:cNvPr id="5" name="Footer Placeholder 4">
            <a:extLst>
              <a:ext uri="{FF2B5EF4-FFF2-40B4-BE49-F238E27FC236}">
                <a16:creationId xmlns:a16="http://schemas.microsoft.com/office/drawing/2014/main" id="{9F88D4A5-C601-4A86-90CB-4D5EEC01B2D0}"/>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93CF8CFB-87F9-4312-A414-480DCBC8B69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4</a:t>
            </a:fld>
            <a:endParaRPr lang="en-US" sz="900" dirty="0">
              <a:solidFill>
                <a:schemeClr val="accent6">
                  <a:lumMod val="50000"/>
                </a:schemeClr>
              </a:solidFill>
            </a:endParaRPr>
          </a:p>
        </p:txBody>
      </p:sp>
    </p:spTree>
    <p:extLst>
      <p:ext uri="{BB962C8B-B14F-4D97-AF65-F5344CB8AC3E}">
        <p14:creationId xmlns:p14="http://schemas.microsoft.com/office/powerpoint/2010/main" val="2213734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9291320" cy="5486400"/>
          </a:xfrm>
          <a:prstGeom prst="rect">
            <a:avLst/>
          </a:prstGeom>
          <a:noFill/>
        </p:spPr>
        <p:txBody>
          <a:bodyPr wrap="square" lIns="91440" rIns="91440" rtlCol="0">
            <a:noAutofit/>
          </a:bodyPr>
          <a:lstStyle/>
          <a:p>
            <a:r>
              <a:rPr lang="en-US" sz="2800" b="1" dirty="0"/>
              <a:t>Types of Systems</a:t>
            </a:r>
          </a:p>
          <a:p>
            <a:endParaRPr lang="en-US" sz="2800" b="1" dirty="0"/>
          </a:p>
          <a:p>
            <a:r>
              <a:rPr lang="en-US" sz="2800" b="1" dirty="0"/>
              <a:t>Open System </a:t>
            </a:r>
            <a:r>
              <a:rPr lang="en-US" sz="2800" dirty="0"/>
              <a:t>- materials and resources are constantly brought in from the outside, used in some way, and then released outside the system in some form of waste.</a:t>
            </a:r>
          </a:p>
          <a:p>
            <a:endParaRPr lang="en-US" sz="2800" dirty="0"/>
          </a:p>
          <a:p>
            <a:endParaRPr lang="en-US" sz="2800" dirty="0"/>
          </a:p>
          <a:p>
            <a:r>
              <a:rPr lang="en-US" sz="2800" b="1" dirty="0"/>
              <a:t>Closed System </a:t>
            </a:r>
            <a:r>
              <a:rPr lang="en-US" sz="2800" dirty="0"/>
              <a:t>- is one where a quantity or series of quantities cannot enter or leave the system.</a:t>
            </a:r>
            <a:endParaRPr lang="en-US" sz="2800" b="1" dirty="0">
              <a:solidFill>
                <a:srgbClr val="C00000"/>
              </a:solidFill>
            </a:endParaRPr>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542" y="1851297"/>
            <a:ext cx="1776710" cy="182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7559" y="4196080"/>
            <a:ext cx="1828800" cy="1828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9507" y="1224280"/>
            <a:ext cx="624915" cy="914400"/>
          </a:xfrm>
          <a:prstGeom prst="rect">
            <a:avLst/>
          </a:prstGeom>
        </p:spPr>
      </p:pic>
      <p:pic>
        <p:nvPicPr>
          <p:cNvPr id="14" name="Picture 13">
            <a:extLst>
              <a:ext uri="{FF2B5EF4-FFF2-40B4-BE49-F238E27FC236}">
                <a16:creationId xmlns:a16="http://schemas.microsoft.com/office/drawing/2014/main" id="{B1A1458C-E4D6-4026-9404-191F7D5A1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8" name="Footer Placeholder 4">
            <a:extLst>
              <a:ext uri="{FF2B5EF4-FFF2-40B4-BE49-F238E27FC236}">
                <a16:creationId xmlns:a16="http://schemas.microsoft.com/office/drawing/2014/main" id="{04B39574-8EAF-4FE4-AEC3-94E8EFCD855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17E3724C-D433-4F1F-98AC-EF333E3007AA}"/>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5</a:t>
            </a:fld>
            <a:endParaRPr lang="en-US" sz="900" dirty="0">
              <a:solidFill>
                <a:schemeClr val="accent6">
                  <a:lumMod val="50000"/>
                </a:schemeClr>
              </a:solidFill>
            </a:endParaRPr>
          </a:p>
        </p:txBody>
      </p:sp>
    </p:spTree>
    <p:extLst>
      <p:ext uri="{BB962C8B-B14F-4D97-AF65-F5344CB8AC3E}">
        <p14:creationId xmlns:p14="http://schemas.microsoft.com/office/powerpoint/2010/main" val="59530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9291320" cy="5486400"/>
          </a:xfrm>
          <a:prstGeom prst="rect">
            <a:avLst/>
          </a:prstGeom>
          <a:noFill/>
        </p:spPr>
        <p:txBody>
          <a:bodyPr wrap="square" lIns="91440" rIns="91440" rtlCol="0">
            <a:noAutofit/>
          </a:bodyPr>
          <a:lstStyle/>
          <a:p>
            <a:r>
              <a:rPr lang="en-US" sz="2800" b="1" dirty="0"/>
              <a:t>Types of Systems</a:t>
            </a:r>
          </a:p>
          <a:p>
            <a:endParaRPr lang="en-US" sz="2800" b="1" dirty="0"/>
          </a:p>
          <a:p>
            <a:r>
              <a:rPr lang="en-US" sz="2800" b="1" dirty="0"/>
              <a:t>Open System </a:t>
            </a:r>
            <a:r>
              <a:rPr lang="en-US" sz="2800" dirty="0"/>
              <a:t>- materials and resources are constantly brought in from the outside, used in some way, and then released outside the system in some form of waste.</a:t>
            </a:r>
          </a:p>
          <a:p>
            <a:endParaRPr lang="en-US" sz="2800" dirty="0"/>
          </a:p>
          <a:p>
            <a:endParaRPr lang="en-US" sz="2800" dirty="0"/>
          </a:p>
          <a:p>
            <a:r>
              <a:rPr lang="en-US" sz="2800" b="1" dirty="0"/>
              <a:t>Closed System </a:t>
            </a:r>
            <a:r>
              <a:rPr lang="en-US" sz="2800" dirty="0"/>
              <a:t>- is one where a quantity or series of quantities cannot enter or leave the system.</a:t>
            </a:r>
          </a:p>
          <a:p>
            <a:r>
              <a:rPr lang="en-US" sz="2800" b="1" dirty="0">
                <a:solidFill>
                  <a:srgbClr val="C00000"/>
                </a:solidFill>
              </a:rPr>
              <a:t>More sustainable.</a:t>
            </a:r>
          </a:p>
          <a:p>
            <a:endParaRPr lang="en-US" sz="24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13542" y="1851297"/>
            <a:ext cx="1776710" cy="18288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7559" y="4196080"/>
            <a:ext cx="1828800" cy="18288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19507" y="1224280"/>
            <a:ext cx="624915" cy="914400"/>
          </a:xfrm>
          <a:prstGeom prst="rect">
            <a:avLst/>
          </a:prstGeom>
        </p:spPr>
      </p:pic>
      <p:pic>
        <p:nvPicPr>
          <p:cNvPr id="14" name="Picture 13">
            <a:extLst>
              <a:ext uri="{FF2B5EF4-FFF2-40B4-BE49-F238E27FC236}">
                <a16:creationId xmlns:a16="http://schemas.microsoft.com/office/drawing/2014/main" id="{B1A1458C-E4D6-4026-9404-191F7D5A10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8" name="Footer Placeholder 4">
            <a:extLst>
              <a:ext uri="{FF2B5EF4-FFF2-40B4-BE49-F238E27FC236}">
                <a16:creationId xmlns:a16="http://schemas.microsoft.com/office/drawing/2014/main" id="{F3203446-41EC-48FA-A271-0DDF298C807D}"/>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9" name="Slide Number Placeholder 5">
            <a:extLst>
              <a:ext uri="{FF2B5EF4-FFF2-40B4-BE49-F238E27FC236}">
                <a16:creationId xmlns:a16="http://schemas.microsoft.com/office/drawing/2014/main" id="{3277E8B2-323E-496C-B572-9DFA55D70EE5}"/>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6</a:t>
            </a:fld>
            <a:endParaRPr lang="en-US" sz="900" dirty="0">
              <a:solidFill>
                <a:schemeClr val="accent6">
                  <a:lumMod val="50000"/>
                </a:schemeClr>
              </a:solidFill>
            </a:endParaRPr>
          </a:p>
        </p:txBody>
      </p:sp>
    </p:spTree>
    <p:extLst>
      <p:ext uri="{BB962C8B-B14F-4D97-AF65-F5344CB8AC3E}">
        <p14:creationId xmlns:p14="http://schemas.microsoft.com/office/powerpoint/2010/main" val="279851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Feedback Loops</a:t>
            </a:r>
          </a:p>
          <a:p>
            <a:r>
              <a:rPr lang="en-US" sz="2800" dirty="0"/>
              <a:t>The concept of feedback loops helps explain how systems work.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102" y="2514600"/>
            <a:ext cx="5559796" cy="2743200"/>
          </a:xfrm>
          <a:prstGeom prst="rect">
            <a:avLst/>
          </a:prstGeom>
        </p:spPr>
      </p:pic>
      <p:pic>
        <p:nvPicPr>
          <p:cNvPr id="12" name="Picture 11">
            <a:extLst>
              <a:ext uri="{FF2B5EF4-FFF2-40B4-BE49-F238E27FC236}">
                <a16:creationId xmlns:a16="http://schemas.microsoft.com/office/drawing/2014/main" id="{730C07E2-AAD1-40CA-8319-8CAB3D466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5" name="Footer Placeholder 4">
            <a:extLst>
              <a:ext uri="{FF2B5EF4-FFF2-40B4-BE49-F238E27FC236}">
                <a16:creationId xmlns:a16="http://schemas.microsoft.com/office/drawing/2014/main" id="{5556FE7D-93A1-42F6-9B32-520F75833045}"/>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020CFB8F-9CFA-4E94-BED5-94F53278920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7</a:t>
            </a:fld>
            <a:endParaRPr lang="en-US" sz="900" dirty="0">
              <a:solidFill>
                <a:schemeClr val="accent6">
                  <a:lumMod val="50000"/>
                </a:schemeClr>
              </a:solidFill>
            </a:endParaRPr>
          </a:p>
        </p:txBody>
      </p:sp>
    </p:spTree>
    <p:extLst>
      <p:ext uri="{BB962C8B-B14F-4D97-AF65-F5344CB8AC3E}">
        <p14:creationId xmlns:p14="http://schemas.microsoft.com/office/powerpoint/2010/main" val="95979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12192000" cy="5486400"/>
          </a:xfrm>
          <a:prstGeom prst="rect">
            <a:avLst/>
          </a:prstGeom>
          <a:noFill/>
        </p:spPr>
        <p:txBody>
          <a:bodyPr wrap="square" lIns="91440" rIns="91440" rtlCol="0">
            <a:noAutofit/>
          </a:bodyPr>
          <a:lstStyle/>
          <a:p>
            <a:r>
              <a:rPr lang="en-US" sz="2800" b="1" dirty="0"/>
              <a:t>Feedback Loops</a:t>
            </a:r>
          </a:p>
          <a:p>
            <a:r>
              <a:rPr lang="en-US" sz="2800" dirty="0"/>
              <a:t>The concept of feedback loops helps explain how systems work.</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102" y="2514600"/>
            <a:ext cx="5559796" cy="2743200"/>
          </a:xfrm>
          <a:prstGeom prst="rect">
            <a:avLst/>
          </a:prstGeom>
        </p:spPr>
      </p:pic>
      <p:pic>
        <p:nvPicPr>
          <p:cNvPr id="12" name="Picture 11">
            <a:extLst>
              <a:ext uri="{FF2B5EF4-FFF2-40B4-BE49-F238E27FC236}">
                <a16:creationId xmlns:a16="http://schemas.microsoft.com/office/drawing/2014/main" id="{730C07E2-AAD1-40CA-8319-8CAB3D466D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14" name="TextBox 13">
            <a:extLst>
              <a:ext uri="{FF2B5EF4-FFF2-40B4-BE49-F238E27FC236}">
                <a16:creationId xmlns:a16="http://schemas.microsoft.com/office/drawing/2014/main" id="{7105323A-B51C-48FD-89A1-C0F3DA19968C}"/>
              </a:ext>
            </a:extLst>
          </p:cNvPr>
          <p:cNvSpPr txBox="1"/>
          <p:nvPr/>
        </p:nvSpPr>
        <p:spPr>
          <a:xfrm>
            <a:off x="1524000" y="6003454"/>
            <a:ext cx="9144000" cy="461665"/>
          </a:xfrm>
          <a:prstGeom prst="rect">
            <a:avLst/>
          </a:prstGeom>
          <a:noFill/>
        </p:spPr>
        <p:txBody>
          <a:bodyPr wrap="square" rtlCol="0">
            <a:spAutoFit/>
          </a:bodyPr>
          <a:lstStyle/>
          <a:p>
            <a:pPr algn="ctr"/>
            <a:r>
              <a:rPr lang="en-US" sz="2400" b="1" dirty="0"/>
              <a:t>Unchecked, </a:t>
            </a:r>
            <a:r>
              <a:rPr lang="en-US" sz="2400" b="1" dirty="0">
                <a:solidFill>
                  <a:srgbClr val="C00000"/>
                </a:solidFill>
              </a:rPr>
              <a:t>positive</a:t>
            </a:r>
            <a:r>
              <a:rPr lang="en-US" sz="2400" b="1" dirty="0"/>
              <a:t> feedback loops can create chaos in a system.</a:t>
            </a:r>
            <a:endParaRPr lang="en-US" sz="2400" dirty="0"/>
          </a:p>
        </p:txBody>
      </p:sp>
      <p:sp>
        <p:nvSpPr>
          <p:cNvPr id="6" name="Footer Placeholder 4">
            <a:extLst>
              <a:ext uri="{FF2B5EF4-FFF2-40B4-BE49-F238E27FC236}">
                <a16:creationId xmlns:a16="http://schemas.microsoft.com/office/drawing/2014/main" id="{76BCBF5B-5AAA-4143-B9AC-9EF7470F08DA}"/>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7" name="Slide Number Placeholder 5">
            <a:extLst>
              <a:ext uri="{FF2B5EF4-FFF2-40B4-BE49-F238E27FC236}">
                <a16:creationId xmlns:a16="http://schemas.microsoft.com/office/drawing/2014/main" id="{F9DAA348-5347-4D2E-98F3-0CC324457C51}"/>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8</a:t>
            </a:fld>
            <a:endParaRPr lang="en-US" sz="900" dirty="0">
              <a:solidFill>
                <a:schemeClr val="accent6">
                  <a:lumMod val="50000"/>
                </a:schemeClr>
              </a:solidFill>
            </a:endParaRPr>
          </a:p>
        </p:txBody>
      </p:sp>
    </p:spTree>
    <p:extLst>
      <p:ext uri="{BB962C8B-B14F-4D97-AF65-F5344CB8AC3E}">
        <p14:creationId xmlns:p14="http://schemas.microsoft.com/office/powerpoint/2010/main" val="151110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005840"/>
            <a:ext cx="6695440" cy="5486400"/>
          </a:xfrm>
          <a:prstGeom prst="rect">
            <a:avLst/>
          </a:prstGeom>
          <a:noFill/>
        </p:spPr>
        <p:txBody>
          <a:bodyPr wrap="square" lIns="91440" rIns="91440" rtlCol="0">
            <a:noAutofit/>
          </a:bodyPr>
          <a:lstStyle/>
          <a:p>
            <a:r>
              <a:rPr lang="en-US" sz="2800" b="1" dirty="0"/>
              <a:t>Positive Feedback Loop</a:t>
            </a:r>
          </a:p>
          <a:p>
            <a:endParaRPr lang="en-US" sz="2800" b="1" dirty="0"/>
          </a:p>
          <a:p>
            <a:r>
              <a:rPr lang="en-US" sz="2800" b="1" dirty="0"/>
              <a:t>heat island effect</a:t>
            </a:r>
            <a:r>
              <a:rPr lang="en-US" sz="2800" dirty="0"/>
              <a:t> the absorption of heat by hardscapes, such as dark, non-reflective pavement and buildings, and its radiation to surrounding areas. Particularly in urban areas, other sources may include vehicle exhaust, air-conditioners, and street equipment; reduced airflow from tall buildings and narrow streets exacerbates the effect.</a:t>
            </a:r>
          </a:p>
        </p:txBody>
      </p:sp>
      <p:pic>
        <p:nvPicPr>
          <p:cNvPr id="13" name="Picture 12" descr="slide4.jpg"/>
          <p:cNvPicPr>
            <a:picLocks noChangeAspect="1"/>
          </p:cNvPicPr>
          <p:nvPr/>
        </p:nvPicPr>
        <p:blipFill>
          <a:blip r:embed="rId3" cstate="print"/>
          <a:stretch>
            <a:fillRect/>
          </a:stretch>
        </p:blipFill>
        <p:spPr>
          <a:xfrm>
            <a:off x="7279640" y="2098040"/>
            <a:ext cx="4572000" cy="2498103"/>
          </a:xfrm>
          <a:prstGeom prst="rect">
            <a:avLst/>
          </a:prstGeom>
        </p:spPr>
      </p:pic>
      <p:pic>
        <p:nvPicPr>
          <p:cNvPr id="11" name="Picture 10">
            <a:extLst>
              <a:ext uri="{FF2B5EF4-FFF2-40B4-BE49-F238E27FC236}">
                <a16:creationId xmlns:a16="http://schemas.microsoft.com/office/drawing/2014/main" id="{725CD6E4-9B76-4211-89A0-6082CEF8D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 y="0"/>
            <a:ext cx="12188952" cy="942238"/>
          </a:xfrm>
          <a:prstGeom prst="rect">
            <a:avLst/>
          </a:prstGeom>
        </p:spPr>
      </p:pic>
      <p:sp>
        <p:nvSpPr>
          <p:cNvPr id="5" name="Footer Placeholder 4">
            <a:extLst>
              <a:ext uri="{FF2B5EF4-FFF2-40B4-BE49-F238E27FC236}">
                <a16:creationId xmlns:a16="http://schemas.microsoft.com/office/drawing/2014/main" id="{9EBC602B-581B-4C35-80FA-C0687FCFA538}"/>
              </a:ext>
            </a:extLst>
          </p:cNvPr>
          <p:cNvSpPr>
            <a:spLocks noGrp="1"/>
          </p:cNvSpPr>
          <p:nvPr>
            <p:ph type="ftr" sz="quarter" idx="11"/>
          </p:nvPr>
        </p:nvSpPr>
        <p:spPr>
          <a:xfrm>
            <a:off x="0" y="6490013"/>
            <a:ext cx="12192000" cy="381479"/>
          </a:xfrm>
        </p:spPr>
        <p:txBody>
          <a:bodyPr/>
          <a:lstStyle/>
          <a:p>
            <a:pPr algn="l"/>
            <a:r>
              <a:rPr lang="en-US" sz="1000" b="1" dirty="0">
                <a:solidFill>
                  <a:schemeClr val="accent6">
                    <a:lumMod val="50000"/>
                  </a:schemeClr>
                </a:solidFill>
              </a:rPr>
              <a:t>Green Building Practices</a:t>
            </a:r>
          </a:p>
        </p:txBody>
      </p:sp>
      <p:sp>
        <p:nvSpPr>
          <p:cNvPr id="6" name="Slide Number Placeholder 5">
            <a:extLst>
              <a:ext uri="{FF2B5EF4-FFF2-40B4-BE49-F238E27FC236}">
                <a16:creationId xmlns:a16="http://schemas.microsoft.com/office/drawing/2014/main" id="{85725264-EFC9-49EF-BF3B-F53741F6437F}"/>
              </a:ext>
            </a:extLst>
          </p:cNvPr>
          <p:cNvSpPr>
            <a:spLocks noGrp="1"/>
          </p:cNvSpPr>
          <p:nvPr>
            <p:ph type="sldNum" sz="quarter" idx="12"/>
          </p:nvPr>
        </p:nvSpPr>
        <p:spPr>
          <a:xfrm>
            <a:off x="11569700" y="6490014"/>
            <a:ext cx="622300" cy="365125"/>
          </a:xfrm>
        </p:spPr>
        <p:txBody>
          <a:bodyPr/>
          <a:lstStyle/>
          <a:p>
            <a:pPr algn="l"/>
            <a:fld id="{CEBD3C26-D384-4B35-98A2-467C7B3AE198}" type="slidenum">
              <a:rPr lang="en-US" sz="900">
                <a:solidFill>
                  <a:schemeClr val="accent6">
                    <a:lumMod val="50000"/>
                  </a:schemeClr>
                </a:solidFill>
              </a:rPr>
              <a:pPr algn="l"/>
              <a:t>9</a:t>
            </a:fld>
            <a:endParaRPr lang="en-US" sz="900" dirty="0">
              <a:solidFill>
                <a:schemeClr val="accent6">
                  <a:lumMod val="50000"/>
                </a:schemeClr>
              </a:solidFill>
            </a:endParaRPr>
          </a:p>
        </p:txBody>
      </p:sp>
    </p:spTree>
    <p:extLst>
      <p:ext uri="{BB962C8B-B14F-4D97-AF65-F5344CB8AC3E}">
        <p14:creationId xmlns:p14="http://schemas.microsoft.com/office/powerpoint/2010/main" val="9424881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3431</TotalTime>
  <Words>944</Words>
  <Application>Microsoft Office PowerPoint</Application>
  <PresentationFormat>Widescreen</PresentationFormat>
  <Paragraphs>156</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167</cp:revision>
  <cp:lastPrinted>2016-10-22T17:51:31Z</cp:lastPrinted>
  <dcterms:created xsi:type="dcterms:W3CDTF">2016-10-21T16:02:46Z</dcterms:created>
  <dcterms:modified xsi:type="dcterms:W3CDTF">2024-01-18T16:26:09Z</dcterms:modified>
</cp:coreProperties>
</file>