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454" r:id="rId2"/>
    <p:sldId id="456" r:id="rId3"/>
    <p:sldId id="457" r:id="rId4"/>
    <p:sldId id="458" r:id="rId5"/>
    <p:sldId id="459" r:id="rId6"/>
    <p:sldId id="460" r:id="rId7"/>
    <p:sldId id="462" r:id="rId8"/>
    <p:sldId id="463" r:id="rId9"/>
    <p:sldId id="461" r:id="rId10"/>
    <p:sldId id="464" r:id="rId11"/>
    <p:sldId id="465" r:id="rId12"/>
    <p:sldId id="466" r:id="rId13"/>
    <p:sldId id="467" r:id="rId14"/>
    <p:sldId id="468" r:id="rId15"/>
    <p:sldId id="469" r:id="rId16"/>
    <p:sldId id="470" r:id="rId17"/>
    <p:sldId id="471" r:id="rId18"/>
    <p:sldId id="472" r:id="rId19"/>
    <p:sldId id="473" r:id="rId20"/>
    <p:sldId id="475" r:id="rId21"/>
    <p:sldId id="492" r:id="rId22"/>
    <p:sldId id="476" r:id="rId23"/>
    <p:sldId id="477" r:id="rId24"/>
    <p:sldId id="478" r:id="rId25"/>
    <p:sldId id="479" r:id="rId26"/>
    <p:sldId id="480" r:id="rId27"/>
    <p:sldId id="481" r:id="rId28"/>
    <p:sldId id="482" r:id="rId29"/>
    <p:sldId id="483" r:id="rId30"/>
    <p:sldId id="484" r:id="rId31"/>
    <p:sldId id="485" r:id="rId32"/>
    <p:sldId id="486" r:id="rId33"/>
    <p:sldId id="487" r:id="rId34"/>
    <p:sldId id="488" r:id="rId35"/>
    <p:sldId id="489" r:id="rId36"/>
    <p:sldId id="490" r:id="rId37"/>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9" autoAdjust="0"/>
    <p:restoredTop sz="94660" autoAdjust="0"/>
  </p:normalViewPr>
  <p:slideViewPr>
    <p:cSldViewPr snapToGrid="0">
      <p:cViewPr varScale="1">
        <p:scale>
          <a:sx n="159" d="100"/>
          <a:sy n="159" d="100"/>
        </p:scale>
        <p:origin x="306" y="1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90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43E4CC6C-DC9D-44B5-BA7F-FDC3574A6329}" type="datetimeFigureOut">
              <a:rPr lang="en-US" smtClean="0"/>
              <a:t>1/18/2024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AD81AE1-81E0-4141-A15C-7C0023F54AA9}" type="slidenum">
              <a:rPr lang="en-US" smtClean="0"/>
              <a:t>‹#›</a:t>
            </a:fld>
            <a:endParaRPr lang="en-US"/>
          </a:p>
        </p:txBody>
      </p:sp>
    </p:spTree>
    <p:extLst>
      <p:ext uri="{BB962C8B-B14F-4D97-AF65-F5344CB8AC3E}">
        <p14:creationId xmlns:p14="http://schemas.microsoft.com/office/powerpoint/2010/main" val="38694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54DED17-FF2B-42EC-925E-DE9736EB8025}" type="datetimeFigureOut">
              <a:rPr lang="en-US" smtClean="0"/>
              <a:t>1/18/2024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a:t>
            </a:fld>
            <a:endParaRPr lang="en-US"/>
          </a:p>
        </p:txBody>
      </p:sp>
    </p:spTree>
    <p:extLst>
      <p:ext uri="{BB962C8B-B14F-4D97-AF65-F5344CB8AC3E}">
        <p14:creationId xmlns:p14="http://schemas.microsoft.com/office/powerpoint/2010/main" val="293609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10</a:t>
            </a:fld>
            <a:endParaRPr lang="en-US"/>
          </a:p>
        </p:txBody>
      </p:sp>
    </p:spTree>
    <p:extLst>
      <p:ext uri="{BB962C8B-B14F-4D97-AF65-F5344CB8AC3E}">
        <p14:creationId xmlns:p14="http://schemas.microsoft.com/office/powerpoint/2010/main" val="168360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11</a:t>
            </a:fld>
            <a:endParaRPr lang="en-US"/>
          </a:p>
        </p:txBody>
      </p:sp>
    </p:spTree>
    <p:extLst>
      <p:ext uri="{BB962C8B-B14F-4D97-AF65-F5344CB8AC3E}">
        <p14:creationId xmlns:p14="http://schemas.microsoft.com/office/powerpoint/2010/main" val="266402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12</a:t>
            </a:fld>
            <a:endParaRPr lang="en-US"/>
          </a:p>
        </p:txBody>
      </p:sp>
    </p:spTree>
    <p:extLst>
      <p:ext uri="{BB962C8B-B14F-4D97-AF65-F5344CB8AC3E}">
        <p14:creationId xmlns:p14="http://schemas.microsoft.com/office/powerpoint/2010/main" val="3048273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13</a:t>
            </a:fld>
            <a:endParaRPr lang="en-US"/>
          </a:p>
        </p:txBody>
      </p:sp>
    </p:spTree>
    <p:extLst>
      <p:ext uri="{BB962C8B-B14F-4D97-AF65-F5344CB8AC3E}">
        <p14:creationId xmlns:p14="http://schemas.microsoft.com/office/powerpoint/2010/main" val="169403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14</a:t>
            </a:fld>
            <a:endParaRPr lang="en-US"/>
          </a:p>
        </p:txBody>
      </p:sp>
    </p:spTree>
    <p:extLst>
      <p:ext uri="{BB962C8B-B14F-4D97-AF65-F5344CB8AC3E}">
        <p14:creationId xmlns:p14="http://schemas.microsoft.com/office/powerpoint/2010/main" val="366803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15</a:t>
            </a:fld>
            <a:endParaRPr lang="en-US"/>
          </a:p>
        </p:txBody>
      </p:sp>
    </p:spTree>
    <p:extLst>
      <p:ext uri="{BB962C8B-B14F-4D97-AF65-F5344CB8AC3E}">
        <p14:creationId xmlns:p14="http://schemas.microsoft.com/office/powerpoint/2010/main" val="1778242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16</a:t>
            </a:fld>
            <a:endParaRPr lang="en-US"/>
          </a:p>
        </p:txBody>
      </p:sp>
    </p:spTree>
    <p:extLst>
      <p:ext uri="{BB962C8B-B14F-4D97-AF65-F5344CB8AC3E}">
        <p14:creationId xmlns:p14="http://schemas.microsoft.com/office/powerpoint/2010/main" val="158917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17</a:t>
            </a:fld>
            <a:endParaRPr lang="en-US"/>
          </a:p>
        </p:txBody>
      </p:sp>
    </p:spTree>
    <p:extLst>
      <p:ext uri="{BB962C8B-B14F-4D97-AF65-F5344CB8AC3E}">
        <p14:creationId xmlns:p14="http://schemas.microsoft.com/office/powerpoint/2010/main" val="1514454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18</a:t>
            </a:fld>
            <a:endParaRPr lang="en-US"/>
          </a:p>
        </p:txBody>
      </p:sp>
    </p:spTree>
    <p:extLst>
      <p:ext uri="{BB962C8B-B14F-4D97-AF65-F5344CB8AC3E}">
        <p14:creationId xmlns:p14="http://schemas.microsoft.com/office/powerpoint/2010/main" val="173602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19</a:t>
            </a:fld>
            <a:endParaRPr lang="en-US"/>
          </a:p>
        </p:txBody>
      </p:sp>
    </p:spTree>
    <p:extLst>
      <p:ext uri="{BB962C8B-B14F-4D97-AF65-F5344CB8AC3E}">
        <p14:creationId xmlns:p14="http://schemas.microsoft.com/office/powerpoint/2010/main" val="294113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a:t>
            </a:fld>
            <a:endParaRPr lang="en-US"/>
          </a:p>
        </p:txBody>
      </p:sp>
    </p:spTree>
    <p:extLst>
      <p:ext uri="{BB962C8B-B14F-4D97-AF65-F5344CB8AC3E}">
        <p14:creationId xmlns:p14="http://schemas.microsoft.com/office/powerpoint/2010/main" val="2698985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20</a:t>
            </a:fld>
            <a:endParaRPr lang="en-US"/>
          </a:p>
        </p:txBody>
      </p:sp>
    </p:spTree>
    <p:extLst>
      <p:ext uri="{BB962C8B-B14F-4D97-AF65-F5344CB8AC3E}">
        <p14:creationId xmlns:p14="http://schemas.microsoft.com/office/powerpoint/2010/main" val="1865802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21</a:t>
            </a:fld>
            <a:endParaRPr lang="en-US"/>
          </a:p>
        </p:txBody>
      </p:sp>
    </p:spTree>
    <p:extLst>
      <p:ext uri="{BB962C8B-B14F-4D97-AF65-F5344CB8AC3E}">
        <p14:creationId xmlns:p14="http://schemas.microsoft.com/office/powerpoint/2010/main" val="236512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22</a:t>
            </a:fld>
            <a:endParaRPr lang="en-US"/>
          </a:p>
        </p:txBody>
      </p:sp>
    </p:spTree>
    <p:extLst>
      <p:ext uri="{BB962C8B-B14F-4D97-AF65-F5344CB8AC3E}">
        <p14:creationId xmlns:p14="http://schemas.microsoft.com/office/powerpoint/2010/main" val="2659501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23</a:t>
            </a:fld>
            <a:endParaRPr lang="en-US"/>
          </a:p>
        </p:txBody>
      </p:sp>
    </p:spTree>
    <p:extLst>
      <p:ext uri="{BB962C8B-B14F-4D97-AF65-F5344CB8AC3E}">
        <p14:creationId xmlns:p14="http://schemas.microsoft.com/office/powerpoint/2010/main" val="3545547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24</a:t>
            </a:fld>
            <a:endParaRPr lang="en-US"/>
          </a:p>
        </p:txBody>
      </p:sp>
    </p:spTree>
    <p:extLst>
      <p:ext uri="{BB962C8B-B14F-4D97-AF65-F5344CB8AC3E}">
        <p14:creationId xmlns:p14="http://schemas.microsoft.com/office/powerpoint/2010/main" val="27777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25</a:t>
            </a:fld>
            <a:endParaRPr lang="en-US"/>
          </a:p>
        </p:txBody>
      </p:sp>
    </p:spTree>
    <p:extLst>
      <p:ext uri="{BB962C8B-B14F-4D97-AF65-F5344CB8AC3E}">
        <p14:creationId xmlns:p14="http://schemas.microsoft.com/office/powerpoint/2010/main" val="4160752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26</a:t>
            </a:fld>
            <a:endParaRPr lang="en-US"/>
          </a:p>
        </p:txBody>
      </p:sp>
    </p:spTree>
    <p:extLst>
      <p:ext uri="{BB962C8B-B14F-4D97-AF65-F5344CB8AC3E}">
        <p14:creationId xmlns:p14="http://schemas.microsoft.com/office/powerpoint/2010/main" val="265938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27</a:t>
            </a:fld>
            <a:endParaRPr lang="en-US"/>
          </a:p>
        </p:txBody>
      </p:sp>
    </p:spTree>
    <p:extLst>
      <p:ext uri="{BB962C8B-B14F-4D97-AF65-F5344CB8AC3E}">
        <p14:creationId xmlns:p14="http://schemas.microsoft.com/office/powerpoint/2010/main" val="3508863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28</a:t>
            </a:fld>
            <a:endParaRPr lang="en-US"/>
          </a:p>
        </p:txBody>
      </p:sp>
    </p:spTree>
    <p:extLst>
      <p:ext uri="{BB962C8B-B14F-4D97-AF65-F5344CB8AC3E}">
        <p14:creationId xmlns:p14="http://schemas.microsoft.com/office/powerpoint/2010/main" val="1613781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29</a:t>
            </a:fld>
            <a:endParaRPr lang="en-US"/>
          </a:p>
        </p:txBody>
      </p:sp>
    </p:spTree>
    <p:extLst>
      <p:ext uri="{BB962C8B-B14F-4D97-AF65-F5344CB8AC3E}">
        <p14:creationId xmlns:p14="http://schemas.microsoft.com/office/powerpoint/2010/main" val="289801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a:t>
            </a:fld>
            <a:endParaRPr lang="en-US"/>
          </a:p>
        </p:txBody>
      </p:sp>
    </p:spTree>
    <p:extLst>
      <p:ext uri="{BB962C8B-B14F-4D97-AF65-F5344CB8AC3E}">
        <p14:creationId xmlns:p14="http://schemas.microsoft.com/office/powerpoint/2010/main" val="234679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30</a:t>
            </a:fld>
            <a:endParaRPr lang="en-US"/>
          </a:p>
        </p:txBody>
      </p:sp>
    </p:spTree>
    <p:extLst>
      <p:ext uri="{BB962C8B-B14F-4D97-AF65-F5344CB8AC3E}">
        <p14:creationId xmlns:p14="http://schemas.microsoft.com/office/powerpoint/2010/main" val="1531514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31</a:t>
            </a:fld>
            <a:endParaRPr lang="en-US"/>
          </a:p>
        </p:txBody>
      </p:sp>
    </p:spTree>
    <p:extLst>
      <p:ext uri="{BB962C8B-B14F-4D97-AF65-F5344CB8AC3E}">
        <p14:creationId xmlns:p14="http://schemas.microsoft.com/office/powerpoint/2010/main" val="880463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32</a:t>
            </a:fld>
            <a:endParaRPr lang="en-US"/>
          </a:p>
        </p:txBody>
      </p:sp>
    </p:spTree>
    <p:extLst>
      <p:ext uri="{BB962C8B-B14F-4D97-AF65-F5344CB8AC3E}">
        <p14:creationId xmlns:p14="http://schemas.microsoft.com/office/powerpoint/2010/main" val="2999621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33</a:t>
            </a:fld>
            <a:endParaRPr lang="en-US"/>
          </a:p>
        </p:txBody>
      </p:sp>
    </p:spTree>
    <p:extLst>
      <p:ext uri="{BB962C8B-B14F-4D97-AF65-F5344CB8AC3E}">
        <p14:creationId xmlns:p14="http://schemas.microsoft.com/office/powerpoint/2010/main" val="765863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34</a:t>
            </a:fld>
            <a:endParaRPr lang="en-US"/>
          </a:p>
        </p:txBody>
      </p:sp>
    </p:spTree>
    <p:extLst>
      <p:ext uri="{BB962C8B-B14F-4D97-AF65-F5344CB8AC3E}">
        <p14:creationId xmlns:p14="http://schemas.microsoft.com/office/powerpoint/2010/main" val="1585015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35</a:t>
            </a:fld>
            <a:endParaRPr lang="en-US"/>
          </a:p>
        </p:txBody>
      </p:sp>
    </p:spTree>
    <p:extLst>
      <p:ext uri="{BB962C8B-B14F-4D97-AF65-F5344CB8AC3E}">
        <p14:creationId xmlns:p14="http://schemas.microsoft.com/office/powerpoint/2010/main" val="3084977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36</a:t>
            </a:fld>
            <a:endParaRPr lang="en-US"/>
          </a:p>
        </p:txBody>
      </p:sp>
    </p:spTree>
    <p:extLst>
      <p:ext uri="{BB962C8B-B14F-4D97-AF65-F5344CB8AC3E}">
        <p14:creationId xmlns:p14="http://schemas.microsoft.com/office/powerpoint/2010/main" val="231425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a:t>
            </a:fld>
            <a:endParaRPr lang="en-US"/>
          </a:p>
        </p:txBody>
      </p:sp>
    </p:spTree>
    <p:extLst>
      <p:ext uri="{BB962C8B-B14F-4D97-AF65-F5344CB8AC3E}">
        <p14:creationId xmlns:p14="http://schemas.microsoft.com/office/powerpoint/2010/main" val="54153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a:t>
            </a:fld>
            <a:endParaRPr lang="en-US"/>
          </a:p>
        </p:txBody>
      </p:sp>
    </p:spTree>
    <p:extLst>
      <p:ext uri="{BB962C8B-B14F-4D97-AF65-F5344CB8AC3E}">
        <p14:creationId xmlns:p14="http://schemas.microsoft.com/office/powerpoint/2010/main" val="218138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a:t>
            </a:fld>
            <a:endParaRPr lang="en-US"/>
          </a:p>
        </p:txBody>
      </p:sp>
    </p:spTree>
    <p:extLst>
      <p:ext uri="{BB962C8B-B14F-4D97-AF65-F5344CB8AC3E}">
        <p14:creationId xmlns:p14="http://schemas.microsoft.com/office/powerpoint/2010/main" val="13589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a:t>
            </a:fld>
            <a:endParaRPr lang="en-US"/>
          </a:p>
        </p:txBody>
      </p:sp>
    </p:spTree>
    <p:extLst>
      <p:ext uri="{BB962C8B-B14F-4D97-AF65-F5344CB8AC3E}">
        <p14:creationId xmlns:p14="http://schemas.microsoft.com/office/powerpoint/2010/main" val="348049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8</a:t>
            </a:fld>
            <a:endParaRPr lang="en-US"/>
          </a:p>
        </p:txBody>
      </p:sp>
    </p:spTree>
    <p:extLst>
      <p:ext uri="{BB962C8B-B14F-4D97-AF65-F5344CB8AC3E}">
        <p14:creationId xmlns:p14="http://schemas.microsoft.com/office/powerpoint/2010/main" val="216261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9</a:t>
            </a:fld>
            <a:endParaRPr lang="en-US"/>
          </a:p>
        </p:txBody>
      </p:sp>
    </p:spTree>
    <p:extLst>
      <p:ext uri="{BB962C8B-B14F-4D97-AF65-F5344CB8AC3E}">
        <p14:creationId xmlns:p14="http://schemas.microsoft.com/office/powerpoint/2010/main" val="370557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25BFC4-0BCC-4D41-A198-7B54695224D5}"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7399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D156-F326-4E51-A371-621ED74EC930}"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23973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D0C65-A992-4F96-8A4D-F42B0D8CCF38}"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5715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DC75-CCAE-44C2-868C-5D994B7A4FEB}"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429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B6BC1-7A79-4311-AC48-BBC4A0559FE0}"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26821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47745-426F-4772-AE7D-A556410F4BC5}"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9601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8A5B0-1C68-4AF9-BFFC-EF283E6D5046}" type="datetime1">
              <a:rPr lang="en-US" smtClean="0"/>
              <a:t>1/18/2024</a:t>
            </a:fld>
            <a:endParaRPr lang="en-US"/>
          </a:p>
        </p:txBody>
      </p:sp>
      <p:sp>
        <p:nvSpPr>
          <p:cNvPr id="8" name="Footer Placeholder 7"/>
          <p:cNvSpPr>
            <a:spLocks noGrp="1"/>
          </p:cNvSpPr>
          <p:nvPr>
            <p:ph type="ftr" sz="quarter" idx="11"/>
          </p:nvPr>
        </p:nvSpPr>
        <p:spPr/>
        <p:txBody>
          <a:bodyPr/>
          <a:lstStyle/>
          <a:p>
            <a:r>
              <a:rPr lang="en-US" dirty="0"/>
              <a:t>Green Building Practices</a:t>
            </a:r>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32032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F01BD-9775-4B9C-8615-68F748EF1BEB}" type="datetime1">
              <a:rPr lang="en-US" smtClean="0"/>
              <a:t>1/18/2024</a:t>
            </a:fld>
            <a:endParaRPr lang="en-US"/>
          </a:p>
        </p:txBody>
      </p:sp>
      <p:sp>
        <p:nvSpPr>
          <p:cNvPr id="4" name="Footer Placeholder 3"/>
          <p:cNvSpPr>
            <a:spLocks noGrp="1"/>
          </p:cNvSpPr>
          <p:nvPr>
            <p:ph type="ftr" sz="quarter" idx="11"/>
          </p:nvPr>
        </p:nvSpPr>
        <p:spPr/>
        <p:txBody>
          <a:bodyPr/>
          <a:lstStyle/>
          <a:p>
            <a:r>
              <a:rPr lang="en-US" dirty="0"/>
              <a:t>Green Building Practices</a:t>
            </a:r>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64938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FC5D-819A-4659-B275-C6EEC6CA5691}" type="datetime1">
              <a:rPr lang="en-US" smtClean="0"/>
              <a:t>1/18/2024</a:t>
            </a:fld>
            <a:endParaRPr lang="en-US"/>
          </a:p>
        </p:txBody>
      </p:sp>
      <p:sp>
        <p:nvSpPr>
          <p:cNvPr id="3" name="Footer Placeholder 2"/>
          <p:cNvSpPr>
            <a:spLocks noGrp="1"/>
          </p:cNvSpPr>
          <p:nvPr>
            <p:ph type="ftr" sz="quarter" idx="11"/>
          </p:nvPr>
        </p:nvSpPr>
        <p:spPr/>
        <p:txBody>
          <a:bodyPr/>
          <a:lstStyle/>
          <a:p>
            <a:r>
              <a:rPr lang="en-US" dirty="0"/>
              <a:t>Green Building Practices</a:t>
            </a:r>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041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1062A4-CC90-4B51-B636-5B559CE71084}"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3138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9281E9-3A1E-4FE0-AEEC-8C5022D20D0B}"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2551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41587-DFD7-4F13-92A0-021180770D26}" type="datetime1">
              <a:rPr lang="en-US" smtClean="0"/>
              <a:t>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Green Building Practices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166294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cfpub.epa.gov/npdes/stormwater/swppp.cfm" TargetMode="External"/><Relationship Id="rId4" Type="http://schemas.openxmlformats.org/officeDocument/2006/relationships/image" Target="../media/image30.jpeg"/><Relationship Id="rId9"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qk4hbNEWdQ"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Green Building </a:t>
            </a:r>
            <a:r>
              <a:rPr lang="en-US" sz="2800" dirty="0"/>
              <a:t>requires a new way of thinking and approaching the design, construction, operation, and renovation of buildings and communities.</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How do teams organize as part of an </a:t>
            </a:r>
            <a:r>
              <a:rPr lang="en-US" sz="2800" b="1" dirty="0"/>
              <a:t>integrative process</a:t>
            </a:r>
            <a:r>
              <a:rPr lang="en-US" sz="2800" dirty="0"/>
              <a:t>?</a:t>
            </a:r>
          </a:p>
          <a:p>
            <a:pPr marL="342900" indent="-342900">
              <a:buFont typeface="Wingdings" panose="05000000000000000000" pitchFamily="2" charset="2"/>
              <a:buChar char="q"/>
            </a:pPr>
            <a:r>
              <a:rPr lang="en-US" sz="2800" dirty="0"/>
              <a:t>How do </a:t>
            </a:r>
            <a:r>
              <a:rPr lang="en-US" sz="2800" b="1" dirty="0"/>
              <a:t>systems thinking </a:t>
            </a:r>
            <a:r>
              <a:rPr lang="en-US" sz="2800" dirty="0"/>
              <a:t>change the way sites are developed?</a:t>
            </a:r>
          </a:p>
          <a:p>
            <a:pPr marL="342900" indent="-342900">
              <a:buFont typeface="Wingdings" panose="05000000000000000000" pitchFamily="2" charset="2"/>
              <a:buChar char="q"/>
            </a:pPr>
            <a:r>
              <a:rPr lang="en-US" sz="2800" dirty="0"/>
              <a:t>How does </a:t>
            </a:r>
            <a:r>
              <a:rPr lang="en-US" sz="2800" b="1" dirty="0"/>
              <a:t>life-cycle assessment </a:t>
            </a:r>
            <a:r>
              <a:rPr lang="en-US" sz="2800" dirty="0"/>
              <a:t>affect materials selection?</a:t>
            </a:r>
          </a:p>
          <a:p>
            <a:endParaRPr lang="en-US" sz="2800" dirty="0"/>
          </a:p>
          <a:p>
            <a:r>
              <a:rPr lang="en-US" sz="2800" dirty="0"/>
              <a:t>How does this new approach work in real life?</a:t>
            </a:r>
          </a:p>
        </p:txBody>
      </p:sp>
      <p:sp>
        <p:nvSpPr>
          <p:cNvPr id="11" name="TextBox 10">
            <a:extLst>
              <a:ext uri="{FF2B5EF4-FFF2-40B4-BE49-F238E27FC236}">
                <a16:creationId xmlns:a16="http://schemas.microsoft.com/office/drawing/2014/main" id="{59C1EA18-0842-4566-AFB7-531A43C6096A}"/>
              </a:ext>
            </a:extLst>
          </p:cNvPr>
          <p:cNvSpPr txBox="1"/>
          <p:nvPr/>
        </p:nvSpPr>
        <p:spPr>
          <a:xfrm>
            <a:off x="0" y="0"/>
            <a:ext cx="12192000" cy="685800"/>
          </a:xfrm>
          <a:prstGeom prst="rect">
            <a:avLst/>
          </a:prstGeom>
          <a:solidFill>
            <a:srgbClr val="27A7CC"/>
          </a:solidFill>
        </p:spPr>
        <p:txBody>
          <a:bodyPr wrap="square" rtlCol="0" anchor="ctr" anchorCtr="0">
            <a:noAutofit/>
          </a:bodyPr>
          <a:lstStyle/>
          <a:p>
            <a:pPr algn="ctr"/>
            <a:r>
              <a:rPr lang="en-US" sz="2800" b="1" dirty="0"/>
              <a:t>Sustainable Thinking at Work: New Processes for Building Green</a:t>
            </a:r>
          </a:p>
        </p:txBody>
      </p:sp>
      <p:pic>
        <p:nvPicPr>
          <p:cNvPr id="16" name="Picture 15">
            <a:extLst>
              <a:ext uri="{FF2B5EF4-FFF2-40B4-BE49-F238E27FC236}">
                <a16:creationId xmlns:a16="http://schemas.microsoft.com/office/drawing/2014/main" id="{97915F05-7B5A-4980-AC68-C6FCCC1DF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7" name="TextBox 16">
            <a:extLst>
              <a:ext uri="{FF2B5EF4-FFF2-40B4-BE49-F238E27FC236}">
                <a16:creationId xmlns:a16="http://schemas.microsoft.com/office/drawing/2014/main" id="{C3066A54-D81F-413C-9FC4-D3F1A209C2E4}"/>
              </a:ext>
            </a:extLst>
          </p:cNvPr>
          <p:cNvSpPr txBox="1"/>
          <p:nvPr/>
        </p:nvSpPr>
        <p:spPr>
          <a:xfrm>
            <a:off x="243840" y="149320"/>
            <a:ext cx="914400" cy="387160"/>
          </a:xfrm>
          <a:prstGeom prst="rect">
            <a:avLst/>
          </a:prstGeom>
          <a:solidFill>
            <a:srgbClr val="27A7CC"/>
          </a:solidFill>
        </p:spPr>
        <p:txBody>
          <a:bodyPr wrap="square" rtlCol="0" anchor="ctr" anchorCtr="0">
            <a:noAutofit/>
          </a:bodyPr>
          <a:lstStyle/>
          <a:p>
            <a:r>
              <a:rPr lang="en-US" sz="1200" b="1" dirty="0">
                <a:latin typeface="MV Boli" panose="02000500030200090000" pitchFamily="2" charset="0"/>
                <a:cs typeface="MV Boli" panose="02000500030200090000" pitchFamily="2" charset="0"/>
              </a:rPr>
              <a:t>LCCG</a:t>
            </a:r>
          </a:p>
          <a:p>
            <a:r>
              <a:rPr lang="en-US" sz="1200" b="1" dirty="0">
                <a:latin typeface="MV Boli" panose="02000500030200090000" pitchFamily="2" charset="0"/>
                <a:cs typeface="MV Boli" panose="02000500030200090000" pitchFamily="2" charset="0"/>
              </a:rPr>
              <a:t>Section 3</a:t>
            </a:r>
          </a:p>
        </p:txBody>
      </p:sp>
      <p:sp>
        <p:nvSpPr>
          <p:cNvPr id="8" name="Footer Placeholder 4">
            <a:extLst>
              <a:ext uri="{FF2B5EF4-FFF2-40B4-BE49-F238E27FC236}">
                <a16:creationId xmlns:a16="http://schemas.microsoft.com/office/drawing/2014/main" id="{A77892F4-FEBB-49DC-B0E9-D8A4CF8BE108}"/>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BC1805EA-2155-49D4-8535-2425D7AB59B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a:t>
            </a:fld>
            <a:endParaRPr lang="en-US" sz="900" dirty="0">
              <a:solidFill>
                <a:schemeClr val="accent6">
                  <a:lumMod val="50000"/>
                </a:schemeClr>
              </a:solidFill>
            </a:endParaRPr>
          </a:p>
        </p:txBody>
      </p:sp>
    </p:spTree>
    <p:extLst>
      <p:ext uri="{BB962C8B-B14F-4D97-AF65-F5344CB8AC3E}">
        <p14:creationId xmlns:p14="http://schemas.microsoft.com/office/powerpoint/2010/main" val="1356388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Types of Meetings</a:t>
            </a:r>
          </a:p>
          <a:p>
            <a:endParaRPr lang="en-US" sz="2800" dirty="0"/>
          </a:p>
          <a:p>
            <a:pPr marL="342900" indent="-342900">
              <a:buFont typeface="Wingdings" panose="05000000000000000000" pitchFamily="2" charset="2"/>
              <a:buChar char="q"/>
            </a:pPr>
            <a:r>
              <a:rPr lang="en-US" sz="2800" dirty="0"/>
              <a:t>Charrette</a:t>
            </a:r>
          </a:p>
          <a:p>
            <a:pPr marL="342900" indent="-342900">
              <a:buFont typeface="Wingdings" panose="05000000000000000000" pitchFamily="2" charset="2"/>
              <a:buChar char="q"/>
            </a:pPr>
            <a:r>
              <a:rPr lang="en-US" sz="2800" dirty="0"/>
              <a:t>Team Meeting</a:t>
            </a:r>
          </a:p>
          <a:p>
            <a:pPr marL="342900" indent="-342900">
              <a:buFont typeface="Wingdings" panose="05000000000000000000" pitchFamily="2" charset="2"/>
              <a:buChar char="q"/>
            </a:pPr>
            <a:r>
              <a:rPr lang="en-US" sz="2800" dirty="0"/>
              <a:t>Small Task Group</a:t>
            </a:r>
          </a:p>
          <a:p>
            <a:pPr marL="342900" indent="-342900">
              <a:buFont typeface="Wingdings" panose="05000000000000000000" pitchFamily="2" charset="2"/>
              <a:buChar char="q"/>
            </a:pPr>
            <a:r>
              <a:rPr lang="en-US" sz="2800" dirty="0"/>
              <a:t>Stakeholder Meeting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790" y="4181008"/>
            <a:ext cx="3422429" cy="1828800"/>
          </a:xfrm>
          <a:prstGeom prst="rect">
            <a:avLst/>
          </a:prstGeom>
        </p:spPr>
      </p:pic>
      <p:pic>
        <p:nvPicPr>
          <p:cNvPr id="11" name="Picture 10">
            <a:extLst>
              <a:ext uri="{FF2B5EF4-FFF2-40B4-BE49-F238E27FC236}">
                <a16:creationId xmlns:a16="http://schemas.microsoft.com/office/drawing/2014/main" id="{758FA5E5-B516-4A6C-9234-C3674906E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
        <p:nvSpPr>
          <p:cNvPr id="7" name="Footer Placeholder 4">
            <a:extLst>
              <a:ext uri="{FF2B5EF4-FFF2-40B4-BE49-F238E27FC236}">
                <a16:creationId xmlns:a16="http://schemas.microsoft.com/office/drawing/2014/main" id="{472569FA-2425-43E8-986C-02A09AF804A9}"/>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5E0429BA-D842-49A9-9326-AC2B8652551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10</a:t>
            </a:fld>
            <a:endParaRPr lang="en-US" sz="900" dirty="0">
              <a:solidFill>
                <a:schemeClr val="accent6">
                  <a:lumMod val="50000"/>
                </a:schemeClr>
              </a:solidFill>
            </a:endParaRPr>
          </a:p>
        </p:txBody>
      </p:sp>
    </p:spTree>
    <p:extLst>
      <p:ext uri="{BB962C8B-B14F-4D97-AF65-F5344CB8AC3E}">
        <p14:creationId xmlns:p14="http://schemas.microsoft.com/office/powerpoint/2010/main" val="152068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Charrette</a:t>
            </a:r>
          </a:p>
          <a:p>
            <a:endParaRPr lang="en-US" sz="2800" dirty="0"/>
          </a:p>
          <a:p>
            <a:r>
              <a:rPr lang="en-US" sz="2800" dirty="0"/>
              <a:t>an intensive, multiparty workshop that brings people from different disciplines and backgrounds together to explore, generate, and collaboratively produce design options.</a:t>
            </a:r>
            <a:endParaRPr lang="en-US" sz="2800" b="1" dirty="0"/>
          </a:p>
        </p:txBody>
      </p:sp>
      <p:pic>
        <p:nvPicPr>
          <p:cNvPr id="11" name="Picture 10">
            <a:extLst>
              <a:ext uri="{FF2B5EF4-FFF2-40B4-BE49-F238E27FC236}">
                <a16:creationId xmlns:a16="http://schemas.microsoft.com/office/drawing/2014/main" id="{D7DD0D78-BB6D-4826-9721-5169EE9F4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
        <p:nvSpPr>
          <p:cNvPr id="6" name="Footer Placeholder 4">
            <a:extLst>
              <a:ext uri="{FF2B5EF4-FFF2-40B4-BE49-F238E27FC236}">
                <a16:creationId xmlns:a16="http://schemas.microsoft.com/office/drawing/2014/main" id="{9D972B53-719F-465D-8A27-F795563F245D}"/>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C063B602-DEB0-475B-84B4-565225B0941C}"/>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11</a:t>
            </a:fld>
            <a:endParaRPr lang="en-US" sz="900" dirty="0">
              <a:solidFill>
                <a:schemeClr val="accent6">
                  <a:lumMod val="50000"/>
                </a:schemeClr>
              </a:solidFill>
            </a:endParaRPr>
          </a:p>
        </p:txBody>
      </p:sp>
    </p:spTree>
    <p:extLst>
      <p:ext uri="{BB962C8B-B14F-4D97-AF65-F5344CB8AC3E}">
        <p14:creationId xmlns:p14="http://schemas.microsoft.com/office/powerpoint/2010/main" val="228022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Charrette</a:t>
            </a:r>
          </a:p>
          <a:p>
            <a:endParaRPr lang="en-US" sz="2800" dirty="0"/>
          </a:p>
          <a:p>
            <a:r>
              <a:rPr lang="en-US" sz="2800" dirty="0"/>
              <a:t>At least one initial strategy meeting or LEED “charrette” generally held at the beginning of the project</a:t>
            </a:r>
          </a:p>
          <a:p>
            <a:pPr marL="342900" indent="-342900">
              <a:buFont typeface="Wingdings" panose="05000000000000000000" pitchFamily="2" charset="2"/>
              <a:buChar char="q"/>
            </a:pPr>
            <a:r>
              <a:rPr lang="en-US" sz="2800" dirty="0"/>
              <a:t>Charrettes assist in establishing green goals</a:t>
            </a:r>
          </a:p>
          <a:p>
            <a:pPr marL="342900" indent="-342900">
              <a:buFont typeface="Wingdings" panose="05000000000000000000" pitchFamily="2" charset="2"/>
              <a:buChar char="q"/>
            </a:pPr>
            <a:r>
              <a:rPr lang="en-US" sz="2800" dirty="0"/>
              <a:t>Goal – to develop possible design and strategies for greening a space </a:t>
            </a:r>
          </a:p>
          <a:p>
            <a:r>
              <a:rPr lang="en-US" sz="2800" dirty="0"/>
              <a:t> </a:t>
            </a:r>
          </a:p>
          <a:p>
            <a:r>
              <a:rPr lang="en-US" sz="2800" b="1" u="sng" dirty="0"/>
              <a:t>Deliverables</a:t>
            </a:r>
            <a:endParaRPr lang="en-US" sz="2800" b="1" dirty="0"/>
          </a:p>
          <a:p>
            <a:r>
              <a:rPr lang="en-US" sz="2800" dirty="0"/>
              <a:t>The typical deliverables from the initial strategy meeting are:</a:t>
            </a:r>
          </a:p>
          <a:p>
            <a:pPr marL="457200" indent="-457200">
              <a:buFont typeface="+mj-lt"/>
              <a:buAutoNum type="arabicPeriod"/>
            </a:pPr>
            <a:r>
              <a:rPr lang="en-US" sz="2800" dirty="0"/>
              <a:t>LEED certification goal (certification level)</a:t>
            </a:r>
          </a:p>
          <a:p>
            <a:pPr marL="457200" indent="-457200">
              <a:buFont typeface="+mj-lt"/>
              <a:buAutoNum type="arabicPeriod"/>
            </a:pPr>
            <a:r>
              <a:rPr lang="en-US" sz="2800" dirty="0"/>
              <a:t>LEED scorecard that shows the targeted credits for pursuit (LEED checklist)</a:t>
            </a:r>
          </a:p>
        </p:txBody>
      </p:sp>
      <p:pic>
        <p:nvPicPr>
          <p:cNvPr id="11" name="Picture 10">
            <a:extLst>
              <a:ext uri="{FF2B5EF4-FFF2-40B4-BE49-F238E27FC236}">
                <a16:creationId xmlns:a16="http://schemas.microsoft.com/office/drawing/2014/main" id="{FAA7DD96-C3FB-4945-9FB5-76169C648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
        <p:nvSpPr>
          <p:cNvPr id="6" name="Footer Placeholder 4">
            <a:extLst>
              <a:ext uri="{FF2B5EF4-FFF2-40B4-BE49-F238E27FC236}">
                <a16:creationId xmlns:a16="http://schemas.microsoft.com/office/drawing/2014/main" id="{F5D701C0-9383-488A-9933-05EAB45E114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DF889804-F220-4FFE-BFCE-675B448CABE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12</a:t>
            </a:fld>
            <a:endParaRPr lang="en-US" sz="900" dirty="0">
              <a:solidFill>
                <a:schemeClr val="accent6">
                  <a:lumMod val="50000"/>
                </a:schemeClr>
              </a:solidFill>
            </a:endParaRPr>
          </a:p>
        </p:txBody>
      </p:sp>
    </p:spTree>
    <p:extLst>
      <p:ext uri="{BB962C8B-B14F-4D97-AF65-F5344CB8AC3E}">
        <p14:creationId xmlns:p14="http://schemas.microsoft.com/office/powerpoint/2010/main" val="393788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Team Meeting</a:t>
            </a:r>
          </a:p>
          <a:p>
            <a:endParaRPr lang="en-US" sz="2800" dirty="0"/>
          </a:p>
          <a:p>
            <a:r>
              <a:rPr lang="en-US" sz="2800" dirty="0"/>
              <a:t>Allow the group to work together creatively on new synergies.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050" y="822321"/>
            <a:ext cx="914400" cy="685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717385"/>
            <a:ext cx="4572000" cy="3429000"/>
          </a:xfrm>
          <a:prstGeom prst="rect">
            <a:avLst/>
          </a:prstGeom>
        </p:spPr>
      </p:pic>
      <p:pic>
        <p:nvPicPr>
          <p:cNvPr id="11" name="Picture 10">
            <a:extLst>
              <a:ext uri="{FF2B5EF4-FFF2-40B4-BE49-F238E27FC236}">
                <a16:creationId xmlns:a16="http://schemas.microsoft.com/office/drawing/2014/main" id="{BA9A8DBF-1F8F-4860-B5CA-DE5ABDBC1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
        <p:nvSpPr>
          <p:cNvPr id="8" name="Footer Placeholder 4">
            <a:extLst>
              <a:ext uri="{FF2B5EF4-FFF2-40B4-BE49-F238E27FC236}">
                <a16:creationId xmlns:a16="http://schemas.microsoft.com/office/drawing/2014/main" id="{A4340176-5612-4ABC-8B70-83702433CD9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7FCDB0A0-4F67-46E5-9D79-7A40E5531B9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13</a:t>
            </a:fld>
            <a:endParaRPr lang="en-US" sz="900" dirty="0">
              <a:solidFill>
                <a:schemeClr val="accent6">
                  <a:lumMod val="50000"/>
                </a:schemeClr>
              </a:solidFill>
            </a:endParaRPr>
          </a:p>
        </p:txBody>
      </p:sp>
    </p:spTree>
    <p:extLst>
      <p:ext uri="{BB962C8B-B14F-4D97-AF65-F5344CB8AC3E}">
        <p14:creationId xmlns:p14="http://schemas.microsoft.com/office/powerpoint/2010/main" val="298637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Small Task Group</a:t>
            </a:r>
          </a:p>
          <a:p>
            <a:endParaRPr lang="en-US" sz="2800" dirty="0"/>
          </a:p>
          <a:p>
            <a:r>
              <a:rPr lang="en-US" sz="2800" dirty="0"/>
              <a:t>Opportunity to explore particular topics, conduct research, and refine the ideas for presentation at a later team meeting.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346" y="1005840"/>
            <a:ext cx="1197429" cy="685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517" y="3950934"/>
            <a:ext cx="2264975" cy="1828800"/>
          </a:xfrm>
          <a:prstGeom prst="rect">
            <a:avLst/>
          </a:prstGeom>
        </p:spPr>
      </p:pic>
      <p:pic>
        <p:nvPicPr>
          <p:cNvPr id="11" name="Picture 10">
            <a:extLst>
              <a:ext uri="{FF2B5EF4-FFF2-40B4-BE49-F238E27FC236}">
                <a16:creationId xmlns:a16="http://schemas.microsoft.com/office/drawing/2014/main" id="{697F8F1D-EE41-4579-B70F-EFB7D4B05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
        <p:nvSpPr>
          <p:cNvPr id="8" name="Footer Placeholder 4">
            <a:extLst>
              <a:ext uri="{FF2B5EF4-FFF2-40B4-BE49-F238E27FC236}">
                <a16:creationId xmlns:a16="http://schemas.microsoft.com/office/drawing/2014/main" id="{3D33FB8F-1400-46B9-A11E-D51B445CC46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594C7CB4-493F-4D36-8650-D46C51893D5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14</a:t>
            </a:fld>
            <a:endParaRPr lang="en-US" sz="900" dirty="0">
              <a:solidFill>
                <a:schemeClr val="accent6">
                  <a:lumMod val="50000"/>
                </a:schemeClr>
              </a:solidFill>
            </a:endParaRPr>
          </a:p>
        </p:txBody>
      </p:sp>
    </p:spTree>
    <p:extLst>
      <p:ext uri="{BB962C8B-B14F-4D97-AF65-F5344CB8AC3E}">
        <p14:creationId xmlns:p14="http://schemas.microsoft.com/office/powerpoint/2010/main" val="208318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Stakeholder Meeting</a:t>
            </a:r>
          </a:p>
          <a:p>
            <a:endParaRPr lang="en-US" sz="2800" dirty="0"/>
          </a:p>
          <a:p>
            <a:r>
              <a:rPr lang="en-US" sz="2800" dirty="0"/>
              <a:t>Held with neighbors, community members, and others with a vested interest in the project.</a:t>
            </a:r>
          </a:p>
          <a:p>
            <a:endParaRPr lang="en-US" sz="2800" dirty="0"/>
          </a:p>
          <a:p>
            <a:r>
              <a:rPr lang="en-US" sz="2800" dirty="0"/>
              <a:t>They enhance a project team’s interaction with and understanding of community issues, concerns, and ideas.</a:t>
            </a:r>
          </a:p>
        </p:txBody>
      </p:sp>
      <p:pic>
        <p:nvPicPr>
          <p:cNvPr id="11" name="Picture 10">
            <a:extLst>
              <a:ext uri="{FF2B5EF4-FFF2-40B4-BE49-F238E27FC236}">
                <a16:creationId xmlns:a16="http://schemas.microsoft.com/office/drawing/2014/main" id="{9CBD34D3-363C-432A-BE93-FFCE20658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
        <p:nvSpPr>
          <p:cNvPr id="6" name="Footer Placeholder 4">
            <a:extLst>
              <a:ext uri="{FF2B5EF4-FFF2-40B4-BE49-F238E27FC236}">
                <a16:creationId xmlns:a16="http://schemas.microsoft.com/office/drawing/2014/main" id="{F9EFEDF2-CC71-4267-9EAF-1341C0DE249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FAB667B5-AA86-472C-ABA9-CDACBF83D8FC}"/>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15</a:t>
            </a:fld>
            <a:endParaRPr lang="en-US" sz="900" dirty="0">
              <a:solidFill>
                <a:schemeClr val="accent6">
                  <a:lumMod val="50000"/>
                </a:schemeClr>
              </a:solidFill>
            </a:endParaRPr>
          </a:p>
        </p:txBody>
      </p:sp>
    </p:spTree>
    <p:extLst>
      <p:ext uri="{BB962C8B-B14F-4D97-AF65-F5344CB8AC3E}">
        <p14:creationId xmlns:p14="http://schemas.microsoft.com/office/powerpoint/2010/main" val="30401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1463"/>
          </a:xfrm>
          <a:prstGeom prst="rect">
            <a:avLst/>
          </a:prstGeom>
        </p:spPr>
      </p:pic>
      <p:sp>
        <p:nvSpPr>
          <p:cNvPr id="13" name="TextBox 12"/>
          <p:cNvSpPr txBox="1"/>
          <p:nvPr/>
        </p:nvSpPr>
        <p:spPr>
          <a:xfrm>
            <a:off x="0" y="1005840"/>
            <a:ext cx="7777480" cy="5486400"/>
          </a:xfrm>
          <a:prstGeom prst="rect">
            <a:avLst/>
          </a:prstGeom>
          <a:noFill/>
        </p:spPr>
        <p:txBody>
          <a:bodyPr wrap="square" lIns="91440" rIns="91440" rtlCol="0">
            <a:noAutofit/>
          </a:bodyPr>
          <a:lstStyle/>
          <a:p>
            <a:r>
              <a:rPr lang="en-US" sz="2800" b="1" dirty="0"/>
              <a:t>Project Team</a:t>
            </a:r>
          </a:p>
          <a:p>
            <a:endParaRPr lang="en-US" sz="2800" dirty="0"/>
          </a:p>
          <a:p>
            <a:r>
              <a:rPr lang="en-US" sz="2800" dirty="0"/>
              <a:t>Broad</a:t>
            </a:r>
          </a:p>
          <a:p>
            <a:r>
              <a:rPr lang="en-US" sz="2800" dirty="0"/>
              <a:t>Inclusive</a:t>
            </a:r>
          </a:p>
          <a:p>
            <a:r>
              <a:rPr lang="en-US" sz="2800" dirty="0"/>
              <a:t>Collaborative</a:t>
            </a:r>
          </a:p>
          <a:p>
            <a:r>
              <a:rPr lang="en-US" sz="2800" dirty="0"/>
              <a:t>Provide Training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1480" y="1143000"/>
            <a:ext cx="4572000" cy="4572000"/>
          </a:xfrm>
          <a:prstGeom prst="rect">
            <a:avLst/>
          </a:prstGeom>
        </p:spPr>
      </p:pic>
      <p:sp>
        <p:nvSpPr>
          <p:cNvPr id="7" name="Footer Placeholder 4">
            <a:extLst>
              <a:ext uri="{FF2B5EF4-FFF2-40B4-BE49-F238E27FC236}">
                <a16:creationId xmlns:a16="http://schemas.microsoft.com/office/drawing/2014/main" id="{95B2FC3C-D01A-4F70-BFBE-3522481CBDB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2B74F1C4-B9FA-433F-BCF1-A93696797F0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16</a:t>
            </a:fld>
            <a:endParaRPr lang="en-US" sz="900" dirty="0">
              <a:solidFill>
                <a:schemeClr val="accent6">
                  <a:lumMod val="50000"/>
                </a:schemeClr>
              </a:solidFill>
            </a:endParaRPr>
          </a:p>
        </p:txBody>
      </p:sp>
    </p:spTree>
    <p:extLst>
      <p:ext uri="{BB962C8B-B14F-4D97-AF65-F5344CB8AC3E}">
        <p14:creationId xmlns:p14="http://schemas.microsoft.com/office/powerpoint/2010/main" val="425057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39149"/>
          </a:xfrm>
          <a:prstGeom prst="rect">
            <a:avLst/>
          </a:prstGeom>
        </p:spPr>
      </p:pic>
      <p:sp>
        <p:nvSpPr>
          <p:cNvPr id="13" name="TextBox 12"/>
          <p:cNvSpPr txBox="1"/>
          <p:nvPr/>
        </p:nvSpPr>
        <p:spPr>
          <a:xfrm>
            <a:off x="0" y="1005840"/>
            <a:ext cx="6949440" cy="5486400"/>
          </a:xfrm>
          <a:prstGeom prst="rect">
            <a:avLst/>
          </a:prstGeom>
          <a:noFill/>
        </p:spPr>
        <p:txBody>
          <a:bodyPr wrap="square" lIns="91440" rIns="91440" rtlCol="0">
            <a:noAutofit/>
          </a:bodyPr>
          <a:lstStyle/>
          <a:p>
            <a:r>
              <a:rPr lang="en-US" sz="2800" b="1" dirty="0"/>
              <a:t>Green Building Projects</a:t>
            </a:r>
          </a:p>
          <a:p>
            <a:r>
              <a:rPr lang="en-US" sz="2800" dirty="0"/>
              <a:t>Must be grounded in strong goals and set a pathway to ensure they are achieved.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5464" y="1143000"/>
            <a:ext cx="3632200" cy="4572000"/>
          </a:xfrm>
          <a:prstGeom prst="rect">
            <a:avLst/>
          </a:prstGeom>
        </p:spPr>
      </p:pic>
      <p:sp>
        <p:nvSpPr>
          <p:cNvPr id="7" name="Footer Placeholder 4">
            <a:extLst>
              <a:ext uri="{FF2B5EF4-FFF2-40B4-BE49-F238E27FC236}">
                <a16:creationId xmlns:a16="http://schemas.microsoft.com/office/drawing/2014/main" id="{61FA8C86-15EC-4C07-ADFD-390423434833}"/>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52181180-A5B8-4878-B5BE-DB347F6E195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17</a:t>
            </a:fld>
            <a:endParaRPr lang="en-US" sz="900" dirty="0">
              <a:solidFill>
                <a:schemeClr val="accent6">
                  <a:lumMod val="50000"/>
                </a:schemeClr>
              </a:solidFill>
            </a:endParaRPr>
          </a:p>
        </p:txBody>
      </p:sp>
    </p:spTree>
    <p:extLst>
      <p:ext uri="{BB962C8B-B14F-4D97-AF65-F5344CB8AC3E}">
        <p14:creationId xmlns:p14="http://schemas.microsoft.com/office/powerpoint/2010/main" val="331022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Green Building Projects</a:t>
            </a:r>
          </a:p>
          <a:p>
            <a:r>
              <a:rPr lang="en-US" sz="2800" dirty="0"/>
              <a:t>Clear goals articulate what the project will be designed to accomplish, by:</a:t>
            </a:r>
          </a:p>
          <a:p>
            <a:pPr marL="342900" indent="-342900">
              <a:buFont typeface="Wingdings" panose="05000000000000000000" pitchFamily="2" charset="2"/>
              <a:buChar char="q"/>
            </a:pPr>
            <a:r>
              <a:rPr lang="en-US" sz="2800" dirty="0"/>
              <a:t>Making sure that the vision is clear</a:t>
            </a:r>
          </a:p>
          <a:p>
            <a:pPr marL="342900" indent="-342900">
              <a:buFont typeface="Wingdings" panose="05000000000000000000" pitchFamily="2" charset="2"/>
              <a:buChar char="q"/>
            </a:pPr>
            <a:r>
              <a:rPr lang="en-US" sz="2800" dirty="0"/>
              <a:t>Providing a frame of reference for the whole project</a:t>
            </a:r>
          </a:p>
          <a:p>
            <a:pPr marL="342900" indent="-342900">
              <a:buFont typeface="Wingdings" panose="05000000000000000000" pitchFamily="2" charset="2"/>
              <a:buChar char="q"/>
            </a:pPr>
            <a:r>
              <a:rPr lang="en-US" sz="2800" dirty="0"/>
              <a:t>Defining the sustainability targets and keeping the project on track to meet them</a:t>
            </a:r>
          </a:p>
          <a:p>
            <a:pPr marL="342900" indent="-342900">
              <a:buFont typeface="Wingdings" panose="05000000000000000000" pitchFamily="2" charset="2"/>
              <a:buChar char="q"/>
            </a:pPr>
            <a:endParaRPr lang="en-US" sz="2800" dirty="0"/>
          </a:p>
          <a:p>
            <a:r>
              <a:rPr lang="en-US" sz="2800" b="1" dirty="0"/>
              <a:t>Metrics and Targets</a:t>
            </a:r>
          </a:p>
          <a:p>
            <a:r>
              <a:rPr lang="en-US" sz="2800" b="1" u="sng" dirty="0"/>
              <a:t>Goals</a:t>
            </a:r>
            <a:r>
              <a:rPr lang="en-US" sz="2800" b="1" dirty="0"/>
              <a:t>	</a:t>
            </a:r>
            <a:r>
              <a:rPr lang="en-US" sz="2800" dirty="0"/>
              <a:t>				</a:t>
            </a:r>
            <a:r>
              <a:rPr lang="en-US" sz="2800" b="1" u="sng" dirty="0"/>
              <a:t>Assessments and Measurements</a:t>
            </a:r>
            <a:endParaRPr lang="en-US" sz="2800" b="1" dirty="0"/>
          </a:p>
          <a:p>
            <a:r>
              <a:rPr lang="en-US" sz="2800" dirty="0"/>
              <a:t>S	= Specific			Metrics</a:t>
            </a:r>
          </a:p>
          <a:p>
            <a:r>
              <a:rPr lang="en-US" sz="2800" dirty="0"/>
              <a:t>M	= Measurable		</a:t>
            </a:r>
            <a:r>
              <a:rPr lang="en-US" sz="2800" dirty="0">
                <a:sym typeface="Wingdings" panose="05000000000000000000" pitchFamily="2" charset="2"/>
              </a:rPr>
              <a:t></a:t>
            </a:r>
            <a:r>
              <a:rPr lang="en-US" sz="2800" dirty="0"/>
              <a:t>	Qualitative</a:t>
            </a:r>
          </a:p>
          <a:p>
            <a:r>
              <a:rPr lang="en-US" sz="2800" dirty="0"/>
              <a:t>A	= Attainable			</a:t>
            </a:r>
            <a:r>
              <a:rPr lang="en-US" sz="2800" dirty="0">
                <a:sym typeface="Wingdings" panose="05000000000000000000" pitchFamily="2" charset="2"/>
              </a:rPr>
              <a:t></a:t>
            </a:r>
            <a:r>
              <a:rPr lang="en-US" sz="2800" dirty="0"/>
              <a:t>	Quantitative</a:t>
            </a:r>
          </a:p>
          <a:p>
            <a:r>
              <a:rPr lang="en-US" sz="2800" dirty="0"/>
              <a:t>R	= Realistic</a:t>
            </a:r>
          </a:p>
          <a:p>
            <a:r>
              <a:rPr lang="en-US" sz="2800" dirty="0"/>
              <a:t>T	= Timely</a:t>
            </a:r>
          </a:p>
        </p:txBody>
      </p:sp>
      <p:pic>
        <p:nvPicPr>
          <p:cNvPr id="11" name="Picture 10">
            <a:extLst>
              <a:ext uri="{FF2B5EF4-FFF2-40B4-BE49-F238E27FC236}">
                <a16:creationId xmlns:a16="http://schemas.microsoft.com/office/drawing/2014/main" id="{234F0A3A-F54B-40C3-8E2D-CCDB6A983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39149"/>
          </a:xfrm>
          <a:prstGeom prst="rect">
            <a:avLst/>
          </a:prstGeom>
        </p:spPr>
      </p:pic>
      <p:sp>
        <p:nvSpPr>
          <p:cNvPr id="6" name="Footer Placeholder 4">
            <a:extLst>
              <a:ext uri="{FF2B5EF4-FFF2-40B4-BE49-F238E27FC236}">
                <a16:creationId xmlns:a16="http://schemas.microsoft.com/office/drawing/2014/main" id="{134561DC-6AF1-4376-B046-46C2ED51B44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2894F153-1CBC-4BA9-925A-59412CA42C3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18</a:t>
            </a:fld>
            <a:endParaRPr lang="en-US" sz="900" dirty="0">
              <a:solidFill>
                <a:schemeClr val="accent6">
                  <a:lumMod val="50000"/>
                </a:schemeClr>
              </a:solidFill>
            </a:endParaRPr>
          </a:p>
        </p:txBody>
      </p:sp>
    </p:spTree>
    <p:extLst>
      <p:ext uri="{BB962C8B-B14F-4D97-AF65-F5344CB8AC3E}">
        <p14:creationId xmlns:p14="http://schemas.microsoft.com/office/powerpoint/2010/main" val="380902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Example</a:t>
            </a:r>
          </a:p>
          <a:p>
            <a:endParaRPr lang="en-US" sz="2800" dirty="0"/>
          </a:p>
          <a:p>
            <a:r>
              <a:rPr lang="en-US" sz="2800" b="1" dirty="0"/>
              <a:t>Goal -  neighborhood project be walkable</a:t>
            </a:r>
          </a:p>
          <a:p>
            <a:endParaRPr lang="en-US" sz="2800" dirty="0"/>
          </a:p>
          <a:p>
            <a:r>
              <a:rPr lang="en-US" sz="2800" b="1" u="sng" dirty="0">
                <a:solidFill>
                  <a:srgbClr val="C00000"/>
                </a:solidFill>
              </a:rPr>
              <a:t>Quantitative</a:t>
            </a:r>
          </a:p>
          <a:p>
            <a:r>
              <a:rPr lang="en-US" sz="2800" dirty="0"/>
              <a:t>Percentage of homes that are within a quarter-mile of destinations such as parks, restaurants, and stores.</a:t>
            </a:r>
          </a:p>
          <a:p>
            <a:endParaRPr lang="en-US" sz="2800" dirty="0"/>
          </a:p>
          <a:p>
            <a:r>
              <a:rPr lang="en-US" sz="2800" b="1" u="sng" dirty="0">
                <a:solidFill>
                  <a:srgbClr val="C00000"/>
                </a:solidFill>
              </a:rPr>
              <a:t>Qualitative</a:t>
            </a:r>
          </a:p>
          <a:p>
            <a:r>
              <a:rPr lang="en-US" sz="2800" dirty="0"/>
              <a:t>Does the project have functional sidewalks?</a:t>
            </a:r>
          </a:p>
        </p:txBody>
      </p:sp>
      <p:pic>
        <p:nvPicPr>
          <p:cNvPr id="11" name="Picture 10">
            <a:extLst>
              <a:ext uri="{FF2B5EF4-FFF2-40B4-BE49-F238E27FC236}">
                <a16:creationId xmlns:a16="http://schemas.microsoft.com/office/drawing/2014/main" id="{97C47ADD-EABE-4B14-943F-BBADBDA18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39149"/>
          </a:xfrm>
          <a:prstGeom prst="rect">
            <a:avLst/>
          </a:prstGeom>
        </p:spPr>
      </p:pic>
      <p:sp>
        <p:nvSpPr>
          <p:cNvPr id="6" name="Footer Placeholder 4">
            <a:extLst>
              <a:ext uri="{FF2B5EF4-FFF2-40B4-BE49-F238E27FC236}">
                <a16:creationId xmlns:a16="http://schemas.microsoft.com/office/drawing/2014/main" id="{5FB68BFB-E983-4FC8-B9F3-6804E5DB83AC}"/>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22BCABC9-D282-4C1F-B215-BCCC8F91CDB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19</a:t>
            </a:fld>
            <a:endParaRPr lang="en-US" sz="900" dirty="0">
              <a:solidFill>
                <a:schemeClr val="accent6">
                  <a:lumMod val="50000"/>
                </a:schemeClr>
              </a:solidFill>
            </a:endParaRPr>
          </a:p>
        </p:txBody>
      </p:sp>
    </p:spTree>
    <p:extLst>
      <p:ext uri="{BB962C8B-B14F-4D97-AF65-F5344CB8AC3E}">
        <p14:creationId xmlns:p14="http://schemas.microsoft.com/office/powerpoint/2010/main" val="72956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5348"/>
          </a:xfrm>
          <a:prstGeom prst="rect">
            <a:avLst/>
          </a:prstGeom>
        </p:spPr>
      </p:pic>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Principles For Successful Practice</a:t>
            </a:r>
          </a:p>
          <a:p>
            <a:endParaRPr lang="en-US" sz="2800" dirty="0"/>
          </a:p>
          <a:p>
            <a:r>
              <a:rPr lang="en-US" sz="2800" b="1" dirty="0"/>
              <a:t>Process Matters</a:t>
            </a:r>
          </a:p>
          <a:p>
            <a:r>
              <a:rPr lang="en-US" sz="2800" dirty="0"/>
              <a:t>A good process is essential to good outcomes.</a:t>
            </a:r>
          </a:p>
        </p:txBody>
      </p:sp>
      <p:pic>
        <p:nvPicPr>
          <p:cNvPr id="3" name="Picture 2"/>
          <p:cNvPicPr>
            <a:picLocks noChangeAspect="1"/>
          </p:cNvPicPr>
          <p:nvPr/>
        </p:nvPicPr>
        <p:blipFill>
          <a:blip r:embed="rId4"/>
          <a:stretch>
            <a:fillRect/>
          </a:stretch>
        </p:blipFill>
        <p:spPr>
          <a:xfrm>
            <a:off x="4453274" y="3215148"/>
            <a:ext cx="3285461" cy="2743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4250" y="1218954"/>
            <a:ext cx="1905000" cy="1143000"/>
          </a:xfrm>
          <a:prstGeom prst="rect">
            <a:avLst/>
          </a:prstGeom>
        </p:spPr>
      </p:pic>
      <p:sp>
        <p:nvSpPr>
          <p:cNvPr id="8" name="Footer Placeholder 4">
            <a:extLst>
              <a:ext uri="{FF2B5EF4-FFF2-40B4-BE49-F238E27FC236}">
                <a16:creationId xmlns:a16="http://schemas.microsoft.com/office/drawing/2014/main" id="{2D21BF3C-E24B-4CFF-AEC2-92998B349E4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624844F7-5AFD-46BF-ADBB-F009217BA4DC}"/>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a:t>
            </a:fld>
            <a:endParaRPr lang="en-US" sz="900" dirty="0">
              <a:solidFill>
                <a:schemeClr val="accent6">
                  <a:lumMod val="50000"/>
                </a:schemeClr>
              </a:solidFill>
            </a:endParaRPr>
          </a:p>
        </p:txBody>
      </p:sp>
    </p:spTree>
    <p:extLst>
      <p:ext uri="{BB962C8B-B14F-4D97-AF65-F5344CB8AC3E}">
        <p14:creationId xmlns:p14="http://schemas.microsoft.com/office/powerpoint/2010/main" val="123158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8523"/>
            <a:ext cx="12188952" cy="931449"/>
          </a:xfrm>
          <a:prstGeom prst="rect">
            <a:avLst/>
          </a:prstGeom>
        </p:spPr>
      </p:pic>
      <p:sp>
        <p:nvSpPr>
          <p:cNvPr id="13" name="TextBox 12"/>
          <p:cNvSpPr txBox="1"/>
          <p:nvPr/>
        </p:nvSpPr>
        <p:spPr>
          <a:xfrm>
            <a:off x="0" y="1005840"/>
            <a:ext cx="9144000" cy="5486400"/>
          </a:xfrm>
          <a:prstGeom prst="rect">
            <a:avLst/>
          </a:prstGeom>
          <a:noFill/>
        </p:spPr>
        <p:txBody>
          <a:bodyPr wrap="square" lIns="91440" rIns="91440" rtlCol="0">
            <a:noAutofit/>
          </a:bodyPr>
          <a:lstStyle/>
          <a:p>
            <a:r>
              <a:rPr lang="en-US" sz="2800" b="1" dirty="0"/>
              <a:t>Data Gathering and Interpretation</a:t>
            </a:r>
          </a:p>
          <a:p>
            <a:r>
              <a:rPr lang="en-US" sz="2800" b="1" dirty="0"/>
              <a:t>Often requires expertise of technical specialists:</a:t>
            </a:r>
          </a:p>
          <a:p>
            <a:r>
              <a:rPr lang="en-US" sz="2800" dirty="0"/>
              <a:t>Hydrologists</a:t>
            </a:r>
          </a:p>
          <a:p>
            <a:r>
              <a:rPr lang="en-US" sz="2800" dirty="0"/>
              <a:t>Ecologists</a:t>
            </a:r>
          </a:p>
          <a:p>
            <a:r>
              <a:rPr lang="en-US" sz="2800" dirty="0"/>
              <a:t>Engineers</a:t>
            </a:r>
          </a:p>
          <a:p>
            <a:r>
              <a:rPr lang="en-US" sz="2800" dirty="0"/>
              <a:t>Economists</a:t>
            </a:r>
          </a:p>
          <a:p>
            <a:r>
              <a:rPr lang="en-US" sz="2800" dirty="0"/>
              <a:t>Anthropologists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1762760"/>
            <a:ext cx="2450592" cy="3657600"/>
          </a:xfrm>
          <a:prstGeom prst="rect">
            <a:avLst/>
          </a:prstGeom>
        </p:spPr>
      </p:pic>
      <p:sp>
        <p:nvSpPr>
          <p:cNvPr id="7" name="Footer Placeholder 4">
            <a:extLst>
              <a:ext uri="{FF2B5EF4-FFF2-40B4-BE49-F238E27FC236}">
                <a16:creationId xmlns:a16="http://schemas.microsoft.com/office/drawing/2014/main" id="{C0E5D9D6-8579-423D-AAEA-154B96B0B9A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B28522AF-9C6E-4176-99A7-EA605E24899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20</a:t>
            </a:fld>
            <a:endParaRPr lang="en-US" sz="900" dirty="0">
              <a:solidFill>
                <a:schemeClr val="accent6">
                  <a:lumMod val="50000"/>
                </a:schemeClr>
              </a:solidFill>
            </a:endParaRPr>
          </a:p>
        </p:txBody>
      </p:sp>
    </p:spTree>
    <p:extLst>
      <p:ext uri="{BB962C8B-B14F-4D97-AF65-F5344CB8AC3E}">
        <p14:creationId xmlns:p14="http://schemas.microsoft.com/office/powerpoint/2010/main" val="410266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Data Gathering and Interpretation</a:t>
            </a:r>
          </a:p>
          <a:p>
            <a:r>
              <a:rPr lang="en-US" sz="2800" b="1" dirty="0"/>
              <a:t>Tools</a:t>
            </a:r>
          </a:p>
          <a:p>
            <a:r>
              <a:rPr lang="en-US" sz="2800" dirty="0"/>
              <a:t>Systematic data collection and analysis</a:t>
            </a:r>
          </a:p>
          <a:p>
            <a:r>
              <a:rPr lang="en-US" sz="2800" dirty="0"/>
              <a:t>Mapping</a:t>
            </a:r>
          </a:p>
          <a:p>
            <a:r>
              <a:rPr lang="en-US" sz="2800" dirty="0"/>
              <a:t>Occupant surveys</a:t>
            </a:r>
          </a:p>
          <a:p>
            <a:r>
              <a:rPr lang="en-US" sz="2800" dirty="0"/>
              <a:t>Building walkthroughs</a:t>
            </a:r>
          </a:p>
          <a:p>
            <a:r>
              <a:rPr lang="en-US" sz="2800" dirty="0"/>
              <a:t>Audits</a:t>
            </a:r>
          </a:p>
        </p:txBody>
      </p:sp>
      <p:pic>
        <p:nvPicPr>
          <p:cNvPr id="11" name="Picture 10">
            <a:extLst>
              <a:ext uri="{FF2B5EF4-FFF2-40B4-BE49-F238E27FC236}">
                <a16:creationId xmlns:a16="http://schemas.microsoft.com/office/drawing/2014/main" id="{794006EE-927B-42F3-85A6-6F3F05F34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8523"/>
            <a:ext cx="12188952" cy="931449"/>
          </a:xfrm>
          <a:prstGeom prst="rect">
            <a:avLst/>
          </a:prstGeom>
        </p:spPr>
      </p:pic>
      <p:pic>
        <p:nvPicPr>
          <p:cNvPr id="7" name="Picture 6">
            <a:extLst>
              <a:ext uri="{FF2B5EF4-FFF2-40B4-BE49-F238E27FC236}">
                <a16:creationId xmlns:a16="http://schemas.microsoft.com/office/drawing/2014/main" id="{10E0F21F-260B-4E57-9E6B-8CF3CE04E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079" y="1005840"/>
            <a:ext cx="5084635" cy="5486400"/>
          </a:xfrm>
          <a:prstGeom prst="rect">
            <a:avLst/>
          </a:prstGeom>
        </p:spPr>
      </p:pic>
      <p:sp>
        <p:nvSpPr>
          <p:cNvPr id="8" name="Footer Placeholder 4">
            <a:extLst>
              <a:ext uri="{FF2B5EF4-FFF2-40B4-BE49-F238E27FC236}">
                <a16:creationId xmlns:a16="http://schemas.microsoft.com/office/drawing/2014/main" id="{28663232-FB78-403E-B244-B0B818AB71E3}"/>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35173C68-AFF4-49FA-88B0-B1BE96AE40A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21</a:t>
            </a:fld>
            <a:endParaRPr lang="en-US" sz="900" dirty="0">
              <a:solidFill>
                <a:schemeClr val="accent6">
                  <a:lumMod val="50000"/>
                </a:schemeClr>
              </a:solidFill>
            </a:endParaRPr>
          </a:p>
        </p:txBody>
      </p:sp>
    </p:spTree>
    <p:extLst>
      <p:ext uri="{BB962C8B-B14F-4D97-AF65-F5344CB8AC3E}">
        <p14:creationId xmlns:p14="http://schemas.microsoft.com/office/powerpoint/2010/main" val="4057327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Data Gathering and Interpretation</a:t>
            </a:r>
          </a:p>
          <a:p>
            <a:r>
              <a:rPr lang="en-US" sz="2800" b="1" dirty="0"/>
              <a:t>Geographical information systems (GIS) </a:t>
            </a:r>
            <a:r>
              <a:rPr lang="en-US" sz="2800" dirty="0"/>
              <a:t>can help illustrate how different elements intersect and overlap.</a:t>
            </a:r>
          </a:p>
          <a:p>
            <a:endParaRPr lang="en-US" sz="2800" dirty="0"/>
          </a:p>
          <a:p>
            <a:r>
              <a:rPr lang="en-US" sz="2800" dirty="0"/>
              <a:t>Map layers might show soils, infrastructure, shade, wind patterns, species distribution, land uses, demographics, roads and transit routes, traffic patterns, walkways and barriers, material flows, and solid waste pathways.</a:t>
            </a:r>
          </a:p>
          <a:p>
            <a:endParaRPr lang="en-US" sz="2800" dirty="0"/>
          </a:p>
          <a:p>
            <a:r>
              <a:rPr lang="en-US" sz="2800" dirty="0"/>
              <a:t>Maps can also display growth projections, targeted development areas, and other indicators of how the site is likely to change over time.</a:t>
            </a:r>
          </a:p>
        </p:txBody>
      </p:sp>
      <p:pic>
        <p:nvPicPr>
          <p:cNvPr id="11" name="Picture 10">
            <a:extLst>
              <a:ext uri="{FF2B5EF4-FFF2-40B4-BE49-F238E27FC236}">
                <a16:creationId xmlns:a16="http://schemas.microsoft.com/office/drawing/2014/main" id="{794006EE-927B-42F3-85A6-6F3F05F34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8523"/>
            <a:ext cx="12188952" cy="931449"/>
          </a:xfrm>
          <a:prstGeom prst="rect">
            <a:avLst/>
          </a:prstGeom>
        </p:spPr>
      </p:pic>
      <p:sp>
        <p:nvSpPr>
          <p:cNvPr id="6" name="Footer Placeholder 4">
            <a:extLst>
              <a:ext uri="{FF2B5EF4-FFF2-40B4-BE49-F238E27FC236}">
                <a16:creationId xmlns:a16="http://schemas.microsoft.com/office/drawing/2014/main" id="{95669857-AA50-4C5E-BFB0-CB4B11556D9C}"/>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A3BD1335-4475-4B26-B1C4-93E5B189680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22</a:t>
            </a:fld>
            <a:endParaRPr lang="en-US" sz="900" dirty="0">
              <a:solidFill>
                <a:schemeClr val="accent6">
                  <a:lumMod val="50000"/>
                </a:schemeClr>
              </a:solidFill>
            </a:endParaRPr>
          </a:p>
        </p:txBody>
      </p:sp>
    </p:spTree>
    <p:extLst>
      <p:ext uri="{BB962C8B-B14F-4D97-AF65-F5344CB8AC3E}">
        <p14:creationId xmlns:p14="http://schemas.microsoft.com/office/powerpoint/2010/main" val="107857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14398"/>
            <a:ext cx="9144000" cy="5486400"/>
          </a:xfrm>
          <a:prstGeom prst="rect">
            <a:avLst/>
          </a:prstGeom>
          <a:noFill/>
        </p:spPr>
        <p:txBody>
          <a:bodyPr wrap="square" lIns="182880" rIns="182880" rtlCol="0">
            <a:noAutofit/>
          </a:bodyPr>
          <a:lstStyle/>
          <a:p>
            <a:endParaRPr lang="en-US" sz="24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87577"/>
            <a:ext cx="9144000" cy="4748569"/>
          </a:xfrm>
          <a:prstGeom prst="rect">
            <a:avLst/>
          </a:prstGeom>
        </p:spPr>
      </p:pic>
      <p:pic>
        <p:nvPicPr>
          <p:cNvPr id="11" name="Picture 10">
            <a:extLst>
              <a:ext uri="{FF2B5EF4-FFF2-40B4-BE49-F238E27FC236}">
                <a16:creationId xmlns:a16="http://schemas.microsoft.com/office/drawing/2014/main" id="{CCF0CD12-847A-4527-88C4-7324D5E95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8523"/>
            <a:ext cx="12188952" cy="931449"/>
          </a:xfrm>
          <a:prstGeom prst="rect">
            <a:avLst/>
          </a:prstGeom>
        </p:spPr>
      </p:pic>
      <p:sp>
        <p:nvSpPr>
          <p:cNvPr id="7" name="Footer Placeholder 4">
            <a:extLst>
              <a:ext uri="{FF2B5EF4-FFF2-40B4-BE49-F238E27FC236}">
                <a16:creationId xmlns:a16="http://schemas.microsoft.com/office/drawing/2014/main" id="{0626F765-8B5A-4749-9DD6-91858C69CC7D}"/>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A6BE4847-5F9B-4A0D-B5E0-CAE0FE155EF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23</a:t>
            </a:fld>
            <a:endParaRPr lang="en-US" sz="900" dirty="0">
              <a:solidFill>
                <a:schemeClr val="accent6">
                  <a:lumMod val="50000"/>
                </a:schemeClr>
              </a:solidFill>
            </a:endParaRPr>
          </a:p>
        </p:txBody>
      </p:sp>
    </p:spTree>
    <p:extLst>
      <p:ext uri="{BB962C8B-B14F-4D97-AF65-F5344CB8AC3E}">
        <p14:creationId xmlns:p14="http://schemas.microsoft.com/office/powerpoint/2010/main" val="130933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Sustainable Design</a:t>
            </a:r>
          </a:p>
          <a:p>
            <a:endParaRPr lang="en-US" sz="2800" dirty="0"/>
          </a:p>
          <a:p>
            <a:r>
              <a:rPr lang="en-US" sz="2800" dirty="0"/>
              <a:t>Requires thinking methodically through the types of strategies for each aspect of the system and evaluating alternatives against project goals through an iterative process.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3181719"/>
            <a:ext cx="3429000" cy="2743200"/>
          </a:xfrm>
          <a:prstGeom prst="rect">
            <a:avLst/>
          </a:prstGeom>
        </p:spPr>
      </p:pic>
      <p:grpSp>
        <p:nvGrpSpPr>
          <p:cNvPr id="5" name="Group 4">
            <a:extLst>
              <a:ext uri="{FF2B5EF4-FFF2-40B4-BE49-F238E27FC236}">
                <a16:creationId xmlns:a16="http://schemas.microsoft.com/office/drawing/2014/main" id="{A32D7BD6-E759-4300-BB03-8B7D3E921D0E}"/>
              </a:ext>
            </a:extLst>
          </p:cNvPr>
          <p:cNvGrpSpPr/>
          <p:nvPr/>
        </p:nvGrpSpPr>
        <p:grpSpPr>
          <a:xfrm>
            <a:off x="0" y="21509"/>
            <a:ext cx="12192000" cy="916654"/>
            <a:chOff x="0" y="21509"/>
            <a:chExt cx="12192000" cy="916654"/>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09"/>
              <a:ext cx="9144000" cy="916654"/>
            </a:xfrm>
            <a:prstGeom prst="rect">
              <a:avLst/>
            </a:prstGeom>
          </p:spPr>
        </p:pic>
        <p:sp>
          <p:nvSpPr>
            <p:cNvPr id="4" name="Rectangle 3">
              <a:extLst>
                <a:ext uri="{FF2B5EF4-FFF2-40B4-BE49-F238E27FC236}">
                  <a16:creationId xmlns:a16="http://schemas.microsoft.com/office/drawing/2014/main" id="{71CF55B7-ABA6-40A2-8871-D92F64353423}"/>
                </a:ext>
              </a:extLst>
            </p:cNvPr>
            <p:cNvSpPr/>
            <p:nvPr/>
          </p:nvSpPr>
          <p:spPr>
            <a:xfrm>
              <a:off x="9144000" y="21509"/>
              <a:ext cx="3048000" cy="916654"/>
            </a:xfrm>
            <a:prstGeom prst="rect">
              <a:avLst/>
            </a:prstGeom>
            <a:solidFill>
              <a:srgbClr val="27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ooter Placeholder 4">
            <a:extLst>
              <a:ext uri="{FF2B5EF4-FFF2-40B4-BE49-F238E27FC236}">
                <a16:creationId xmlns:a16="http://schemas.microsoft.com/office/drawing/2014/main" id="{7CE80550-8C89-43C8-92FD-1CFE8138EED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0ABEF0EC-0052-4994-9463-2B1AFD6EF44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24</a:t>
            </a:fld>
            <a:endParaRPr lang="en-US" sz="900" dirty="0">
              <a:solidFill>
                <a:schemeClr val="accent6">
                  <a:lumMod val="50000"/>
                </a:schemeClr>
              </a:solidFill>
            </a:endParaRPr>
          </a:p>
        </p:txBody>
      </p:sp>
    </p:spTree>
    <p:extLst>
      <p:ext uri="{BB962C8B-B14F-4D97-AF65-F5344CB8AC3E}">
        <p14:creationId xmlns:p14="http://schemas.microsoft.com/office/powerpoint/2010/main" val="2056485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Example - Designing a new waste management plan</a:t>
            </a:r>
          </a:p>
          <a:p>
            <a:endParaRPr lang="en-US" sz="2800" dirty="0"/>
          </a:p>
          <a:p>
            <a:r>
              <a:rPr lang="en-US" sz="2800" u="sng" dirty="0"/>
              <a:t>Waste Hauler #1</a:t>
            </a:r>
            <a:r>
              <a:rPr lang="en-US" sz="2800" dirty="0"/>
              <a:t>							</a:t>
            </a:r>
            <a:r>
              <a:rPr lang="en-US" sz="2800" u="sng" dirty="0"/>
              <a:t>Waster Hauler #2</a:t>
            </a:r>
          </a:p>
          <a:p>
            <a:r>
              <a:rPr lang="en-US" sz="2800" dirty="0"/>
              <a:t>Cost less							</a:t>
            </a:r>
            <a:r>
              <a:rPr lang="en-US" sz="2800"/>
              <a:t>			Higher </a:t>
            </a:r>
            <a:r>
              <a:rPr lang="en-US" sz="2800" dirty="0"/>
              <a:t>recycling diversion rate</a:t>
            </a:r>
          </a:p>
          <a:p>
            <a:r>
              <a:rPr lang="en-US" sz="2800" dirty="0"/>
              <a:t>Accepts only sorted recyclables			Accepts commingled recyclables</a:t>
            </a:r>
          </a:p>
          <a:p>
            <a:endParaRPr lang="en-US" sz="2800" dirty="0"/>
          </a:p>
          <a:p>
            <a:r>
              <a:rPr lang="en-US" sz="2800" dirty="0"/>
              <a:t>Team values both recycling and cost savings. Now what?</a:t>
            </a:r>
          </a:p>
          <a:p>
            <a:endParaRPr lang="en-US" sz="2800" dirty="0"/>
          </a:p>
          <a:p>
            <a:r>
              <a:rPr lang="en-US" sz="2800" dirty="0"/>
              <a:t>What if another project goal is to reduce GHG emissions associated with solid waste?</a:t>
            </a:r>
          </a:p>
          <a:p>
            <a:r>
              <a:rPr lang="en-US" sz="2400" i="1" dirty="0"/>
              <a:t>The team would then have to consider additional information, such as the distance of each waste management facility from the project site, the types and sizes of trucks used for hauling, and their associated emissions factors.</a:t>
            </a:r>
          </a:p>
          <a:p>
            <a:endParaRPr lang="en-US" sz="2400" dirty="0"/>
          </a:p>
          <a:p>
            <a:endParaRPr lang="en-US" sz="2400" dirty="0"/>
          </a:p>
          <a:p>
            <a:endParaRPr lang="en-US" sz="2400" dirty="0"/>
          </a:p>
        </p:txBody>
      </p:sp>
      <p:grpSp>
        <p:nvGrpSpPr>
          <p:cNvPr id="11" name="Group 10">
            <a:extLst>
              <a:ext uri="{FF2B5EF4-FFF2-40B4-BE49-F238E27FC236}">
                <a16:creationId xmlns:a16="http://schemas.microsoft.com/office/drawing/2014/main" id="{E2BAFF04-CE72-4FE5-AAE2-9CD14C126C51}"/>
              </a:ext>
            </a:extLst>
          </p:cNvPr>
          <p:cNvGrpSpPr/>
          <p:nvPr/>
        </p:nvGrpSpPr>
        <p:grpSpPr>
          <a:xfrm>
            <a:off x="0" y="21509"/>
            <a:ext cx="12192000" cy="916654"/>
            <a:chOff x="0" y="21509"/>
            <a:chExt cx="12192000" cy="916654"/>
          </a:xfrm>
        </p:grpSpPr>
        <p:pic>
          <p:nvPicPr>
            <p:cNvPr id="14" name="Picture 13">
              <a:extLst>
                <a:ext uri="{FF2B5EF4-FFF2-40B4-BE49-F238E27FC236}">
                  <a16:creationId xmlns:a16="http://schemas.microsoft.com/office/drawing/2014/main" id="{7AE6A59C-2F25-4D67-912A-080D47DA6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09"/>
              <a:ext cx="9144000" cy="916654"/>
            </a:xfrm>
            <a:prstGeom prst="rect">
              <a:avLst/>
            </a:prstGeom>
          </p:spPr>
        </p:pic>
        <p:sp>
          <p:nvSpPr>
            <p:cNvPr id="15" name="Rectangle 14">
              <a:extLst>
                <a:ext uri="{FF2B5EF4-FFF2-40B4-BE49-F238E27FC236}">
                  <a16:creationId xmlns:a16="http://schemas.microsoft.com/office/drawing/2014/main" id="{46F230BD-E662-4340-9143-38421A594D34}"/>
                </a:ext>
              </a:extLst>
            </p:cNvPr>
            <p:cNvSpPr/>
            <p:nvPr/>
          </p:nvSpPr>
          <p:spPr>
            <a:xfrm>
              <a:off x="9144000" y="21509"/>
              <a:ext cx="3048000" cy="916654"/>
            </a:xfrm>
            <a:prstGeom prst="rect">
              <a:avLst/>
            </a:prstGeom>
            <a:solidFill>
              <a:srgbClr val="27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4">
            <a:extLst>
              <a:ext uri="{FF2B5EF4-FFF2-40B4-BE49-F238E27FC236}">
                <a16:creationId xmlns:a16="http://schemas.microsoft.com/office/drawing/2014/main" id="{C888214C-8D08-46C8-BB73-4BE9E22801D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4184563D-6681-4D11-8ADE-E35AFFE9F02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25</a:t>
            </a:fld>
            <a:endParaRPr lang="en-US" sz="900" dirty="0">
              <a:solidFill>
                <a:schemeClr val="accent6">
                  <a:lumMod val="50000"/>
                </a:schemeClr>
              </a:solidFill>
            </a:endParaRPr>
          </a:p>
        </p:txBody>
      </p:sp>
    </p:spTree>
    <p:extLst>
      <p:ext uri="{BB962C8B-B14F-4D97-AF65-F5344CB8AC3E}">
        <p14:creationId xmlns:p14="http://schemas.microsoft.com/office/powerpoint/2010/main" val="2720861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dirty="0"/>
              <a:t>That example illustrates four important points.</a:t>
            </a:r>
          </a:p>
          <a:p>
            <a:pPr marL="457200" indent="-457200">
              <a:buFont typeface="Wingdings" panose="05000000000000000000" pitchFamily="2" charset="2"/>
              <a:buChar char="q"/>
            </a:pPr>
            <a:r>
              <a:rPr lang="en-US" sz="2000" dirty="0"/>
              <a:t>When systems thinking is applied to sustainable design, it is often necessary to consider information beyond cost. A wide range of tools can help teams evaluate components of a system, including modeling, life-cycle analysis, and life-cycle cost analysis, as well as inventorying.</a:t>
            </a:r>
          </a:p>
          <a:p>
            <a:endParaRPr lang="en-US" sz="2000" dirty="0"/>
          </a:p>
          <a:p>
            <a:pPr marL="457200" indent="-457200">
              <a:buFont typeface="Wingdings" panose="05000000000000000000" pitchFamily="2" charset="2"/>
              <a:buChar char="q"/>
            </a:pPr>
            <a:r>
              <a:rPr lang="en-US" sz="2000" dirty="0"/>
              <a:t>Even if the system is evaluated using a complex computer model, the best solution may depend on the team’s goals, metrics, and targets, as well as their resources. The alternatives must be analyzed and evaluated against the goals.</a:t>
            </a:r>
          </a:p>
          <a:p>
            <a:endParaRPr lang="en-US" sz="2000" dirty="0"/>
          </a:p>
          <a:p>
            <a:pPr marL="457200" indent="-457200">
              <a:buFont typeface="Wingdings" panose="05000000000000000000" pitchFamily="2" charset="2"/>
              <a:buChar char="q"/>
            </a:pPr>
            <a:r>
              <a:rPr lang="en-US" sz="2000" dirty="0"/>
              <a:t>Although alternatives are often viewed as an either-or choice, there may be more than two options. In the waste hauler example, the question is about more than which hauler to select. When deciding between two alternatives, the project team must ask whether there is a third option (or a fourth or a fifth …). The question can spark the creativity needed to find new solutions that lead to sustainability.</a:t>
            </a:r>
          </a:p>
          <a:p>
            <a:pPr marL="457200" indent="-457200">
              <a:buFont typeface="Wingdings" panose="05000000000000000000" pitchFamily="2" charset="2"/>
              <a:buChar char="q"/>
            </a:pPr>
            <a:endParaRPr lang="en-US" sz="2000" dirty="0"/>
          </a:p>
          <a:p>
            <a:pPr marL="457200" indent="-457200">
              <a:buFont typeface="Wingdings" panose="05000000000000000000" pitchFamily="2" charset="2"/>
              <a:buChar char="q"/>
            </a:pPr>
            <a:r>
              <a:rPr lang="en-US" sz="2000" dirty="0"/>
              <a:t>Sometimes other variables, besides goals, targets, and costs, may make certain solutions inappropriate for the site. Sustainable design means finding not only the measures that perform best in a model but also the solutions that will perform best over the life of the project.</a:t>
            </a:r>
          </a:p>
        </p:txBody>
      </p:sp>
      <p:grpSp>
        <p:nvGrpSpPr>
          <p:cNvPr id="11" name="Group 10">
            <a:extLst>
              <a:ext uri="{FF2B5EF4-FFF2-40B4-BE49-F238E27FC236}">
                <a16:creationId xmlns:a16="http://schemas.microsoft.com/office/drawing/2014/main" id="{FADA97CD-C4DC-4253-9FA5-90B8459007E9}"/>
              </a:ext>
            </a:extLst>
          </p:cNvPr>
          <p:cNvGrpSpPr/>
          <p:nvPr/>
        </p:nvGrpSpPr>
        <p:grpSpPr>
          <a:xfrm>
            <a:off x="0" y="21509"/>
            <a:ext cx="12192000" cy="916654"/>
            <a:chOff x="0" y="21509"/>
            <a:chExt cx="12192000" cy="916654"/>
          </a:xfrm>
        </p:grpSpPr>
        <p:pic>
          <p:nvPicPr>
            <p:cNvPr id="15" name="Picture 14">
              <a:extLst>
                <a:ext uri="{FF2B5EF4-FFF2-40B4-BE49-F238E27FC236}">
                  <a16:creationId xmlns:a16="http://schemas.microsoft.com/office/drawing/2014/main" id="{74B1C30B-0A12-429C-85E4-F922B9643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09"/>
              <a:ext cx="9144000" cy="916654"/>
            </a:xfrm>
            <a:prstGeom prst="rect">
              <a:avLst/>
            </a:prstGeom>
          </p:spPr>
        </p:pic>
        <p:sp>
          <p:nvSpPr>
            <p:cNvPr id="16" name="Rectangle 15">
              <a:extLst>
                <a:ext uri="{FF2B5EF4-FFF2-40B4-BE49-F238E27FC236}">
                  <a16:creationId xmlns:a16="http://schemas.microsoft.com/office/drawing/2014/main" id="{9694F57D-239C-41CE-A0D5-C9B6B536DE3A}"/>
                </a:ext>
              </a:extLst>
            </p:cNvPr>
            <p:cNvSpPr/>
            <p:nvPr/>
          </p:nvSpPr>
          <p:spPr>
            <a:xfrm>
              <a:off x="9144000" y="21509"/>
              <a:ext cx="3048000" cy="916654"/>
            </a:xfrm>
            <a:prstGeom prst="rect">
              <a:avLst/>
            </a:prstGeom>
            <a:solidFill>
              <a:srgbClr val="27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4">
            <a:extLst>
              <a:ext uri="{FF2B5EF4-FFF2-40B4-BE49-F238E27FC236}">
                <a16:creationId xmlns:a16="http://schemas.microsoft.com/office/drawing/2014/main" id="{4C7F33F4-12E4-4969-8DAD-1297AE72A0B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DB4FD500-8788-490E-BAE2-2D04B4AF0B5C}"/>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26</a:t>
            </a:fld>
            <a:endParaRPr lang="en-US" sz="900" dirty="0">
              <a:solidFill>
                <a:schemeClr val="accent6">
                  <a:lumMod val="50000"/>
                </a:schemeClr>
              </a:solidFill>
            </a:endParaRPr>
          </a:p>
        </p:txBody>
      </p:sp>
    </p:spTree>
    <p:extLst>
      <p:ext uri="{BB962C8B-B14F-4D97-AF65-F5344CB8AC3E}">
        <p14:creationId xmlns:p14="http://schemas.microsoft.com/office/powerpoint/2010/main" val="2341855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14398"/>
            <a:ext cx="9144000" cy="5486400"/>
          </a:xfrm>
          <a:prstGeom prst="rect">
            <a:avLst/>
          </a:prstGeom>
          <a:noFill/>
        </p:spPr>
        <p:txBody>
          <a:bodyPr wrap="square" lIns="182880" rIns="182880" rtlCol="0">
            <a:noAutofit/>
          </a:bodyPr>
          <a:lstStyle/>
          <a:p>
            <a:endParaRPr lang="en-US" sz="2400" dirty="0"/>
          </a:p>
          <a:p>
            <a:endParaRPr lang="en-US" sz="2400" dirty="0"/>
          </a:p>
          <a:p>
            <a:endParaRPr lang="en-US" sz="2400" dirty="0"/>
          </a:p>
          <a:p>
            <a:endParaRPr lang="en-US" sz="2400" dirty="0"/>
          </a:p>
          <a:p>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35587"/>
            <a:ext cx="10972800" cy="4544200"/>
          </a:xfrm>
          <a:prstGeom prst="rect">
            <a:avLst/>
          </a:prstGeom>
        </p:spPr>
      </p:pic>
      <p:grpSp>
        <p:nvGrpSpPr>
          <p:cNvPr id="11" name="Group 10">
            <a:extLst>
              <a:ext uri="{FF2B5EF4-FFF2-40B4-BE49-F238E27FC236}">
                <a16:creationId xmlns:a16="http://schemas.microsoft.com/office/drawing/2014/main" id="{1CDD4ABF-3BD7-4BCD-BC1B-6CAA5B67EDDA}"/>
              </a:ext>
            </a:extLst>
          </p:cNvPr>
          <p:cNvGrpSpPr/>
          <p:nvPr/>
        </p:nvGrpSpPr>
        <p:grpSpPr>
          <a:xfrm>
            <a:off x="0" y="21509"/>
            <a:ext cx="12192000" cy="916654"/>
            <a:chOff x="0" y="21509"/>
            <a:chExt cx="12192000" cy="916654"/>
          </a:xfrm>
        </p:grpSpPr>
        <p:pic>
          <p:nvPicPr>
            <p:cNvPr id="15" name="Picture 14">
              <a:extLst>
                <a:ext uri="{FF2B5EF4-FFF2-40B4-BE49-F238E27FC236}">
                  <a16:creationId xmlns:a16="http://schemas.microsoft.com/office/drawing/2014/main" id="{E885860A-D275-4B61-865D-D43299E0F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09"/>
              <a:ext cx="9144000" cy="916654"/>
            </a:xfrm>
            <a:prstGeom prst="rect">
              <a:avLst/>
            </a:prstGeom>
          </p:spPr>
        </p:pic>
        <p:sp>
          <p:nvSpPr>
            <p:cNvPr id="16" name="Rectangle 15">
              <a:extLst>
                <a:ext uri="{FF2B5EF4-FFF2-40B4-BE49-F238E27FC236}">
                  <a16:creationId xmlns:a16="http://schemas.microsoft.com/office/drawing/2014/main" id="{A15FD95F-A828-49CA-980E-6117E49A2EC3}"/>
                </a:ext>
              </a:extLst>
            </p:cNvPr>
            <p:cNvSpPr/>
            <p:nvPr/>
          </p:nvSpPr>
          <p:spPr>
            <a:xfrm>
              <a:off x="9144000" y="21509"/>
              <a:ext cx="3048000" cy="916654"/>
            </a:xfrm>
            <a:prstGeom prst="rect">
              <a:avLst/>
            </a:prstGeom>
            <a:solidFill>
              <a:srgbClr val="27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ooter Placeholder 4">
            <a:extLst>
              <a:ext uri="{FF2B5EF4-FFF2-40B4-BE49-F238E27FC236}">
                <a16:creationId xmlns:a16="http://schemas.microsoft.com/office/drawing/2014/main" id="{0F2C884B-AE7F-4566-96A8-CCEA74AEECA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9D793A8B-7C98-41A6-96C8-91237B864A9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27</a:t>
            </a:fld>
            <a:endParaRPr lang="en-US" sz="900" dirty="0">
              <a:solidFill>
                <a:schemeClr val="accent6">
                  <a:lumMod val="50000"/>
                </a:schemeClr>
              </a:solidFill>
            </a:endParaRPr>
          </a:p>
        </p:txBody>
      </p:sp>
    </p:spTree>
    <p:extLst>
      <p:ext uri="{BB962C8B-B14F-4D97-AF65-F5344CB8AC3E}">
        <p14:creationId xmlns:p14="http://schemas.microsoft.com/office/powerpoint/2010/main" val="308932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Value Engineering</a:t>
            </a:r>
          </a:p>
          <a:p>
            <a:endParaRPr lang="en-US" sz="2800" dirty="0"/>
          </a:p>
          <a:p>
            <a:r>
              <a:rPr lang="en-US" sz="2800" dirty="0"/>
              <a:t>a formal review based on the project’s intended function and conducted to identify alternatives that reduce costs and improve performance, is a critical part of the sustainable design process.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3872189"/>
            <a:ext cx="2971800" cy="1874520"/>
          </a:xfrm>
          <a:prstGeom prst="rect">
            <a:avLst/>
          </a:prstGeom>
        </p:spPr>
      </p:pic>
      <p:grpSp>
        <p:nvGrpSpPr>
          <p:cNvPr id="11" name="Group 10">
            <a:extLst>
              <a:ext uri="{FF2B5EF4-FFF2-40B4-BE49-F238E27FC236}">
                <a16:creationId xmlns:a16="http://schemas.microsoft.com/office/drawing/2014/main" id="{EB490F1C-8B80-4122-B493-D1406CDAFF60}"/>
              </a:ext>
            </a:extLst>
          </p:cNvPr>
          <p:cNvGrpSpPr/>
          <p:nvPr/>
        </p:nvGrpSpPr>
        <p:grpSpPr>
          <a:xfrm>
            <a:off x="0" y="21509"/>
            <a:ext cx="12192000" cy="916654"/>
            <a:chOff x="0" y="21509"/>
            <a:chExt cx="12192000" cy="916654"/>
          </a:xfrm>
        </p:grpSpPr>
        <p:pic>
          <p:nvPicPr>
            <p:cNvPr id="15" name="Picture 14">
              <a:extLst>
                <a:ext uri="{FF2B5EF4-FFF2-40B4-BE49-F238E27FC236}">
                  <a16:creationId xmlns:a16="http://schemas.microsoft.com/office/drawing/2014/main" id="{915EE417-87AE-444D-B03B-D84F48D6E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09"/>
              <a:ext cx="9144000" cy="916654"/>
            </a:xfrm>
            <a:prstGeom prst="rect">
              <a:avLst/>
            </a:prstGeom>
          </p:spPr>
        </p:pic>
        <p:sp>
          <p:nvSpPr>
            <p:cNvPr id="16" name="Rectangle 15">
              <a:extLst>
                <a:ext uri="{FF2B5EF4-FFF2-40B4-BE49-F238E27FC236}">
                  <a16:creationId xmlns:a16="http://schemas.microsoft.com/office/drawing/2014/main" id="{F3835243-6D49-4329-8138-ECFD3D8B5ED3}"/>
                </a:ext>
              </a:extLst>
            </p:cNvPr>
            <p:cNvSpPr/>
            <p:nvPr/>
          </p:nvSpPr>
          <p:spPr>
            <a:xfrm>
              <a:off x="9144000" y="21509"/>
              <a:ext cx="3048000" cy="916654"/>
            </a:xfrm>
            <a:prstGeom prst="rect">
              <a:avLst/>
            </a:prstGeom>
            <a:solidFill>
              <a:srgbClr val="27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ooter Placeholder 4">
            <a:extLst>
              <a:ext uri="{FF2B5EF4-FFF2-40B4-BE49-F238E27FC236}">
                <a16:creationId xmlns:a16="http://schemas.microsoft.com/office/drawing/2014/main" id="{6A8E74DF-515D-4281-9863-01D36530E058}"/>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59128D6A-D37B-4580-8764-3D159C5F48F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28</a:t>
            </a:fld>
            <a:endParaRPr lang="en-US" sz="900" dirty="0">
              <a:solidFill>
                <a:schemeClr val="accent6">
                  <a:lumMod val="50000"/>
                </a:schemeClr>
              </a:solidFill>
            </a:endParaRPr>
          </a:p>
        </p:txBody>
      </p:sp>
    </p:spTree>
    <p:extLst>
      <p:ext uri="{BB962C8B-B14F-4D97-AF65-F5344CB8AC3E}">
        <p14:creationId xmlns:p14="http://schemas.microsoft.com/office/powerpoint/2010/main" val="201630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1463"/>
          </a:xfrm>
          <a:prstGeom prst="rect">
            <a:avLst/>
          </a:prstGeom>
        </p:spPr>
      </p:pic>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Planning and Design Phase</a:t>
            </a:r>
          </a:p>
          <a:p>
            <a:endParaRPr lang="en-US" sz="2800" dirty="0"/>
          </a:p>
          <a:p>
            <a:r>
              <a:rPr lang="en-US" sz="2800" b="1" dirty="0"/>
              <a:t>Up-front Planning</a:t>
            </a:r>
          </a:p>
          <a:p>
            <a:pPr marL="342900" indent="-342900">
              <a:buFont typeface="Wingdings" panose="05000000000000000000" pitchFamily="2" charset="2"/>
              <a:buChar char="q"/>
            </a:pPr>
            <a:r>
              <a:rPr lang="en-US" sz="2800" dirty="0"/>
              <a:t>Helps keep a project on schedule and on budget</a:t>
            </a:r>
          </a:p>
          <a:p>
            <a:pPr marL="342900" indent="-342900">
              <a:buFont typeface="Wingdings" panose="05000000000000000000" pitchFamily="2" charset="2"/>
              <a:buChar char="q"/>
            </a:pPr>
            <a:r>
              <a:rPr lang="en-US" sz="2800" dirty="0"/>
              <a:t>Protects achieving the projects goals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789" y="3909069"/>
            <a:ext cx="2726422" cy="1828800"/>
          </a:xfrm>
          <a:prstGeom prst="rect">
            <a:avLst/>
          </a:prstGeom>
        </p:spPr>
      </p:pic>
      <p:sp>
        <p:nvSpPr>
          <p:cNvPr id="7" name="Footer Placeholder 4">
            <a:extLst>
              <a:ext uri="{FF2B5EF4-FFF2-40B4-BE49-F238E27FC236}">
                <a16:creationId xmlns:a16="http://schemas.microsoft.com/office/drawing/2014/main" id="{3AE0A63D-F0FF-4DFD-B717-347F9DD2DC79}"/>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4C9F304F-D0E5-4257-A96D-717C93E6EF1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29</a:t>
            </a:fld>
            <a:endParaRPr lang="en-US" sz="900" dirty="0">
              <a:solidFill>
                <a:schemeClr val="accent6">
                  <a:lumMod val="50000"/>
                </a:schemeClr>
              </a:solidFill>
            </a:endParaRPr>
          </a:p>
        </p:txBody>
      </p:sp>
    </p:spTree>
    <p:extLst>
      <p:ext uri="{BB962C8B-B14F-4D97-AF65-F5344CB8AC3E}">
        <p14:creationId xmlns:p14="http://schemas.microsoft.com/office/powerpoint/2010/main" val="142149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Principles For Successful Practice</a:t>
            </a:r>
          </a:p>
          <a:p>
            <a:endParaRPr lang="en-US" sz="2800" dirty="0"/>
          </a:p>
          <a:p>
            <a:r>
              <a:rPr lang="en-US" sz="2800" b="1" dirty="0"/>
              <a:t>Get in Early</a:t>
            </a:r>
          </a:p>
        </p:txBody>
      </p:sp>
      <p:pic>
        <p:nvPicPr>
          <p:cNvPr id="8" name="Picture 7" descr="timeline.tif"/>
          <p:cNvPicPr>
            <a:picLocks noChangeAspect="1"/>
          </p:cNvPicPr>
          <p:nvPr/>
        </p:nvPicPr>
        <p:blipFill>
          <a:blip r:embed="rId3" cstate="print"/>
          <a:stretch>
            <a:fillRect/>
          </a:stretch>
        </p:blipFill>
        <p:spPr>
          <a:xfrm>
            <a:off x="6094476" y="1143000"/>
            <a:ext cx="5100598" cy="5212080"/>
          </a:xfrm>
          <a:prstGeom prst="rect">
            <a:avLst/>
          </a:prstGeom>
        </p:spPr>
      </p:pic>
      <p:pic>
        <p:nvPicPr>
          <p:cNvPr id="11" name="Picture 10">
            <a:extLst>
              <a:ext uri="{FF2B5EF4-FFF2-40B4-BE49-F238E27FC236}">
                <a16:creationId xmlns:a16="http://schemas.microsoft.com/office/drawing/2014/main" id="{0EE65CAA-A819-49A9-8AD0-CC785A2E1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5348"/>
          </a:xfrm>
          <a:prstGeom prst="rect">
            <a:avLst/>
          </a:prstGeom>
        </p:spPr>
      </p:pic>
      <p:sp>
        <p:nvSpPr>
          <p:cNvPr id="7" name="Footer Placeholder 4">
            <a:extLst>
              <a:ext uri="{FF2B5EF4-FFF2-40B4-BE49-F238E27FC236}">
                <a16:creationId xmlns:a16="http://schemas.microsoft.com/office/drawing/2014/main" id="{6236F8D6-E01D-473E-A162-3CC423A0E0E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7FF50DD8-A842-4BB3-91C5-5D36819F2CC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a:t>
            </a:fld>
            <a:endParaRPr lang="en-US" sz="900" dirty="0">
              <a:solidFill>
                <a:schemeClr val="accent6">
                  <a:lumMod val="50000"/>
                </a:schemeClr>
              </a:solidFill>
            </a:endParaRPr>
          </a:p>
        </p:txBody>
      </p:sp>
    </p:spTree>
    <p:extLst>
      <p:ext uri="{BB962C8B-B14F-4D97-AF65-F5344CB8AC3E}">
        <p14:creationId xmlns:p14="http://schemas.microsoft.com/office/powerpoint/2010/main" val="2910162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14398"/>
            <a:ext cx="9144000" cy="5486400"/>
          </a:xfrm>
          <a:prstGeom prst="rect">
            <a:avLst/>
          </a:prstGeom>
          <a:noFill/>
        </p:spPr>
        <p:txBody>
          <a:bodyPr wrap="square" lIns="182880" rIns="182880" rtlCol="0">
            <a:noAutofit/>
          </a:bodyPr>
          <a:lstStyle/>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54284"/>
            <a:ext cx="10058400" cy="5004385"/>
          </a:xfrm>
          <a:prstGeom prst="rect">
            <a:avLst/>
          </a:prstGeom>
        </p:spPr>
      </p:pic>
      <p:pic>
        <p:nvPicPr>
          <p:cNvPr id="11" name="Picture 10">
            <a:extLst>
              <a:ext uri="{FF2B5EF4-FFF2-40B4-BE49-F238E27FC236}">
                <a16:creationId xmlns:a16="http://schemas.microsoft.com/office/drawing/2014/main" id="{24DA6F43-48AD-46EC-94ED-4917E68DD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952" cy="941463"/>
          </a:xfrm>
          <a:prstGeom prst="rect">
            <a:avLst/>
          </a:prstGeom>
        </p:spPr>
      </p:pic>
      <p:sp>
        <p:nvSpPr>
          <p:cNvPr id="7" name="Footer Placeholder 4">
            <a:extLst>
              <a:ext uri="{FF2B5EF4-FFF2-40B4-BE49-F238E27FC236}">
                <a16:creationId xmlns:a16="http://schemas.microsoft.com/office/drawing/2014/main" id="{AB008F3C-DDB7-4736-AB8E-0E5148129120}"/>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90893697-9CFA-4DB0-A043-357A890E3273}"/>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30</a:t>
            </a:fld>
            <a:endParaRPr lang="en-US" sz="900" dirty="0">
              <a:solidFill>
                <a:schemeClr val="accent6">
                  <a:lumMod val="50000"/>
                </a:schemeClr>
              </a:solidFill>
            </a:endParaRPr>
          </a:p>
        </p:txBody>
      </p:sp>
    </p:spTree>
    <p:extLst>
      <p:ext uri="{BB962C8B-B14F-4D97-AF65-F5344CB8AC3E}">
        <p14:creationId xmlns:p14="http://schemas.microsoft.com/office/powerpoint/2010/main" val="409354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14398"/>
            <a:ext cx="9144000" cy="5486400"/>
          </a:xfrm>
          <a:prstGeom prst="rect">
            <a:avLst/>
          </a:prstGeom>
          <a:noFill/>
        </p:spPr>
        <p:txBody>
          <a:bodyPr wrap="square" lIns="182880" rIns="182880" rtlCol="0">
            <a:noAutofit/>
          </a:bodyPr>
          <a:lstStyle/>
          <a:p>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90903"/>
            <a:ext cx="9144000" cy="3992980"/>
          </a:xfrm>
          <a:prstGeom prst="rect">
            <a:avLst/>
          </a:prstGeom>
        </p:spPr>
      </p:pic>
      <p:pic>
        <p:nvPicPr>
          <p:cNvPr id="10" name="Picture 9" descr="imagesCAHFRDTF.jpg"/>
          <p:cNvPicPr>
            <a:picLocks noChangeAspect="1"/>
          </p:cNvPicPr>
          <p:nvPr/>
        </p:nvPicPr>
        <p:blipFill>
          <a:blip r:embed="rId4" cstate="print"/>
          <a:stretch>
            <a:fillRect/>
          </a:stretch>
        </p:blipFill>
        <p:spPr>
          <a:xfrm>
            <a:off x="1711068" y="5124450"/>
            <a:ext cx="2143125" cy="1200150"/>
          </a:xfrm>
          <a:prstGeom prst="rect">
            <a:avLst/>
          </a:prstGeom>
        </p:spPr>
      </p:pic>
      <p:pic>
        <p:nvPicPr>
          <p:cNvPr id="12" name="Picture 11" descr="swpppcover_may07.jpg">
            <a:hlinkClick r:id="rId5"/>
          </p:cNvPr>
          <p:cNvPicPr>
            <a:picLocks noChangeAspect="1"/>
          </p:cNvPicPr>
          <p:nvPr/>
        </p:nvPicPr>
        <p:blipFill>
          <a:blip r:embed="rId6" cstate="print"/>
          <a:stretch>
            <a:fillRect/>
          </a:stretch>
        </p:blipFill>
        <p:spPr>
          <a:xfrm>
            <a:off x="4172661" y="5124449"/>
            <a:ext cx="927950" cy="1200150"/>
          </a:xfrm>
          <a:prstGeom prst="rect">
            <a:avLst/>
          </a:prstGeom>
        </p:spPr>
      </p:pic>
      <p:pic>
        <p:nvPicPr>
          <p:cNvPr id="14" name="Picture 2"/>
          <p:cNvPicPr>
            <a:picLocks noChangeAspect="1" noChangeArrowheads="1"/>
          </p:cNvPicPr>
          <p:nvPr/>
        </p:nvPicPr>
        <p:blipFill>
          <a:blip r:embed="rId7" cstate="print"/>
          <a:srcRect/>
          <a:stretch>
            <a:fillRect/>
          </a:stretch>
        </p:blipFill>
        <p:spPr bwMode="auto">
          <a:xfrm>
            <a:off x="5402048" y="5477499"/>
            <a:ext cx="2948940" cy="494061"/>
          </a:xfrm>
          <a:prstGeom prst="rect">
            <a:avLst/>
          </a:prstGeom>
          <a:noFill/>
          <a:ln w="9525">
            <a:noFill/>
            <a:miter lim="800000"/>
            <a:headEnd/>
            <a:tailEnd/>
          </a:ln>
        </p:spPr>
      </p:pic>
      <p:pic>
        <p:nvPicPr>
          <p:cNvPr id="15" name="Picture 14" descr="concrete.bmp"/>
          <p:cNvPicPr>
            <a:picLocks noChangeAspect="1"/>
          </p:cNvPicPr>
          <p:nvPr/>
        </p:nvPicPr>
        <p:blipFill>
          <a:blip r:embed="rId8" cstate="print"/>
          <a:stretch>
            <a:fillRect/>
          </a:stretch>
        </p:blipFill>
        <p:spPr>
          <a:xfrm>
            <a:off x="8688916" y="5271798"/>
            <a:ext cx="1714500" cy="809916"/>
          </a:xfrm>
          <a:prstGeom prst="rect">
            <a:avLst/>
          </a:prstGeom>
        </p:spPr>
      </p:pic>
      <p:pic>
        <p:nvPicPr>
          <p:cNvPr id="19" name="Picture 18">
            <a:extLst>
              <a:ext uri="{FF2B5EF4-FFF2-40B4-BE49-F238E27FC236}">
                <a16:creationId xmlns:a16="http://schemas.microsoft.com/office/drawing/2014/main" id="{F0026B78-4BEE-4B52-A93F-606BBB3D1F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88952" cy="941463"/>
          </a:xfrm>
          <a:prstGeom prst="rect">
            <a:avLst/>
          </a:prstGeom>
        </p:spPr>
      </p:pic>
      <p:sp>
        <p:nvSpPr>
          <p:cNvPr id="11" name="Footer Placeholder 4">
            <a:extLst>
              <a:ext uri="{FF2B5EF4-FFF2-40B4-BE49-F238E27FC236}">
                <a16:creationId xmlns:a16="http://schemas.microsoft.com/office/drawing/2014/main" id="{DA7D4497-D416-4684-A160-7AF1F8DB369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6" name="Slide Number Placeholder 5">
            <a:extLst>
              <a:ext uri="{FF2B5EF4-FFF2-40B4-BE49-F238E27FC236}">
                <a16:creationId xmlns:a16="http://schemas.microsoft.com/office/drawing/2014/main" id="{195BDD72-DE7E-400E-AA75-AB02DCDFA547}"/>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31</a:t>
            </a:fld>
            <a:endParaRPr lang="en-US" sz="900" dirty="0">
              <a:solidFill>
                <a:schemeClr val="accent6">
                  <a:lumMod val="50000"/>
                </a:schemeClr>
              </a:solidFill>
            </a:endParaRPr>
          </a:p>
        </p:txBody>
      </p:sp>
    </p:spTree>
    <p:extLst>
      <p:ext uri="{BB962C8B-B14F-4D97-AF65-F5344CB8AC3E}">
        <p14:creationId xmlns:p14="http://schemas.microsoft.com/office/powerpoint/2010/main" val="156183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Documentation</a:t>
            </a:r>
          </a:p>
          <a:p>
            <a:r>
              <a:rPr lang="en-US" sz="2800" dirty="0"/>
              <a:t>Essential for verifying achievement of sustainability goals</a:t>
            </a:r>
          </a:p>
          <a:p>
            <a:r>
              <a:rPr lang="en-US" sz="2800" dirty="0"/>
              <a:t>Maintain clear and organized documentation throughout implementation will help to ensure success.</a:t>
            </a:r>
          </a:p>
          <a:p>
            <a:endParaRPr lang="en-US" sz="2800" dirty="0"/>
          </a:p>
          <a:p>
            <a:r>
              <a:rPr lang="en-US" sz="2800" b="1" dirty="0"/>
              <a:t>Examples:</a:t>
            </a:r>
          </a:p>
          <a:p>
            <a:pPr marL="457200" indent="-457200">
              <a:buFont typeface="Wingdings" panose="05000000000000000000" pitchFamily="2" charset="2"/>
              <a:buChar char="§"/>
            </a:pPr>
            <a:r>
              <a:rPr lang="en-US" sz="2800" dirty="0"/>
              <a:t>Change orders</a:t>
            </a:r>
          </a:p>
          <a:p>
            <a:pPr marL="457200" indent="-457200">
              <a:buFont typeface="Wingdings" panose="05000000000000000000" pitchFamily="2" charset="2"/>
              <a:buChar char="§"/>
            </a:pPr>
            <a:r>
              <a:rPr lang="en-US" sz="2800" dirty="0"/>
              <a:t>Chain-of-custody letters</a:t>
            </a:r>
          </a:p>
          <a:p>
            <a:pPr marL="457200" indent="-457200">
              <a:buFont typeface="Wingdings" panose="05000000000000000000" pitchFamily="2" charset="2"/>
              <a:buChar char="§"/>
            </a:pPr>
            <a:r>
              <a:rPr lang="en-US" sz="2800" dirty="0"/>
              <a:t>Waste hauling tickets</a:t>
            </a:r>
          </a:p>
          <a:p>
            <a:pPr marL="457200" indent="-457200">
              <a:buFont typeface="Wingdings" panose="05000000000000000000" pitchFamily="2" charset="2"/>
              <a:buChar char="§"/>
            </a:pPr>
            <a:r>
              <a:rPr lang="en-US" sz="2800" dirty="0"/>
              <a:t>Updated/revised construction management plans</a:t>
            </a:r>
          </a:p>
          <a:p>
            <a:pPr marL="457200" indent="-457200">
              <a:buFont typeface="Wingdings" panose="05000000000000000000" pitchFamily="2" charset="2"/>
              <a:buChar char="§"/>
            </a:pPr>
            <a:r>
              <a:rPr lang="en-US" sz="2800" dirty="0"/>
              <a:t>Commissioning or </a:t>
            </a:r>
            <a:r>
              <a:rPr lang="en-US" sz="2800" dirty="0" err="1"/>
              <a:t>retrocommissioning</a:t>
            </a:r>
            <a:r>
              <a:rPr lang="en-US" sz="2800" dirty="0"/>
              <a:t> reports</a:t>
            </a:r>
          </a:p>
          <a:p>
            <a:pPr marL="457200" indent="-457200">
              <a:buFont typeface="Wingdings" panose="05000000000000000000" pitchFamily="2" charset="2"/>
              <a:buChar char="§"/>
            </a:pPr>
            <a:r>
              <a:rPr lang="en-US" sz="2800" dirty="0"/>
              <a:t>LEED documents</a:t>
            </a:r>
          </a:p>
        </p:txBody>
      </p:sp>
      <p:pic>
        <p:nvPicPr>
          <p:cNvPr id="11" name="Picture 10">
            <a:extLst>
              <a:ext uri="{FF2B5EF4-FFF2-40B4-BE49-F238E27FC236}">
                <a16:creationId xmlns:a16="http://schemas.microsoft.com/office/drawing/2014/main" id="{73384916-32E8-4935-8E26-5BE1BBF58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1463"/>
          </a:xfrm>
          <a:prstGeom prst="rect">
            <a:avLst/>
          </a:prstGeom>
        </p:spPr>
      </p:pic>
      <p:sp>
        <p:nvSpPr>
          <p:cNvPr id="6" name="Footer Placeholder 4">
            <a:extLst>
              <a:ext uri="{FF2B5EF4-FFF2-40B4-BE49-F238E27FC236}">
                <a16:creationId xmlns:a16="http://schemas.microsoft.com/office/drawing/2014/main" id="{EADB3B60-8376-4797-8880-8E4CF7C868B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2A7F5C20-9967-4B5A-8AC0-17959545359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32</a:t>
            </a:fld>
            <a:endParaRPr lang="en-US" sz="900" dirty="0">
              <a:solidFill>
                <a:schemeClr val="accent6">
                  <a:lumMod val="50000"/>
                </a:schemeClr>
              </a:solidFill>
            </a:endParaRPr>
          </a:p>
        </p:txBody>
      </p:sp>
    </p:spTree>
    <p:extLst>
      <p:ext uri="{BB962C8B-B14F-4D97-AF65-F5344CB8AC3E}">
        <p14:creationId xmlns:p14="http://schemas.microsoft.com/office/powerpoint/2010/main" val="2664631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Green Buildings and Neighborhoods</a:t>
            </a:r>
          </a:p>
          <a:p>
            <a:endParaRPr lang="en-US" sz="2800" dirty="0"/>
          </a:p>
          <a:p>
            <a:r>
              <a:rPr lang="en-US" sz="2800" dirty="0"/>
              <a:t>The construction and operations of green building and neighborhood projects are never really complete.</a:t>
            </a:r>
          </a:p>
          <a:p>
            <a:endParaRPr lang="en-US" sz="2800" dirty="0"/>
          </a:p>
          <a:p>
            <a:pPr marL="342900" indent="-342900">
              <a:buFont typeface="Wingdings" panose="05000000000000000000" pitchFamily="2" charset="2"/>
              <a:buChar char="q"/>
            </a:pPr>
            <a:r>
              <a:rPr lang="en-US" sz="2800" dirty="0"/>
              <a:t>Requires on-going delivery or production of resources</a:t>
            </a:r>
          </a:p>
          <a:p>
            <a:pPr marL="342900" indent="-342900">
              <a:buFont typeface="Wingdings" panose="05000000000000000000" pitchFamily="2" charset="2"/>
              <a:buChar char="q"/>
            </a:pPr>
            <a:r>
              <a:rPr lang="en-US" sz="2800" dirty="0"/>
              <a:t>Routine maintenance and upkeep</a:t>
            </a:r>
          </a:p>
          <a:p>
            <a:pPr marL="342900" indent="-342900">
              <a:buFont typeface="Wingdings" panose="05000000000000000000" pitchFamily="2" charset="2"/>
              <a:buChar char="q"/>
            </a:pPr>
            <a:r>
              <a:rPr lang="en-US" sz="2800" dirty="0"/>
              <a:t>Data collection and feedback</a:t>
            </a:r>
          </a:p>
          <a:p>
            <a:pPr marL="342900" indent="-342900">
              <a:buFont typeface="Wingdings" panose="05000000000000000000" pitchFamily="2" charset="2"/>
              <a:buChar char="q"/>
            </a:pPr>
            <a:r>
              <a:rPr lang="en-US" sz="2800" dirty="0"/>
              <a:t>Training – occupants and personnel</a:t>
            </a:r>
          </a:p>
        </p:txBody>
      </p:sp>
      <p:pic>
        <p:nvPicPr>
          <p:cNvPr id="11" name="Picture 10">
            <a:extLst>
              <a:ext uri="{FF2B5EF4-FFF2-40B4-BE49-F238E27FC236}">
                <a16:creationId xmlns:a16="http://schemas.microsoft.com/office/drawing/2014/main" id="{17DC8E57-9BA7-4425-AFCE-872EA52D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3917"/>
            <a:ext cx="12188952" cy="942238"/>
          </a:xfrm>
          <a:prstGeom prst="rect">
            <a:avLst/>
          </a:prstGeom>
        </p:spPr>
      </p:pic>
      <p:sp>
        <p:nvSpPr>
          <p:cNvPr id="6" name="Footer Placeholder 4">
            <a:extLst>
              <a:ext uri="{FF2B5EF4-FFF2-40B4-BE49-F238E27FC236}">
                <a16:creationId xmlns:a16="http://schemas.microsoft.com/office/drawing/2014/main" id="{6F8EDD7C-F2CC-4BFD-A54D-0DFB8D96980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25FD1812-5EC2-43F9-8247-2070094DB6C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33</a:t>
            </a:fld>
            <a:endParaRPr lang="en-US" sz="900" dirty="0">
              <a:solidFill>
                <a:schemeClr val="accent6">
                  <a:lumMod val="50000"/>
                </a:schemeClr>
              </a:solidFill>
            </a:endParaRPr>
          </a:p>
        </p:txBody>
      </p:sp>
    </p:spTree>
    <p:extLst>
      <p:ext uri="{BB962C8B-B14F-4D97-AF65-F5344CB8AC3E}">
        <p14:creationId xmlns:p14="http://schemas.microsoft.com/office/powerpoint/2010/main" val="350873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3917"/>
            <a:ext cx="12188952" cy="942238"/>
          </a:xfrm>
          <a:prstGeom prst="rect">
            <a:avLst/>
          </a:prstGeom>
        </p:spPr>
      </p:pic>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Building System Performance</a:t>
            </a:r>
          </a:p>
          <a:p>
            <a:endParaRPr lang="en-US" sz="2800" dirty="0"/>
          </a:p>
          <a:p>
            <a:pPr>
              <a:spcAft>
                <a:spcPts val="600"/>
              </a:spcAft>
            </a:pPr>
            <a:r>
              <a:rPr lang="en-US" sz="2800" dirty="0"/>
              <a:t>Regular inspections and maintenance to reveal problems or opportunities for improvement:</a:t>
            </a:r>
          </a:p>
          <a:p>
            <a:pPr marL="342900" indent="-342900">
              <a:spcAft>
                <a:spcPts val="600"/>
              </a:spcAft>
              <a:buFont typeface="Wingdings" panose="05000000000000000000" pitchFamily="2" charset="2"/>
              <a:buChar char="q"/>
            </a:pPr>
            <a:r>
              <a:rPr lang="en-US" sz="2800" dirty="0" err="1"/>
              <a:t>Retrocommissioning</a:t>
            </a:r>
            <a:endParaRPr lang="en-US" sz="2800" dirty="0"/>
          </a:p>
          <a:p>
            <a:pPr marL="342900" indent="-342900">
              <a:spcAft>
                <a:spcPts val="600"/>
              </a:spcAft>
              <a:buFont typeface="Wingdings" panose="05000000000000000000" pitchFamily="2" charset="2"/>
              <a:buChar char="q"/>
            </a:pPr>
            <a:r>
              <a:rPr lang="en-US" sz="2800" dirty="0"/>
              <a:t>Energy and water audits</a:t>
            </a:r>
          </a:p>
          <a:p>
            <a:pPr marL="342900" indent="-342900">
              <a:spcAft>
                <a:spcPts val="600"/>
              </a:spcAft>
              <a:buFont typeface="Wingdings" panose="05000000000000000000" pitchFamily="2" charset="2"/>
              <a:buChar char="q"/>
            </a:pPr>
            <a:r>
              <a:rPr lang="en-US" sz="2800" dirty="0"/>
              <a:t>Solid waste audits</a:t>
            </a:r>
          </a:p>
          <a:p>
            <a:pPr marL="342900" indent="-342900">
              <a:spcAft>
                <a:spcPts val="600"/>
              </a:spcAft>
              <a:buFont typeface="Wingdings" panose="05000000000000000000" pitchFamily="2" charset="2"/>
              <a:buChar char="q"/>
            </a:pPr>
            <a:r>
              <a:rPr lang="en-US" sz="2800" dirty="0"/>
              <a:t>Occupant surveys, including thermal comfort and transportation analysis</a:t>
            </a:r>
          </a:p>
          <a:p>
            <a:pPr marL="342900" indent="-342900">
              <a:buFont typeface="Wingdings" panose="05000000000000000000" pitchFamily="2" charset="2"/>
              <a:buChar char="q"/>
            </a:pPr>
            <a:r>
              <a:rPr lang="en-US" sz="2800" dirty="0"/>
              <a:t>Green purchasing and green housekeeping program assessments</a:t>
            </a:r>
          </a:p>
        </p:txBody>
      </p:sp>
      <p:sp>
        <p:nvSpPr>
          <p:cNvPr id="6" name="Footer Placeholder 4">
            <a:extLst>
              <a:ext uri="{FF2B5EF4-FFF2-40B4-BE49-F238E27FC236}">
                <a16:creationId xmlns:a16="http://schemas.microsoft.com/office/drawing/2014/main" id="{79FC41D7-433F-46EF-8A85-8A21782E3DD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FB1167B8-70D8-4674-A6D1-6E12DDD8A08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34</a:t>
            </a:fld>
            <a:endParaRPr lang="en-US" sz="900" dirty="0">
              <a:solidFill>
                <a:schemeClr val="accent6">
                  <a:lumMod val="50000"/>
                </a:schemeClr>
              </a:solidFill>
            </a:endParaRPr>
          </a:p>
        </p:txBody>
      </p:sp>
    </p:spTree>
    <p:extLst>
      <p:ext uri="{BB962C8B-B14F-4D97-AF65-F5344CB8AC3E}">
        <p14:creationId xmlns:p14="http://schemas.microsoft.com/office/powerpoint/2010/main" val="2694742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Measurement and Verification</a:t>
            </a:r>
          </a:p>
          <a:p>
            <a:endParaRPr lang="en-US" sz="2800" dirty="0"/>
          </a:p>
          <a:p>
            <a:pPr marL="342900" indent="-342900">
              <a:spcAft>
                <a:spcPts val="600"/>
              </a:spcAft>
              <a:buFont typeface="Wingdings" panose="05000000000000000000" pitchFamily="2" charset="2"/>
              <a:buChar char="q"/>
            </a:pPr>
            <a:r>
              <a:rPr lang="en-US" sz="2800" dirty="0"/>
              <a:t>Essential to identifying opportunities for improvement.</a:t>
            </a:r>
          </a:p>
          <a:p>
            <a:pPr marL="342900" indent="-342900">
              <a:spcAft>
                <a:spcPts val="600"/>
              </a:spcAft>
              <a:buFont typeface="Wingdings" panose="05000000000000000000" pitchFamily="2" charset="2"/>
              <a:buChar char="q"/>
            </a:pPr>
            <a:r>
              <a:rPr lang="en-US" sz="2800" dirty="0"/>
              <a:t>The right information needs to flow to the right place.</a:t>
            </a:r>
          </a:p>
          <a:p>
            <a:pPr marL="342900" indent="-342900">
              <a:spcAft>
                <a:spcPts val="600"/>
              </a:spcAft>
              <a:buFont typeface="Wingdings" panose="05000000000000000000" pitchFamily="2" charset="2"/>
              <a:buChar char="q"/>
            </a:pPr>
            <a:r>
              <a:rPr lang="en-US" sz="2800" dirty="0"/>
              <a:t>The flow of information can be used as a feedback loop within the built environment to promote continuous improvements and support the commitment to sustainability.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6421" y="4267200"/>
            <a:ext cx="3679158" cy="1828800"/>
          </a:xfrm>
          <a:prstGeom prst="rect">
            <a:avLst/>
          </a:prstGeom>
        </p:spPr>
      </p:pic>
      <p:pic>
        <p:nvPicPr>
          <p:cNvPr id="11" name="Picture 10">
            <a:extLst>
              <a:ext uri="{FF2B5EF4-FFF2-40B4-BE49-F238E27FC236}">
                <a16:creationId xmlns:a16="http://schemas.microsoft.com/office/drawing/2014/main" id="{D66AA75C-B4EA-4259-8030-6A7C95FAB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13917"/>
            <a:ext cx="12188952" cy="942238"/>
          </a:xfrm>
          <a:prstGeom prst="rect">
            <a:avLst/>
          </a:prstGeom>
        </p:spPr>
      </p:pic>
      <p:sp>
        <p:nvSpPr>
          <p:cNvPr id="7" name="Footer Placeholder 4">
            <a:extLst>
              <a:ext uri="{FF2B5EF4-FFF2-40B4-BE49-F238E27FC236}">
                <a16:creationId xmlns:a16="http://schemas.microsoft.com/office/drawing/2014/main" id="{50A9A95C-0E05-4CFC-AB22-A5362C3324D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91ADAF44-6B6D-4AF1-A4A8-A285C198AE9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35</a:t>
            </a:fld>
            <a:endParaRPr lang="en-US" sz="900" dirty="0">
              <a:solidFill>
                <a:schemeClr val="accent6">
                  <a:lumMod val="50000"/>
                </a:schemeClr>
              </a:solidFill>
            </a:endParaRPr>
          </a:p>
        </p:txBody>
      </p:sp>
    </p:spTree>
    <p:extLst>
      <p:ext uri="{BB962C8B-B14F-4D97-AF65-F5344CB8AC3E}">
        <p14:creationId xmlns:p14="http://schemas.microsoft.com/office/powerpoint/2010/main" val="3219356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14398"/>
            <a:ext cx="9144000" cy="5486400"/>
          </a:xfrm>
          <a:prstGeom prst="rect">
            <a:avLst/>
          </a:prstGeom>
          <a:noFill/>
        </p:spPr>
        <p:txBody>
          <a:bodyPr wrap="square" lIns="182880" rIns="182880" rtlCol="0">
            <a:noAutofit/>
          </a:bodyPr>
          <a:lstStyle/>
          <a:p>
            <a:endParaRPr lang="en-US" sz="2400" dirty="0"/>
          </a:p>
        </p:txBody>
      </p:sp>
      <p:pic>
        <p:nvPicPr>
          <p:cNvPr id="12" name="Picture 11" descr="imagesCAZVJRE9.jpg"/>
          <p:cNvPicPr>
            <a:picLocks noChangeAspect="1"/>
          </p:cNvPicPr>
          <p:nvPr/>
        </p:nvPicPr>
        <p:blipFill>
          <a:blip r:embed="rId3" cstate="print"/>
          <a:stretch>
            <a:fillRect/>
          </a:stretch>
        </p:blipFill>
        <p:spPr>
          <a:xfrm>
            <a:off x="1524000" y="4270114"/>
            <a:ext cx="2061148" cy="1371600"/>
          </a:xfrm>
          <a:prstGeom prst="rect">
            <a:avLst/>
          </a:prstGeom>
        </p:spPr>
      </p:pic>
      <p:pic>
        <p:nvPicPr>
          <p:cNvPr id="14" name="Picture 13" descr="220px-Helios_in_flight.jpg"/>
          <p:cNvPicPr>
            <a:picLocks noChangeAspect="1"/>
          </p:cNvPicPr>
          <p:nvPr/>
        </p:nvPicPr>
        <p:blipFill>
          <a:blip r:embed="rId4" cstate="print"/>
          <a:stretch>
            <a:fillRect/>
          </a:stretch>
        </p:blipFill>
        <p:spPr>
          <a:xfrm>
            <a:off x="5047675" y="4320914"/>
            <a:ext cx="2095500" cy="1371600"/>
          </a:xfrm>
          <a:prstGeom prst="rect">
            <a:avLst/>
          </a:prstGeom>
        </p:spPr>
      </p:pic>
      <p:pic>
        <p:nvPicPr>
          <p:cNvPr id="15" name="Picture 14" descr="carbon-footprint-green.jpg"/>
          <p:cNvPicPr>
            <a:picLocks noChangeAspect="1"/>
          </p:cNvPicPr>
          <p:nvPr/>
        </p:nvPicPr>
        <p:blipFill>
          <a:blip r:embed="rId5" cstate="print"/>
          <a:stretch>
            <a:fillRect/>
          </a:stretch>
        </p:blipFill>
        <p:spPr>
          <a:xfrm>
            <a:off x="8596178" y="4270114"/>
            <a:ext cx="2070672" cy="1371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285240"/>
            <a:ext cx="9144000" cy="2698230"/>
          </a:xfrm>
          <a:prstGeom prst="rect">
            <a:avLst/>
          </a:prstGeom>
        </p:spPr>
      </p:pic>
      <p:pic>
        <p:nvPicPr>
          <p:cNvPr id="19" name="Picture 18">
            <a:extLst>
              <a:ext uri="{FF2B5EF4-FFF2-40B4-BE49-F238E27FC236}">
                <a16:creationId xmlns:a16="http://schemas.microsoft.com/office/drawing/2014/main" id="{FDEC4E62-E06A-4E71-8D99-4A11DAE196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 y="-13917"/>
            <a:ext cx="12188952" cy="942238"/>
          </a:xfrm>
          <a:prstGeom prst="rect">
            <a:avLst/>
          </a:prstGeom>
        </p:spPr>
      </p:pic>
      <p:sp>
        <p:nvSpPr>
          <p:cNvPr id="10" name="Footer Placeholder 4">
            <a:extLst>
              <a:ext uri="{FF2B5EF4-FFF2-40B4-BE49-F238E27FC236}">
                <a16:creationId xmlns:a16="http://schemas.microsoft.com/office/drawing/2014/main" id="{9ABF0AC3-FA2D-4448-9724-C8A85D4A320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1" name="Slide Number Placeholder 5">
            <a:extLst>
              <a:ext uri="{FF2B5EF4-FFF2-40B4-BE49-F238E27FC236}">
                <a16:creationId xmlns:a16="http://schemas.microsoft.com/office/drawing/2014/main" id="{331CC472-1CC5-4319-B666-25B53B952BE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36</a:t>
            </a:fld>
            <a:endParaRPr lang="en-US" sz="900" dirty="0">
              <a:solidFill>
                <a:schemeClr val="accent6">
                  <a:lumMod val="50000"/>
                </a:schemeClr>
              </a:solidFill>
            </a:endParaRPr>
          </a:p>
        </p:txBody>
      </p:sp>
    </p:spTree>
    <p:extLst>
      <p:ext uri="{BB962C8B-B14F-4D97-AF65-F5344CB8AC3E}">
        <p14:creationId xmlns:p14="http://schemas.microsoft.com/office/powerpoint/2010/main" val="36333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Principles For Successful Practice</a:t>
            </a:r>
          </a:p>
          <a:p>
            <a:endParaRPr lang="en-US" sz="2800" dirty="0"/>
          </a:p>
          <a:p>
            <a:pPr>
              <a:spcAft>
                <a:spcPts val="600"/>
              </a:spcAft>
            </a:pPr>
            <a:r>
              <a:rPr lang="en-US" sz="2800" b="1" dirty="0"/>
              <a:t>Follow Through</a:t>
            </a:r>
          </a:p>
          <a:p>
            <a:pPr marL="342900" indent="-342900">
              <a:spcAft>
                <a:spcPts val="600"/>
              </a:spcAft>
              <a:buFont typeface="Wingdings" panose="05000000000000000000" pitchFamily="2" charset="2"/>
              <a:buChar char="q"/>
            </a:pPr>
            <a:r>
              <a:rPr lang="en-US" sz="2800" dirty="0"/>
              <a:t>Ensure that the strategies and technologies are maintained or adapted as necessary to remain effective.</a:t>
            </a:r>
          </a:p>
          <a:p>
            <a:pPr marL="342900" indent="-342900">
              <a:spcAft>
                <a:spcPts val="600"/>
              </a:spcAft>
              <a:buFont typeface="Wingdings" panose="05000000000000000000" pitchFamily="2" charset="2"/>
              <a:buChar char="q"/>
            </a:pPr>
            <a:r>
              <a:rPr lang="en-US" sz="2800" dirty="0"/>
              <a:t>Ongoing training ensures knowledgeable operation and maintenance of these strategies and technologies, as well as an opportunity to provide feedback on the challenges faced and lessons learned.</a:t>
            </a:r>
          </a:p>
        </p:txBody>
      </p:sp>
      <p:pic>
        <p:nvPicPr>
          <p:cNvPr id="11" name="Picture 10">
            <a:extLst>
              <a:ext uri="{FF2B5EF4-FFF2-40B4-BE49-F238E27FC236}">
                <a16:creationId xmlns:a16="http://schemas.microsoft.com/office/drawing/2014/main" id="{60EB98B4-A8EB-4653-97BE-B675A9A5D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5348"/>
          </a:xfrm>
          <a:prstGeom prst="rect">
            <a:avLst/>
          </a:prstGeom>
        </p:spPr>
      </p:pic>
      <p:sp>
        <p:nvSpPr>
          <p:cNvPr id="6" name="Footer Placeholder 4">
            <a:extLst>
              <a:ext uri="{FF2B5EF4-FFF2-40B4-BE49-F238E27FC236}">
                <a16:creationId xmlns:a16="http://schemas.microsoft.com/office/drawing/2014/main" id="{93D5E0E9-6F2E-4563-9E07-3C021BA39C1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5A2A65D0-8986-41AA-B9BD-F8CA93840453}"/>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a:t>
            </a:fld>
            <a:endParaRPr lang="en-US" sz="900" dirty="0">
              <a:solidFill>
                <a:schemeClr val="accent6">
                  <a:lumMod val="50000"/>
                </a:schemeClr>
              </a:solidFill>
            </a:endParaRPr>
          </a:p>
        </p:txBody>
      </p:sp>
    </p:spTree>
    <p:extLst>
      <p:ext uri="{BB962C8B-B14F-4D97-AF65-F5344CB8AC3E}">
        <p14:creationId xmlns:p14="http://schemas.microsoft.com/office/powerpoint/2010/main" val="165970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Principles For Successful Practice</a:t>
            </a:r>
          </a:p>
          <a:p>
            <a:endParaRPr lang="en-US" sz="2800" dirty="0"/>
          </a:p>
          <a:p>
            <a:pPr>
              <a:spcAft>
                <a:spcPts val="600"/>
              </a:spcAft>
            </a:pPr>
            <a:r>
              <a:rPr lang="en-US" sz="2800" b="1" dirty="0"/>
              <a:t>Look Beyond First Costs to Long-Term Savings</a:t>
            </a:r>
          </a:p>
          <a:p>
            <a:pPr marL="342900" indent="-342900">
              <a:spcAft>
                <a:spcPts val="600"/>
              </a:spcAft>
              <a:buFont typeface="Wingdings" panose="05000000000000000000" pitchFamily="2" charset="2"/>
              <a:buChar char="q"/>
            </a:pPr>
            <a:r>
              <a:rPr lang="en-US" sz="2800" dirty="0"/>
              <a:t>Green Building often shifts cost earlier. Increased efficiency and savings come later.</a:t>
            </a:r>
          </a:p>
          <a:p>
            <a:pPr marL="342900" indent="-342900">
              <a:spcAft>
                <a:spcPts val="600"/>
              </a:spcAft>
              <a:buFont typeface="Wingdings" panose="05000000000000000000" pitchFamily="2" charset="2"/>
              <a:buChar char="q"/>
            </a:pPr>
            <a:r>
              <a:rPr lang="en-US" sz="2800" dirty="0"/>
              <a:t>Up-front </a:t>
            </a:r>
            <a:r>
              <a:rPr lang="en-US" sz="2800" b="1" dirty="0"/>
              <a:t>goal setting</a:t>
            </a:r>
            <a:r>
              <a:rPr lang="en-US" sz="2800" dirty="0"/>
              <a:t>, analysis, and evaluation of alternatives will assist in making decisions that result in savings over the long term through synergies and integration.</a:t>
            </a:r>
          </a:p>
          <a:p>
            <a:pPr marL="342900" indent="-342900">
              <a:spcAft>
                <a:spcPts val="600"/>
              </a:spcAft>
              <a:buFont typeface="Wingdings" panose="05000000000000000000" pitchFamily="2" charset="2"/>
              <a:buChar char="q"/>
            </a:pPr>
            <a:r>
              <a:rPr lang="en-US" sz="2800" b="1" dirty="0"/>
              <a:t>Synergies</a:t>
            </a:r>
            <a:r>
              <a:rPr lang="en-US" sz="2800" dirty="0"/>
              <a:t> are actions that complement each other, creating a whole greater than the sum of its parts.</a:t>
            </a:r>
          </a:p>
          <a:p>
            <a:pPr marL="342900" indent="-342900">
              <a:buFont typeface="Wingdings" panose="05000000000000000000" pitchFamily="2" charset="2"/>
              <a:buChar char="q"/>
            </a:pPr>
            <a:r>
              <a:rPr lang="en-US" sz="2800" dirty="0"/>
              <a:t>The savings are often reflected in </a:t>
            </a:r>
            <a:r>
              <a:rPr lang="en-US" sz="2800" b="1" dirty="0"/>
              <a:t>life-cycle costing</a:t>
            </a:r>
            <a:r>
              <a:rPr lang="en-US" sz="2800" dirty="0"/>
              <a:t>.</a:t>
            </a:r>
          </a:p>
        </p:txBody>
      </p:sp>
      <p:pic>
        <p:nvPicPr>
          <p:cNvPr id="11" name="Picture 10">
            <a:extLst>
              <a:ext uri="{FF2B5EF4-FFF2-40B4-BE49-F238E27FC236}">
                <a16:creationId xmlns:a16="http://schemas.microsoft.com/office/drawing/2014/main" id="{C34BE4C5-2DF5-48D2-8437-482FFB625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5348"/>
          </a:xfrm>
          <a:prstGeom prst="rect">
            <a:avLst/>
          </a:prstGeom>
        </p:spPr>
      </p:pic>
      <p:sp>
        <p:nvSpPr>
          <p:cNvPr id="6" name="Footer Placeholder 4">
            <a:extLst>
              <a:ext uri="{FF2B5EF4-FFF2-40B4-BE49-F238E27FC236}">
                <a16:creationId xmlns:a16="http://schemas.microsoft.com/office/drawing/2014/main" id="{6EFA7A71-0245-4FDF-A31F-92BCC0AFAD89}"/>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23E684FC-01AA-4EEC-8F59-6552C51950BE}"/>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a:t>
            </a:fld>
            <a:endParaRPr lang="en-US" sz="900" dirty="0">
              <a:solidFill>
                <a:schemeClr val="accent6">
                  <a:lumMod val="50000"/>
                </a:schemeClr>
              </a:solidFill>
            </a:endParaRPr>
          </a:p>
        </p:txBody>
      </p:sp>
    </p:spTree>
    <p:extLst>
      <p:ext uri="{BB962C8B-B14F-4D97-AF65-F5344CB8AC3E}">
        <p14:creationId xmlns:p14="http://schemas.microsoft.com/office/powerpoint/2010/main" val="349836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88952" cy="5486400"/>
          </a:xfrm>
          <a:prstGeom prst="rect">
            <a:avLst/>
          </a:prstGeom>
          <a:noFill/>
        </p:spPr>
        <p:txBody>
          <a:bodyPr wrap="square" lIns="91440" rIns="91440" rtlCol="0">
            <a:noAutofit/>
          </a:bodyPr>
          <a:lstStyle/>
          <a:p>
            <a:r>
              <a:rPr lang="en-US" sz="2800" b="1" dirty="0"/>
              <a:t>Principles For Successful Practice</a:t>
            </a:r>
          </a:p>
          <a:p>
            <a:endParaRPr lang="en-US" sz="2800" dirty="0"/>
          </a:p>
          <a:p>
            <a:pPr>
              <a:spcAft>
                <a:spcPts val="600"/>
              </a:spcAft>
            </a:pPr>
            <a:r>
              <a:rPr lang="en-US" sz="2800" b="1" dirty="0"/>
              <a:t>Include and Collaborate</a:t>
            </a:r>
          </a:p>
          <a:p>
            <a:pPr marL="342900" indent="-342900">
              <a:spcAft>
                <a:spcPts val="600"/>
              </a:spcAft>
              <a:buFont typeface="Wingdings" panose="05000000000000000000" pitchFamily="2" charset="2"/>
              <a:buChar char="q"/>
            </a:pPr>
            <a:r>
              <a:rPr lang="en-US" sz="2800" dirty="0"/>
              <a:t>Multidisciplinary team of professionals</a:t>
            </a:r>
          </a:p>
          <a:p>
            <a:pPr marL="342900" indent="-342900">
              <a:spcAft>
                <a:spcPts val="600"/>
              </a:spcAft>
              <a:buFont typeface="Wingdings" panose="05000000000000000000" pitchFamily="2" charset="2"/>
              <a:buChar char="q"/>
            </a:pPr>
            <a:r>
              <a:rPr lang="en-US" sz="2800" dirty="0"/>
              <a:t>Members of the community involved or affected by the project</a:t>
            </a:r>
          </a:p>
          <a:p>
            <a:pPr marL="342900" indent="-342900">
              <a:buFont typeface="Wingdings" panose="05000000000000000000" pitchFamily="2" charset="2"/>
              <a:buChar char="q"/>
            </a:pPr>
            <a:r>
              <a:rPr lang="en-US" sz="2800" dirty="0"/>
              <a:t>Look at the big picture, not just individual elements</a:t>
            </a:r>
          </a:p>
        </p:txBody>
      </p:sp>
      <p:pic>
        <p:nvPicPr>
          <p:cNvPr id="11" name="Picture 10">
            <a:extLst>
              <a:ext uri="{FF2B5EF4-FFF2-40B4-BE49-F238E27FC236}">
                <a16:creationId xmlns:a16="http://schemas.microsoft.com/office/drawing/2014/main" id="{A1CD4101-F276-44D5-A3A5-B0DBC8F9D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5348"/>
          </a:xfrm>
          <a:prstGeom prst="rect">
            <a:avLst/>
          </a:prstGeom>
        </p:spPr>
      </p:pic>
      <p:sp>
        <p:nvSpPr>
          <p:cNvPr id="6" name="Footer Placeholder 4">
            <a:extLst>
              <a:ext uri="{FF2B5EF4-FFF2-40B4-BE49-F238E27FC236}">
                <a16:creationId xmlns:a16="http://schemas.microsoft.com/office/drawing/2014/main" id="{6E96C7BB-B4B2-41B6-85D5-61D2EBCD0DD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FA68C16E-210E-4D6F-A998-E83E3E4FA48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6</a:t>
            </a:fld>
            <a:endParaRPr lang="en-US" sz="900" dirty="0">
              <a:solidFill>
                <a:schemeClr val="accent6">
                  <a:lumMod val="50000"/>
                </a:schemeClr>
              </a:solidFill>
            </a:endParaRPr>
          </a:p>
        </p:txBody>
      </p:sp>
    </p:spTree>
    <p:extLst>
      <p:ext uri="{BB962C8B-B14F-4D97-AF65-F5344CB8AC3E}">
        <p14:creationId xmlns:p14="http://schemas.microsoft.com/office/powerpoint/2010/main" val="290698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Integrated Project Delivery (IPD)</a:t>
            </a:r>
          </a:p>
          <a:p>
            <a:endParaRPr lang="en-US" sz="2800" dirty="0"/>
          </a:p>
          <a:p>
            <a:r>
              <a:rPr lang="en-US" sz="2800" dirty="0"/>
              <a:t>an approach that involves people, systems, and business structures (contractual and legal agreements) and practices. The process harnesses the talents and insights of all participants to improve results, increase value to the owner, reduce waste, and maximize efficiency through all phases of design, fabrication, and construction. (Adapted from American Institute of Architects)</a:t>
            </a:r>
          </a:p>
          <a:p>
            <a:endParaRPr lang="en-US" sz="2800" dirty="0"/>
          </a:p>
          <a:p>
            <a:r>
              <a:rPr lang="en-US" sz="2800" dirty="0"/>
              <a:t>Design-build and IPD enable team members to participate from the early project stages, including goal setting and initial brainstorming.</a:t>
            </a:r>
          </a:p>
        </p:txBody>
      </p:sp>
      <p:sp>
        <p:nvSpPr>
          <p:cNvPr id="6" name="Footer Placeholder 4">
            <a:extLst>
              <a:ext uri="{FF2B5EF4-FFF2-40B4-BE49-F238E27FC236}">
                <a16:creationId xmlns:a16="http://schemas.microsoft.com/office/drawing/2014/main" id="{79EEF56A-0213-4A6C-BE34-0A30566900B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CF33B71A-3D0E-4FE9-8DF0-810C5D8C31A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7</a:t>
            </a:fld>
            <a:endParaRPr lang="en-US" sz="900" dirty="0">
              <a:solidFill>
                <a:schemeClr val="accent6">
                  <a:lumMod val="50000"/>
                </a:schemeClr>
              </a:solidFill>
            </a:endParaRPr>
          </a:p>
        </p:txBody>
      </p:sp>
    </p:spTree>
    <p:extLst>
      <p:ext uri="{BB962C8B-B14F-4D97-AF65-F5344CB8AC3E}">
        <p14:creationId xmlns:p14="http://schemas.microsoft.com/office/powerpoint/2010/main" val="262807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6964680" cy="5486400"/>
          </a:xfrm>
          <a:prstGeom prst="rect">
            <a:avLst/>
          </a:prstGeom>
          <a:noFill/>
        </p:spPr>
        <p:txBody>
          <a:bodyPr wrap="square" lIns="91440" rIns="91440" rtlCol="0">
            <a:noAutofit/>
          </a:bodyPr>
          <a:lstStyle/>
          <a:p>
            <a:r>
              <a:rPr lang="en-US" sz="2800" b="1" dirty="0"/>
              <a:t>Iterative Process</a:t>
            </a:r>
          </a:p>
          <a:p>
            <a:endParaRPr lang="en-US" sz="2800" dirty="0"/>
          </a:p>
          <a:p>
            <a:pPr marL="342900" indent="-342900">
              <a:spcAft>
                <a:spcPts val="600"/>
              </a:spcAft>
              <a:buFont typeface="Wingdings" panose="05000000000000000000" pitchFamily="2" charset="2"/>
              <a:buChar char="q"/>
            </a:pPr>
            <a:r>
              <a:rPr lang="en-US" sz="2800" dirty="0"/>
              <a:t>An iterative process is circular and repetitive. It provides opportunities for setting goals and checking each idea against those goals.</a:t>
            </a:r>
          </a:p>
          <a:p>
            <a:pPr marL="342900" indent="-342900">
              <a:buFont typeface="Wingdings" panose="05000000000000000000" pitchFamily="2" charset="2"/>
              <a:buChar char="q"/>
            </a:pPr>
            <a:r>
              <a:rPr lang="en-US" sz="2800" dirty="0"/>
              <a:t>Defining critical milestones, assigning champions, and clarifying goals up front will enable projects of all sizes and types to incorporate sustainability more effectively.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409" y="1986278"/>
            <a:ext cx="4102475" cy="3108960"/>
          </a:xfrm>
          <a:prstGeom prst="rect">
            <a:avLst/>
          </a:prstGeom>
        </p:spPr>
      </p:pic>
      <p:pic>
        <p:nvPicPr>
          <p:cNvPr id="11" name="Picture 10">
            <a:extLst>
              <a:ext uri="{FF2B5EF4-FFF2-40B4-BE49-F238E27FC236}">
                <a16:creationId xmlns:a16="http://schemas.microsoft.com/office/drawing/2014/main" id="{A8E9CE57-8E5A-4A8A-B206-8CF43B999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
        <p:nvSpPr>
          <p:cNvPr id="7" name="Footer Placeholder 4">
            <a:extLst>
              <a:ext uri="{FF2B5EF4-FFF2-40B4-BE49-F238E27FC236}">
                <a16:creationId xmlns:a16="http://schemas.microsoft.com/office/drawing/2014/main" id="{1ADE1AA3-506E-4BFA-BC2A-6AE4DE875C78}"/>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80C828C2-6F85-49B8-91F3-4F130FF6A0A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8</a:t>
            </a:fld>
            <a:endParaRPr lang="en-US" sz="900" dirty="0">
              <a:solidFill>
                <a:schemeClr val="accent6">
                  <a:lumMod val="50000"/>
                </a:schemeClr>
              </a:solidFill>
            </a:endParaRPr>
          </a:p>
        </p:txBody>
      </p:sp>
    </p:spTree>
    <p:extLst>
      <p:ext uri="{BB962C8B-B14F-4D97-AF65-F5344CB8AC3E}">
        <p14:creationId xmlns:p14="http://schemas.microsoft.com/office/powerpoint/2010/main" val="49891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a:stretch>
            <a:fillRect/>
          </a:stretch>
        </p:blipFill>
        <p:spPr>
          <a:xfrm>
            <a:off x="5257800" y="2543175"/>
            <a:ext cx="1676400" cy="1771650"/>
          </a:xfrm>
          <a:prstGeom prst="rect">
            <a:avLst/>
          </a:prstGeom>
        </p:spPr>
      </p:pic>
      <p:sp>
        <p:nvSpPr>
          <p:cNvPr id="11" name="Footer Placeholder 4">
            <a:extLst>
              <a:ext uri="{FF2B5EF4-FFF2-40B4-BE49-F238E27FC236}">
                <a16:creationId xmlns:a16="http://schemas.microsoft.com/office/drawing/2014/main" id="{DD8486F6-303C-4CB4-801F-F717720D2CD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2" name="Slide Number Placeholder 5">
            <a:extLst>
              <a:ext uri="{FF2B5EF4-FFF2-40B4-BE49-F238E27FC236}">
                <a16:creationId xmlns:a16="http://schemas.microsoft.com/office/drawing/2014/main" id="{8793A0E7-5778-4251-9525-D241247A588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9</a:t>
            </a:fld>
            <a:endParaRPr lang="en-US" sz="900" dirty="0">
              <a:solidFill>
                <a:schemeClr val="accent6">
                  <a:lumMod val="50000"/>
                </a:schemeClr>
              </a:solidFill>
            </a:endParaRPr>
          </a:p>
        </p:txBody>
      </p:sp>
      <p:pic>
        <p:nvPicPr>
          <p:cNvPr id="6" name="Picture 5">
            <a:extLst>
              <a:ext uri="{FF2B5EF4-FFF2-40B4-BE49-F238E27FC236}">
                <a16:creationId xmlns:a16="http://schemas.microsoft.com/office/drawing/2014/main" id="{2A483C31-D40A-49C0-A760-9061319FD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8952" cy="946129"/>
          </a:xfrm>
          <a:prstGeom prst="rect">
            <a:avLst/>
          </a:prstGeom>
        </p:spPr>
      </p:pic>
    </p:spTree>
    <p:extLst>
      <p:ext uri="{BB962C8B-B14F-4D97-AF65-F5344CB8AC3E}">
        <p14:creationId xmlns:p14="http://schemas.microsoft.com/office/powerpoint/2010/main" val="867065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4165</TotalTime>
  <Words>1625</Words>
  <Application>Microsoft Office PowerPoint</Application>
  <PresentationFormat>Widescreen</PresentationFormat>
  <Paragraphs>297</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MV Boli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181</cp:revision>
  <cp:lastPrinted>2016-10-22T17:51:31Z</cp:lastPrinted>
  <dcterms:created xsi:type="dcterms:W3CDTF">2016-10-21T16:02:46Z</dcterms:created>
  <dcterms:modified xsi:type="dcterms:W3CDTF">2024-01-18T16:29:57Z</dcterms:modified>
</cp:coreProperties>
</file>