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media/image8.jpg" ContentType="image/png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0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9BD6A-5A3D-4BCD-BC5D-ADA6AF55886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33853-8886-4D6B-BA07-B53C42EBD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5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88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78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81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6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58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62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19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01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01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3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6207-4EE1-4BEB-9B5B-A3C8CCA9DE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93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B2C5C-4E30-4C51-91E8-2C7ECFD55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FBA60-DD2E-4BF3-BC89-5EA38465E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DD8D-7DAA-43E9-8823-855E04586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4444-E3A8-4E4B-B7AE-D3E66840D18F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4EDA1-1733-4A03-B345-A86BD536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39AF3-6087-4C86-8E47-EFFA4F3B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4DA2-6F84-4930-926E-633DB8D32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C2610-368B-4C77-8E81-C16BF645B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42A25-D46C-46AE-BC7D-2BF1500E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CCD1-802F-4012-A18B-13AF827306A1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F282-D2F5-47D9-9EAC-69660D62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64DDA-6FCC-4D4D-BE9A-39BB8DCB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450849-C077-4EA7-9C51-A4A24DA18D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3F16E-B168-4799-A848-C531FC4AE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465CE-8127-45CE-8EB2-57FA269C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2993-AE03-4FCB-9940-2A3C7203ED86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B0588-969F-4D58-AAD6-4110D354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1FA87-973A-4761-91C4-2A64910FF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F9384-4289-48C6-A000-8DCEF2B9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CFCFA-8E98-4AE0-BCFD-66B00E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12A6-BE01-40EC-B8E4-D5E691B0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A9DA-3201-46A6-B39F-63EF6B1D9CF4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E9BF7-1E7B-4F60-8C12-DAAD9CDA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902B4-D7E2-4FEB-B5BF-31222473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9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2B9D-1CA6-480C-A505-794C5902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9BDE0-9D1A-4CEC-AB8B-9F3860244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8E33C-981B-4A91-8076-866124CF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F77F-9D25-42D1-BDB0-A3576E81BAB7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6BCD6-CBDE-4FD8-AD61-6E381938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B7CD2-20D6-4454-9CA7-21F509A6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C3BE-11BD-4D85-8B62-5727ED4F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FD89D-51FA-4735-9C08-EA8815A38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E9FCA-06ED-4A95-9CB7-A5EB8664D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3586B-A8EC-443A-8DA4-AD7CB0164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808E-5A18-4230-9573-92817CFED3E6}" type="datetime1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E85CE-F771-45E5-A46F-FEF76172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63005-5F52-4491-AC0A-CFC603D1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2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AFE0C-997E-4A6F-8135-1801C9AF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5FA8E-D30B-4536-AD5C-A00584522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53BA4-098E-421A-BB37-FF04F9783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21461-450F-4223-9307-3C52909AD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D38EC-427E-44D2-A9DB-CAE28134D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8E20E6-3F77-47A3-AC79-28802976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D87A-7804-4E2E-9831-3F9A54E59439}" type="datetime1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7BC4DB-64AF-498E-A5C2-97E151B5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C0995F-2A78-4783-AEEE-E9469A6B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8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5867A-3F7B-4EA1-9A50-EC1D48F0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A82BD-BD44-4C79-A75E-048216711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BD83-72F4-4F12-A72D-281EBD164042}" type="datetime1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EAA8D-844A-4D3C-B4EC-9EA4F486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B0886-6FBF-4B34-9F4F-128E8A1F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459FC-6737-49F1-9345-E6F40073F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3F57-5BFF-49D0-B5C0-9559A2AF62A8}" type="datetime1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FCCF32-2706-4AB2-B0AA-E610E25A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CB97A-BA11-41F5-BD3A-8631E1DF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D59F-1E69-431B-A375-89EF351D9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60D82-084B-4F10-8A66-5BBA03D20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CBEF8-2728-43C8-B2AD-48FF8CD7C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21F7A-E855-4D99-B655-DC0C86C3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1CEC-E2E4-4D80-AD54-6C38A6142A85}" type="datetime1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814CF-39F2-474D-9387-871C3A02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F7C8C-2B35-48AC-AD49-0B6B1426C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1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01E3D-58A8-455C-9F77-F6FD70522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1863D8-DAF0-4C74-AD3E-DA9340FE5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2A6F0-F74E-4155-9956-110399D0D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DF9F0-6671-4526-808E-27336B16E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FBF-FFDC-463C-B68F-F737A5435D89}" type="datetime1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29170-C431-4033-85E2-DEAB4A1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C335A-C790-4768-AF5B-99DBDF25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6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B98787-DB95-4E6B-9A91-BC1126EFB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8840D-D1DD-4933-B193-CF742D0A2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D4A7D-B002-4FA3-949C-6586FA59F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B2333-5A0B-4A26-92A6-6D53AED13001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498A8-EEC0-4695-BC11-88C3BA271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D5AE6-00DD-4D81-A0D8-4DBDE7350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CA63-6327-4EE6-BE92-6642E5DA0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3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usgbc.org/leed/v41#bdc" TargetMode="External"/><Relationship Id="rId4" Type="http://schemas.openxmlformats.org/officeDocument/2006/relationships/hyperlink" Target="https://www.usgbc.org/le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667000"/>
            <a:ext cx="10972800" cy="167456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Process (IP)</a:t>
            </a:r>
          </a:p>
          <a:p>
            <a:endParaRPr lang="en-US" sz="2000" b="1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3E7452-88B7-B356-5E69-B70E1517A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2727E7-DD28-A27A-550A-E2BC09CBB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6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Process									 Credit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NC, CS, S, R, DC, WDC, HOS, HC</a:t>
            </a:r>
          </a:p>
          <a:p>
            <a:endParaRPr lang="en-US" sz="1100" b="1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495520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Other Key Points to Remember</a:t>
            </a:r>
          </a:p>
          <a:p>
            <a:endParaRPr lang="en-US" sz="2400" dirty="0"/>
          </a:p>
          <a:p>
            <a:r>
              <a:rPr lang="en-US" sz="2400" b="1" dirty="0"/>
              <a:t>Integrative Process</a:t>
            </a:r>
          </a:p>
          <a:p>
            <a:r>
              <a:rPr lang="en-US" sz="2400" dirty="0"/>
              <a:t>The strategies in the Integrative Process credit are recommended for all LEED projects because they encourage integration during early design stages, when it will be the most effective.</a:t>
            </a:r>
          </a:p>
          <a:p>
            <a:endParaRPr lang="en-US" sz="2400" dirty="0"/>
          </a:p>
          <a:p>
            <a:r>
              <a:rPr lang="en-US" sz="2400" dirty="0"/>
              <a:t>Approaching certification using an integrative process gives the project team the greatest chance of success.</a:t>
            </a:r>
          </a:p>
          <a:p>
            <a:endParaRPr lang="en-US" sz="2400" dirty="0"/>
          </a:p>
          <a:p>
            <a:r>
              <a:rPr lang="en-US" sz="2400" dirty="0"/>
              <a:t>The process includes three phases: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Discovery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Design and Construction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Occupancy, Operations, and performance feedback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914EFE-63E4-4C82-04EF-91B716FA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9B4330-BB4B-E59A-5EBA-19CDC75E4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Process									 Credit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NC, CS, S, R, DC, WDC, HOS, HC</a:t>
            </a:r>
          </a:p>
          <a:p>
            <a:endParaRPr lang="en-US" sz="1100" b="1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273921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LEED Work Plan </a:t>
            </a:r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Establish Project Goals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Develop the LEED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Scorecard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hlinkClick r:id="rId5"/>
              </a:rPr>
              <a:t>LEED v4.1 BD+C Scorecard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hlinkClick r:id="rId5"/>
              </a:rPr>
              <a:t> </a:t>
            </a: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A6AF0C-2072-EB42-35AD-23C64DF4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E21FD6-F964-29B8-B259-BF729419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Project Planning and Design					 Prerequisite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HEALTHCARE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230832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Intent</a:t>
            </a:r>
            <a:endParaRPr lang="en-US" sz="2800" dirty="0"/>
          </a:p>
          <a:p>
            <a:r>
              <a:rPr lang="en-US" sz="2800" dirty="0"/>
              <a:t>Maximize opportunities for integrated, cost-effective adoption of green design and construction strategies, emphasizing human health as a fundamental evaluative criterion for building design, construction and operational strategies. Utilize innovative approaches and techniques for green design and construction.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705538-BF31-9D3C-56E3-ECC8AB5D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33C290-9197-B1A7-22B5-31E0DAF8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A diagram of a triple bottom line&#10;&#10;Description automatically generated">
            <a:extLst>
              <a:ext uri="{FF2B5EF4-FFF2-40B4-BE49-F238E27FC236}">
                <a16:creationId xmlns:a16="http://schemas.microsoft.com/office/drawing/2014/main" id="{EB63F28A-1B63-CE25-8678-22559DB7A5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62" y="3483373"/>
            <a:ext cx="2826221" cy="270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9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Project Planning and Design					 Prerequisite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HEALTHCARE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483209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Requirements</a:t>
            </a:r>
            <a:endParaRPr lang="en-US" sz="2800" dirty="0"/>
          </a:p>
          <a:p>
            <a:r>
              <a:rPr lang="en-US" sz="2800" dirty="0"/>
              <a:t>Use cross-discipline design and decision making, beginning in the programming and pre-design phase.</a:t>
            </a:r>
          </a:p>
          <a:p>
            <a:endParaRPr lang="en-US" sz="2800" dirty="0"/>
          </a:p>
          <a:p>
            <a:r>
              <a:rPr lang="en-US" sz="2800" dirty="0"/>
              <a:t>At a minimum, ensure the following process:</a:t>
            </a:r>
          </a:p>
          <a:p>
            <a:r>
              <a:rPr lang="en-US" sz="2800" b="1" dirty="0"/>
              <a:t>Owner’s Project Requirements Document. </a:t>
            </a:r>
            <a:r>
              <a:rPr lang="en-US" sz="2800" dirty="0"/>
              <a:t>Prepare an Owner’s Project Requirements (OPR) document. Develop a health mission statement and incorporate it in the OPR. </a:t>
            </a:r>
          </a:p>
          <a:p>
            <a:endParaRPr lang="en-US" sz="2800" b="1" dirty="0"/>
          </a:p>
          <a:p>
            <a:r>
              <a:rPr lang="en-US" sz="2800" b="1" dirty="0"/>
              <a:t>The health mission statement </a:t>
            </a:r>
            <a:r>
              <a:rPr lang="en-US" sz="2800" dirty="0"/>
              <a:t>must address "</a:t>
            </a:r>
            <a:r>
              <a:rPr lang="en-US" sz="2800" b="1" dirty="0"/>
              <a:t>triple bottom line</a:t>
            </a:r>
            <a:r>
              <a:rPr lang="en-US" sz="2800" dirty="0"/>
              <a:t>" values—economic, environmental and social.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B4E418-0F78-11FA-C6EC-96D6968D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EA33D1-1D1E-557A-BF57-AFEA9E9B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Project Planning and Design					 Prerequisite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HEALTHCARE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138499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dirty="0"/>
              <a:t>Include goals and strategies to safeguard the health of building occupants, the local community and the global environment, while creating a high-performance healing environment for the building’s patients, caregivers and staff.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ADD75E-4BC0-40EC-B1F2-5A98F7F2B8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60" y="2660456"/>
            <a:ext cx="4441707" cy="3657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3C394F-DC06-490B-9B65-140282FA6B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999" y="2663690"/>
            <a:ext cx="5572521" cy="36576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9CA02F-4D2C-BDC7-AEF3-9D6B52AF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27DA9-7459-FE41-6B18-EDB41988E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1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Project Planning and Design					 Prerequisite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HEALTHCARE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455509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Preliminary Rating Goals. </a:t>
            </a:r>
            <a:r>
              <a:rPr lang="en-US" sz="2800" dirty="0"/>
              <a:t>As early as practical and preferably before schematic design, conduct a preliminary LEED meeting with a minimum of four key project team members and the owner or owner’s representative.</a:t>
            </a:r>
          </a:p>
          <a:p>
            <a:endParaRPr lang="en-US" sz="2800" dirty="0"/>
          </a:p>
          <a:p>
            <a:r>
              <a:rPr lang="en-US" sz="2800" dirty="0"/>
              <a:t>As part of the meeting, create a LEED® action plan that, at a minimum: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Determines the LEED certification level to pursue (Certified, Silver, Gold, or Platinum);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Selects the LEED credits to meet the targeted certification level; and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Identifies the responsible parties to ensure the LEED requirements for each prerequisite and selected credit are met.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AEDEEE-BFC7-C68D-B95C-326E05B10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142A99-4860-6E1C-6744-32851DA5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5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Project Planning and Design					 Prerequisite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HEALTHCARE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138499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Integrated Project Team. </a:t>
            </a:r>
            <a:r>
              <a:rPr lang="en-US" sz="2800" dirty="0"/>
              <a:t>Assemble an integrated project team and include as many of the following professionals as feasible (minimum of </a:t>
            </a:r>
            <a:r>
              <a:rPr lang="en-US" sz="2800" b="1" dirty="0"/>
              <a:t>four</a:t>
            </a:r>
            <a:r>
              <a:rPr lang="en-US" sz="2800" dirty="0"/>
              <a:t>), in addition to the </a:t>
            </a:r>
            <a:r>
              <a:rPr lang="en-US" sz="2800" b="1" dirty="0"/>
              <a:t>owner</a:t>
            </a:r>
            <a:r>
              <a:rPr lang="en-US" sz="2800" dirty="0"/>
              <a:t> or </a:t>
            </a:r>
            <a:r>
              <a:rPr lang="en-US" sz="2800" b="1" dirty="0"/>
              <a:t>owner’s representative</a:t>
            </a:r>
            <a:r>
              <a:rPr lang="en-US" sz="2800" dirty="0"/>
              <a:t>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CF9CBD-EBA1-49FA-8110-2B1B7674DB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991" y="2658457"/>
            <a:ext cx="7194967" cy="36576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A010A5-3A3D-909C-88F0-2F2BECA5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BD5D1-D3F2-E895-3BDA-20751C4FB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7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Project Planning and Design					 Prerequisite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HEALTHCARE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31700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Design Charrette. </a:t>
            </a:r>
            <a:r>
              <a:rPr lang="en-US" sz="2800" dirty="0"/>
              <a:t>As early as practical and preferably before schematic design, conduct a </a:t>
            </a:r>
            <a:r>
              <a:rPr lang="en-US" sz="2800" b="1" dirty="0"/>
              <a:t>minimum four-hour </a:t>
            </a:r>
            <a:r>
              <a:rPr lang="en-US" sz="2800" dirty="0"/>
              <a:t>, integrated design charrette with the project team as defined above.</a:t>
            </a:r>
          </a:p>
          <a:p>
            <a:endParaRPr lang="en-US" sz="2800" dirty="0"/>
          </a:p>
          <a:p>
            <a:r>
              <a:rPr lang="en-US" sz="2800" dirty="0"/>
              <a:t>The goal is to optimize the integration of green strategies across all aspects of building design, construction and operations, drawing on the expertise of all participants.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207CA9-DC26-DB6E-FA57-3052EF35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E87145-85DD-4BF2-D7DE-1C569701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51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Process									 Credit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NC, CS, S, R, DC, WDC, HOS, HC</a:t>
            </a:r>
          </a:p>
          <a:p>
            <a:endParaRPr lang="en-US" sz="1100" b="1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138499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b="1" dirty="0"/>
              <a:t>Intent</a:t>
            </a:r>
            <a:endParaRPr lang="en-US" sz="2800" dirty="0"/>
          </a:p>
          <a:p>
            <a:r>
              <a:rPr lang="en-US" sz="2800" dirty="0"/>
              <a:t>To support high-performance, cost-effective project outcomes through an early analysis of the interrelationships among systems. 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A91F87C-5E35-466D-B2CD-B65236194D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460" y="3095566"/>
            <a:ext cx="2743200" cy="27432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294477-0AF3-E4C6-52B9-11ADB8E1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4C421B-29FC-3804-303D-51BA7A75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A diagram of a green design approach&#10;&#10;Description automatically generated">
            <a:extLst>
              <a:ext uri="{FF2B5EF4-FFF2-40B4-BE49-F238E27FC236}">
                <a16:creationId xmlns:a16="http://schemas.microsoft.com/office/drawing/2014/main" id="{68659045-D387-D0AF-CCBB-FFB22ADC00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767" y="2754116"/>
            <a:ext cx="4810796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2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37639A-90BB-45A0-88EC-A2EE458C35BB}"/>
              </a:ext>
            </a:extLst>
          </p:cNvPr>
          <p:cNvSpPr/>
          <p:nvPr/>
        </p:nvSpPr>
        <p:spPr>
          <a:xfrm>
            <a:off x="-1" y="0"/>
            <a:ext cx="12188952" cy="822960"/>
          </a:xfrm>
          <a:prstGeom prst="rect">
            <a:avLst/>
          </a:prstGeom>
          <a:solidFill>
            <a:srgbClr val="37A7CD"/>
          </a:solidFill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en-US" sz="2400" b="1" dirty="0"/>
              <a:t>Integrative Process									 Credit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b="1" dirty="0"/>
              <a:t>NC, CS, S, R, DC, WDC, HOS, HC</a:t>
            </a:r>
          </a:p>
          <a:p>
            <a:endParaRPr lang="en-US" sz="1100" b="1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3831F83-EFD1-46CA-9B68-3FA6E287E031}"/>
              </a:ext>
            </a:extLst>
          </p:cNvPr>
          <p:cNvGrpSpPr/>
          <p:nvPr/>
        </p:nvGrpSpPr>
        <p:grpSpPr>
          <a:xfrm>
            <a:off x="11369040" y="0"/>
            <a:ext cx="822960" cy="822960"/>
            <a:chOff x="6431280" y="-731520"/>
            <a:chExt cx="822960" cy="8229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CA65524-4863-4E72-A105-3F233362AD1D}"/>
                </a:ext>
              </a:extLst>
            </p:cNvPr>
            <p:cNvSpPr/>
            <p:nvPr/>
          </p:nvSpPr>
          <p:spPr>
            <a:xfrm>
              <a:off x="6431280" y="-731520"/>
              <a:ext cx="822960" cy="822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DD50875-EDF5-42CC-8E21-98E8D9D71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-685800"/>
              <a:ext cx="731520" cy="73152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CD728BB-AB58-4BCE-B259-BB73F3B6BD86}"/>
              </a:ext>
            </a:extLst>
          </p:cNvPr>
          <p:cNvSpPr txBox="1"/>
          <p:nvPr/>
        </p:nvSpPr>
        <p:spPr>
          <a:xfrm>
            <a:off x="0" y="1005840"/>
            <a:ext cx="12188951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800" dirty="0"/>
              <a:t>Requirements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014ACE-082E-90CB-5766-3B627D870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202" y="1654427"/>
            <a:ext cx="11069595" cy="168616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569989-8526-AD91-EA56-5BF230C1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BC3E2C-5C8E-DEEA-198E-B7D26F756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CA63-6327-4EE6-BE92-6642E5DA06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0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695</Words>
  <Application>Microsoft Office PowerPoint</Application>
  <PresentationFormat>Widescreen</PresentationFormat>
  <Paragraphs>105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Lori</dc:creator>
  <cp:lastModifiedBy>Lori Brown</cp:lastModifiedBy>
  <cp:revision>24</cp:revision>
  <dcterms:created xsi:type="dcterms:W3CDTF">2018-04-09T20:20:03Z</dcterms:created>
  <dcterms:modified xsi:type="dcterms:W3CDTF">2024-01-25T20:36:07Z</dcterms:modified>
</cp:coreProperties>
</file>