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0" r:id="rId2"/>
    <p:sldId id="421" r:id="rId3"/>
    <p:sldId id="383" r:id="rId4"/>
    <p:sldId id="422" r:id="rId5"/>
    <p:sldId id="423" r:id="rId6"/>
    <p:sldId id="385" r:id="rId7"/>
    <p:sldId id="286" r:id="rId8"/>
    <p:sldId id="386" r:id="rId9"/>
    <p:sldId id="387" r:id="rId10"/>
    <p:sldId id="388" r:id="rId11"/>
    <p:sldId id="389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C5B70"/>
    <a:srgbClr val="33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8EE9-F887-4164-A018-238DD0CA0E47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A6207-4EE1-4BEB-9B5B-A3C8CCA9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133430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260985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A6207-4EE1-4BEB-9B5B-A3C8CCA9DE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347057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19349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254218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7038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131471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412305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353326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6CC9-5D90-4A38-BFF2-1232EDBDD0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LEED v4 Power Jam Study - lorisweb.com</a:t>
            </a:r>
          </a:p>
        </p:txBody>
      </p:sp>
    </p:spTree>
    <p:extLst>
      <p:ext uri="{BB962C8B-B14F-4D97-AF65-F5344CB8AC3E}">
        <p14:creationId xmlns:p14="http://schemas.microsoft.com/office/powerpoint/2010/main" val="19339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45C9-4168-41DB-944C-E8CE4F64F50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0FF-6C35-4984-8E4D-27A1F88C8B5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5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7FC0-452D-4129-BA63-BD494273926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2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CDF0-2631-40B5-9580-E1CF10CC98A2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17C8-33C4-4FDE-B341-CD5682EEA8B7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9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B00D-A862-4926-96A3-76DF425FD57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2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13E6-7BCF-409B-9B07-811B09CDE2C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120C-2396-4B81-925E-EA717D2704B2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3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E95-4E97-49D1-A275-D93931849071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1E6C-A0EE-4AD0-933E-DBEA5EDC57EF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9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9E8F-0CF2-45CC-986A-200638422193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2246-02B3-45B7-BAC7-8E29F7BD3EF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BDBE-B129-42B6-80D2-3A20EEFE3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../../../01%20LEED%20Green%20Associate/GA%20Read/GA02%20Introductory%20and%20Overview%20Sections_v4_BDC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34812"/>
            <a:ext cx="12192000" cy="156966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Location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Compact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transportation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to amenities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951A9-E4FC-4D2A-9CF8-BCA26EC7B4A8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60B5-1C23-46AB-973A-73330F72668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GA02	Excerpt LT </a:t>
              </a:r>
              <a:r>
                <a:rPr lang="nl-NL" sz="2000" dirty="0" err="1">
                  <a:solidFill>
                    <a:schemeClr val="bg1"/>
                  </a:solidFill>
                </a:rPr>
                <a:t>Overview</a:t>
              </a:r>
              <a:r>
                <a:rPr lang="nl-NL" sz="2000" dirty="0">
                  <a:solidFill>
                    <a:schemeClr val="bg1"/>
                  </a:solidFill>
                </a:rPr>
                <a:t>. LEED BD+C RG v4 - </a:t>
              </a:r>
              <a:r>
                <a:rPr lang="nl-NL" sz="2000" dirty="0" err="1">
                  <a:solidFill>
                    <a:schemeClr val="bg1"/>
                  </a:solidFill>
                </a:rPr>
                <a:t>Pgs</a:t>
              </a:r>
              <a:r>
                <a:rPr lang="nl-NL" sz="2000" dirty="0">
                  <a:solidFill>
                    <a:schemeClr val="bg1"/>
                  </a:solidFill>
                </a:rPr>
                <a:t>. 55-57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16F4D-78E3-4B7C-A3CA-97DB9B69160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AB77E-981D-4C05-A161-6174AF696CE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8FFAE4-2301-4AD1-A162-98D56F3E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DDE38-96BC-3A52-8CED-2A3BD2526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052560" cy="24014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E7ACF-9614-524B-4E42-94808B97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8BD4B-5D77-5498-1DF0-743AEC16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7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5840"/>
            <a:ext cx="9144000" cy="376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AC3049F-DD36-4E61-A33F-6A939ECAA00B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39ABD6-586F-4DD1-806C-15158BB95134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LEED Core Concepts Guide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729A31-68E2-4BDA-AA0A-D305B92B81BA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EB3EA6-C02A-4289-9BFB-31E1CCA17C7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E06F6AA-68B7-4D9E-AEDA-9D11C087B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82E9A6-C867-395F-3A58-BE866056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BB5B3-FF14-08AB-B424-150802FE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2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49" y="1005840"/>
            <a:ext cx="787770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D21286-F7DE-49EC-9D1E-A61F52E90FFD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64BE9-E47E-40A8-9F56-DEF77CCFF37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LEED Core Concepts Guide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2E6B37-2EF8-4620-9ECE-8F0B8BDF20B2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F04BD6-C155-4AC8-B2A0-72574240CCD0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53804A8-3F42-4F07-BACB-7989986FB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DA52D-692C-8310-F20D-C91AAC81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E74DA-0558-8B0F-B589-0F48B6A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5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743204"/>
            <a:ext cx="9052560" cy="302726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91443"/>
            <a:ext cx="9052560" cy="24014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7CDDF3-7E40-B8B3-BB9D-9C59AF87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04F2F-7D3F-2A05-E550-1B76742B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1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14400"/>
            <a:ext cx="12192000" cy="267765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infrastructure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transit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networks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pedestrian paths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 networks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and amenities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existing utilities, such as electricity, water, gas, and sewage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951A9-E4FC-4D2A-9CF8-BCA26EC7B4A8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60B5-1C23-46AB-973A-73330F72668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GA02	Excerpt LT </a:t>
              </a:r>
              <a:r>
                <a:rPr lang="nl-NL" sz="2000" dirty="0" err="1">
                  <a:solidFill>
                    <a:schemeClr val="bg1"/>
                  </a:solidFill>
                </a:rPr>
                <a:t>Overview</a:t>
              </a:r>
              <a:r>
                <a:rPr lang="nl-NL" sz="2000" dirty="0">
                  <a:solidFill>
                    <a:schemeClr val="bg1"/>
                  </a:solidFill>
                </a:rPr>
                <a:t>. LEED BD+C RG v4 - </a:t>
              </a:r>
              <a:r>
                <a:rPr lang="nl-NL" sz="2000" dirty="0" err="1">
                  <a:solidFill>
                    <a:schemeClr val="bg1"/>
                  </a:solidFill>
                </a:rPr>
                <a:t>Pgs</a:t>
              </a:r>
              <a:r>
                <a:rPr lang="nl-NL" sz="2000" dirty="0">
                  <a:solidFill>
                    <a:schemeClr val="bg1"/>
                  </a:solidFill>
                </a:rPr>
                <a:t>. 55-57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16F4D-78E3-4B7C-A3CA-97DB9B69160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AB77E-981D-4C05-A161-6174AF696CE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8FFAE4-2301-4AD1-A162-98D56F3E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crosswalk with trees and grass&#10;&#10;Description automatically generated">
            <a:extLst>
              <a:ext uri="{FF2B5EF4-FFF2-40B4-BE49-F238E27FC236}">
                <a16:creationId xmlns:a16="http://schemas.microsoft.com/office/drawing/2014/main" id="{B34AF2DD-C077-9915-6DFA-DE9F16683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01" y="4107125"/>
            <a:ext cx="2495550" cy="1828800"/>
          </a:xfrm>
          <a:prstGeom prst="rect">
            <a:avLst/>
          </a:prstGeom>
        </p:spPr>
      </p:pic>
      <p:pic>
        <p:nvPicPr>
          <p:cNvPr id="7" name="Picture 6" descr="A yellow and white train on a street&#10;&#10;Description automatically generated">
            <a:extLst>
              <a:ext uri="{FF2B5EF4-FFF2-40B4-BE49-F238E27FC236}">
                <a16:creationId xmlns:a16="http://schemas.microsoft.com/office/drawing/2014/main" id="{93253EBA-612D-1E5B-5DCB-36546EAF9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3825"/>
            <a:ext cx="3533775" cy="1295400"/>
          </a:xfrm>
          <a:prstGeom prst="rect">
            <a:avLst/>
          </a:prstGeom>
        </p:spPr>
      </p:pic>
      <p:pic>
        <p:nvPicPr>
          <p:cNvPr id="13" name="Picture 12" descr="A map of a city&#10;&#10;Description automatically generated">
            <a:extLst>
              <a:ext uri="{FF2B5EF4-FFF2-40B4-BE49-F238E27FC236}">
                <a16:creationId xmlns:a16="http://schemas.microsoft.com/office/drawing/2014/main" id="{9C3E7078-0D43-8466-324F-70B65EA23E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200400"/>
            <a:ext cx="3829382" cy="33683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DC9FB-D833-5E1E-C2B8-3946BEA4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71D74-2BB4-FFB9-EE45-902C073A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9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14400"/>
            <a:ext cx="5638800" cy="3046988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Alternatives to private automobile use: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 shares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transit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Green House Gas (GHG) Emissions from vehicle use.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951A9-E4FC-4D2A-9CF8-BCA26EC7B4A8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60B5-1C23-46AB-973A-73330F72668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GA02	Excerpt LT </a:t>
              </a:r>
              <a:r>
                <a:rPr lang="nl-NL" sz="2000" dirty="0" err="1">
                  <a:solidFill>
                    <a:schemeClr val="bg1"/>
                  </a:solidFill>
                </a:rPr>
                <a:t>Overview</a:t>
              </a:r>
              <a:r>
                <a:rPr lang="nl-NL" sz="2000" dirty="0">
                  <a:solidFill>
                    <a:schemeClr val="bg1"/>
                  </a:solidFill>
                </a:rPr>
                <a:t>. LEED BD+C RG v4 - </a:t>
              </a:r>
              <a:r>
                <a:rPr lang="nl-NL" sz="2000" dirty="0" err="1">
                  <a:solidFill>
                    <a:schemeClr val="bg1"/>
                  </a:solidFill>
                </a:rPr>
                <a:t>Pgs</a:t>
              </a:r>
              <a:r>
                <a:rPr lang="nl-NL" sz="2000" dirty="0">
                  <a:solidFill>
                    <a:schemeClr val="bg1"/>
                  </a:solidFill>
                </a:rPr>
                <a:t>. 55-57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16F4D-78E3-4B7C-A3CA-97DB9B69160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AB77E-981D-4C05-A161-6174AF696CE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8FFAE4-2301-4AD1-A162-98D56F3E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A diagram of energy sources&#10;&#10;Description automatically generated with medium confidence">
            <a:extLst>
              <a:ext uri="{FF2B5EF4-FFF2-40B4-BE49-F238E27FC236}">
                <a16:creationId xmlns:a16="http://schemas.microsoft.com/office/drawing/2014/main" id="{0F26D1A0-305B-7BE6-F313-1D1C6247C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0" y="4151888"/>
            <a:ext cx="4550019" cy="2190750"/>
          </a:xfrm>
          <a:prstGeom prst="rect">
            <a:avLst/>
          </a:prstGeom>
        </p:spPr>
      </p:pic>
      <p:pic>
        <p:nvPicPr>
          <p:cNvPr id="5" name="Picture 4" descr="A diagram of a greenhouse gases&#10;&#10;Description automatically generated">
            <a:extLst>
              <a:ext uri="{FF2B5EF4-FFF2-40B4-BE49-F238E27FC236}">
                <a16:creationId xmlns:a16="http://schemas.microsoft.com/office/drawing/2014/main" id="{6D27892F-59EC-A56E-3737-4F1E9B4B6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17" y="1580138"/>
            <a:ext cx="5400675" cy="4762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6649D-351E-57FB-DAFD-7D0DE342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30BB-9788-E735-796C-25299863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14400"/>
            <a:ext cx="12192000" cy="230832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Reusing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 developed land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up brownfield sites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investing in disadvantaged areas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conserve undeveloped land and ensure efficient delivery of services and infrastructure.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951A9-E4FC-4D2A-9CF8-BCA26EC7B4A8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60B5-1C23-46AB-973A-73330F72668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GA02	Excerpt LT </a:t>
              </a:r>
              <a:r>
                <a:rPr lang="nl-NL" sz="2000" dirty="0" err="1">
                  <a:solidFill>
                    <a:schemeClr val="bg1"/>
                  </a:solidFill>
                </a:rPr>
                <a:t>Overview</a:t>
              </a:r>
              <a:r>
                <a:rPr lang="nl-NL" sz="2000" dirty="0">
                  <a:solidFill>
                    <a:schemeClr val="bg1"/>
                  </a:solidFill>
                </a:rPr>
                <a:t>. LEED BD+C RG v4 - </a:t>
              </a:r>
              <a:r>
                <a:rPr lang="nl-NL" sz="2000" dirty="0" err="1">
                  <a:solidFill>
                    <a:schemeClr val="bg1"/>
                  </a:solidFill>
                </a:rPr>
                <a:t>Pgs</a:t>
              </a:r>
              <a:r>
                <a:rPr lang="nl-NL" sz="2000" dirty="0">
                  <a:solidFill>
                    <a:schemeClr val="bg1"/>
                  </a:solidFill>
                </a:rPr>
                <a:t>. 55-57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16F4D-78E3-4B7C-A3CA-97DB9B69160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AB77E-981D-4C05-A161-6174AF696CE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8FFAE4-2301-4AD1-A162-98D56F3E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F748D294-A26B-E8F1-17C4-376092213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05200"/>
            <a:ext cx="2895600" cy="2831820"/>
          </a:xfrm>
          <a:prstGeom prst="rect">
            <a:avLst/>
          </a:prstGeom>
        </p:spPr>
      </p:pic>
      <p:pic>
        <p:nvPicPr>
          <p:cNvPr id="5" name="Picture 4" descr="Aerial view of a city&#10;&#10;Description automatically generated">
            <a:extLst>
              <a:ext uri="{FF2B5EF4-FFF2-40B4-BE49-F238E27FC236}">
                <a16:creationId xmlns:a16="http://schemas.microsoft.com/office/drawing/2014/main" id="{59471AE4-76E4-63AC-522A-74DE380E9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50682"/>
            <a:ext cx="5932130" cy="3349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337174-B783-4243-EFC6-FAB75855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309DE-CD26-CAAD-48CB-6D016F8A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14400"/>
            <a:ext cx="12192000" cy="470898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 Parking.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bicycle storage.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Alternative-fuel facilities.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parking for green vehicles.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 distances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measured along infrastructure that is safe and comfortable for pedestrians: sidewalks, all-weather-surface footpaths, crosswalks, or equivalent pedestrian facilities.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Bicycling distances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measured along infrastructure that is safe and comfortable for bicyclists: on-street bicycle lanes, off-street bicycle paths or trails, and streets with low target vehicle speed (25 mph or less).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E951A9-E4FC-4D2A-9CF8-BCA26EC7B4A8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DF60B5-1C23-46AB-973A-73330F72668D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nl-NL" sz="2000" dirty="0">
                  <a:solidFill>
                    <a:schemeClr val="bg1"/>
                  </a:solidFill>
                </a:rPr>
                <a:t>GA02	Excerpt LT </a:t>
              </a:r>
              <a:r>
                <a:rPr lang="nl-NL" sz="2000" dirty="0" err="1">
                  <a:solidFill>
                    <a:schemeClr val="bg1"/>
                  </a:solidFill>
                </a:rPr>
                <a:t>Overview</a:t>
              </a:r>
              <a:r>
                <a:rPr lang="nl-NL" sz="2000" dirty="0">
                  <a:solidFill>
                    <a:schemeClr val="bg1"/>
                  </a:solidFill>
                </a:rPr>
                <a:t>. LEED BD+C RG v4 - </a:t>
              </a:r>
              <a:r>
                <a:rPr lang="nl-NL" sz="2000" dirty="0" err="1">
                  <a:solidFill>
                    <a:schemeClr val="bg1"/>
                  </a:solidFill>
                </a:rPr>
                <a:t>Pgs</a:t>
              </a:r>
              <a:r>
                <a:rPr lang="nl-NL" sz="2000" dirty="0">
                  <a:solidFill>
                    <a:schemeClr val="bg1"/>
                  </a:solidFill>
                </a:rPr>
                <a:t>. 55-57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516F4D-78E3-4B7C-A3CA-97DB9B69160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AB77E-981D-4C05-A161-6174AF696CED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E8FFAE4-2301-4AD1-A162-98D56F3EE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801F-0DA7-8F2C-2B4F-6AC3FC06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35828-5F6F-D36D-5081-138FBA10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05840"/>
            <a:ext cx="12188952" cy="126188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800" b="1" dirty="0"/>
              <a:t>Preferred Parking </a:t>
            </a:r>
            <a:endParaRPr lang="en-US" sz="2800" dirty="0"/>
          </a:p>
          <a:p>
            <a:r>
              <a:rPr lang="en-US" sz="2400" dirty="0"/>
              <a:t>Preferred parking spaces have the shortest walking distance to the main entrance of the project, exclusive of spaces designated for people with disabilities.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5" y="2743200"/>
            <a:ext cx="2581275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4572000" cy="3124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EDC334-93E5-4DF3-8AB4-280AAD5E7A36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4DB634-6BED-4F4A-BCB3-E2D2FA22C960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Overview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D7D393-F413-457D-9F4E-D5201569E4B9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50728A-6692-4E38-B50D-34C1FB92A608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7870ED4-47A1-414D-8EE8-0DB3B16A7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F8892C-3694-22A5-CFEA-1BC71CBA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04D53-D67A-220D-0C5A-EA76AE35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0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3"/>
            <a:ext cx="9144000" cy="2195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91443"/>
            <a:ext cx="9052560" cy="24014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F795A-E944-EA49-481B-35F40F32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0A2B9-BA8C-59E4-66FB-5707AA07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5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5840"/>
            <a:ext cx="9144000" cy="48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BE3EF5-7449-46A7-969A-906FE762364C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EE3F91-40D3-4795-A7A1-32731FF74D9A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LEED Core Concepts Guide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2D5ED9-A728-422D-94A1-0B25EFB3DF5E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362470-90C1-4EDA-876B-1898157B1A71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B7DDF86-6E6D-4D0A-8627-474F330A9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EFBB9A-5DEE-7225-6F19-D159E335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C4711-773F-0A64-4AFB-C25CFBEA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9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5840"/>
            <a:ext cx="9144000" cy="29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886200"/>
            <a:ext cx="6400800" cy="27177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BD93D7-55D8-44BB-8FDC-0F6440F04B2F}"/>
              </a:ext>
            </a:extLst>
          </p:cNvPr>
          <p:cNvGrpSpPr/>
          <p:nvPr/>
        </p:nvGrpSpPr>
        <p:grpSpPr>
          <a:xfrm>
            <a:off x="0" y="0"/>
            <a:ext cx="12188952" cy="822960"/>
            <a:chOff x="0" y="0"/>
            <a:chExt cx="12188952" cy="822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041D5E-B684-4100-81A1-31167C64F8AA}"/>
                </a:ext>
              </a:extLst>
            </p:cNvPr>
            <p:cNvSpPr/>
            <p:nvPr/>
          </p:nvSpPr>
          <p:spPr>
            <a:xfrm>
              <a:off x="0" y="0"/>
              <a:ext cx="12188952" cy="822960"/>
            </a:xfrm>
            <a:prstGeom prst="rect">
              <a:avLst/>
            </a:prstGeom>
            <a:solidFill>
              <a:srgbClr val="3C5B70"/>
            </a:solidFill>
            <a:ln>
              <a:solidFill>
                <a:schemeClr val="tx1"/>
              </a:solidFill>
            </a:ln>
          </p:spPr>
          <p:txBody>
            <a:bodyPr wrap="square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Location and Transportation (LT)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LEED Core Concepts Guide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B80448-2C5A-4A0C-8067-C773D1236FE6}"/>
                </a:ext>
              </a:extLst>
            </p:cNvPr>
            <p:cNvGrpSpPr/>
            <p:nvPr/>
          </p:nvGrpSpPr>
          <p:grpSpPr>
            <a:xfrm>
              <a:off x="11365992" y="0"/>
              <a:ext cx="822960" cy="822960"/>
              <a:chOff x="9845040" y="-29425"/>
              <a:chExt cx="822960" cy="8229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814757-04F5-41E6-8522-5D89E793C8A8}"/>
                  </a:ext>
                </a:extLst>
              </p:cNvPr>
              <p:cNvSpPr/>
              <p:nvPr/>
            </p:nvSpPr>
            <p:spPr>
              <a:xfrm>
                <a:off x="9845040" y="-29425"/>
                <a:ext cx="82296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0B10EE-A9F9-451B-9E5E-96F75460F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040" y="-29425"/>
                <a:ext cx="822960" cy="822960"/>
              </a:xfrm>
              <a:prstGeom prst="rect">
                <a:avLst/>
              </a:prstGeom>
            </p:spPr>
          </p:pic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462D4F-11CA-6C7C-4FEB-8663ACD6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Green Building Practices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912D-2DDE-DDA3-9E1D-EF175AF9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BDBE-B129-42B6-80D2-3A20EEFE3B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502</Words>
  <Application>Microsoft Office PowerPoint</Application>
  <PresentationFormat>Widescreen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 Brown</cp:lastModifiedBy>
  <cp:revision>251</cp:revision>
  <dcterms:created xsi:type="dcterms:W3CDTF">2015-03-21T19:21:35Z</dcterms:created>
  <dcterms:modified xsi:type="dcterms:W3CDTF">2024-01-25T19:35:18Z</dcterms:modified>
</cp:coreProperties>
</file>