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483" r:id="rId2"/>
    <p:sldId id="486" r:id="rId3"/>
    <p:sldId id="485" r:id="rId4"/>
    <p:sldId id="484" r:id="rId5"/>
    <p:sldId id="472" r:id="rId6"/>
    <p:sldId id="481" r:id="rId7"/>
    <p:sldId id="480" r:id="rId8"/>
    <p:sldId id="482" r:id="rId9"/>
    <p:sldId id="458" r:id="rId10"/>
    <p:sldId id="451" r:id="rId11"/>
    <p:sldId id="452" r:id="rId12"/>
    <p:sldId id="478" r:id="rId13"/>
    <p:sldId id="453" r:id="rId14"/>
    <p:sldId id="454" r:id="rId15"/>
    <p:sldId id="455" r:id="rId16"/>
    <p:sldId id="457" r:id="rId17"/>
    <p:sldId id="479" r:id="rId18"/>
    <p:sldId id="456" r:id="rId19"/>
    <p:sldId id="459" r:id="rId20"/>
    <p:sldId id="460" r:id="rId21"/>
    <p:sldId id="461" r:id="rId22"/>
    <p:sldId id="462" r:id="rId23"/>
    <p:sldId id="47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C639"/>
    <a:srgbClr val="0066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05" autoAdjust="0"/>
  </p:normalViewPr>
  <p:slideViewPr>
    <p:cSldViewPr>
      <p:cViewPr varScale="1">
        <p:scale>
          <a:sx n="150" d="100"/>
          <a:sy n="150" d="100"/>
        </p:scale>
        <p:origin x="654" y="174"/>
      </p:cViewPr>
      <p:guideLst>
        <p:guide orient="horz" pos="2160"/>
        <p:guide pos="3840"/>
      </p:guideLst>
    </p:cSldViewPr>
  </p:slideViewPr>
  <p:outlineViewPr>
    <p:cViewPr>
      <p:scale>
        <a:sx n="33" d="100"/>
        <a:sy n="33" d="100"/>
      </p:scale>
      <p:origin x="0" y="-8694"/>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038EE9-F887-4164-A018-238DD0CA0E47}" type="datetimeFigureOut">
              <a:rPr lang="en-US" smtClean="0"/>
              <a:t>1/25/2024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3A6207-4EE1-4BEB-9B5B-A3C8CCA9DE3C}" type="slidenum">
              <a:rPr lang="en-US" smtClean="0"/>
              <a:t>‹#›</a:t>
            </a:fld>
            <a:endParaRPr lang="en-US"/>
          </a:p>
        </p:txBody>
      </p:sp>
    </p:spTree>
    <p:extLst>
      <p:ext uri="{BB962C8B-B14F-4D97-AF65-F5344CB8AC3E}">
        <p14:creationId xmlns:p14="http://schemas.microsoft.com/office/powerpoint/2010/main" val="2793357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AE6CC9-5D90-4A38-BFF2-1232EDBDD043}" type="slidenum">
              <a:rPr lang="en-US" smtClean="0"/>
              <a:t>1</a:t>
            </a:fld>
            <a:endParaRPr lang="en-US"/>
          </a:p>
        </p:txBody>
      </p:sp>
      <p:sp>
        <p:nvSpPr>
          <p:cNvPr id="5" name="Date Placeholder 4"/>
          <p:cNvSpPr>
            <a:spLocks noGrp="1"/>
          </p:cNvSpPr>
          <p:nvPr>
            <p:ph type="dt" idx="11"/>
          </p:nvPr>
        </p:nvSpPr>
        <p:spPr/>
        <p:txBody>
          <a:bodyPr/>
          <a:lstStyle/>
          <a:p>
            <a:r>
              <a:rPr lang="en-US"/>
              <a:t>LEED v4 Power Jam Study - lorisweb.com</a:t>
            </a:r>
          </a:p>
        </p:txBody>
      </p:sp>
    </p:spTree>
    <p:extLst>
      <p:ext uri="{BB962C8B-B14F-4D97-AF65-F5344CB8AC3E}">
        <p14:creationId xmlns:p14="http://schemas.microsoft.com/office/powerpoint/2010/main" val="372496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AE6CC9-5D90-4A38-BFF2-1232EDBDD043}" type="slidenum">
              <a:rPr lang="en-US" smtClean="0"/>
              <a:t>10</a:t>
            </a:fld>
            <a:endParaRPr lang="en-US"/>
          </a:p>
        </p:txBody>
      </p:sp>
      <p:sp>
        <p:nvSpPr>
          <p:cNvPr id="5" name="Date Placeholder 4"/>
          <p:cNvSpPr>
            <a:spLocks noGrp="1"/>
          </p:cNvSpPr>
          <p:nvPr>
            <p:ph type="dt" idx="11"/>
          </p:nvPr>
        </p:nvSpPr>
        <p:spPr/>
        <p:txBody>
          <a:bodyPr/>
          <a:lstStyle/>
          <a:p>
            <a:r>
              <a:rPr lang="en-US"/>
              <a:t>LEED v4 Power Jam Study - lorisweb.com</a:t>
            </a:r>
          </a:p>
        </p:txBody>
      </p:sp>
    </p:spTree>
    <p:extLst>
      <p:ext uri="{BB962C8B-B14F-4D97-AF65-F5344CB8AC3E}">
        <p14:creationId xmlns:p14="http://schemas.microsoft.com/office/powerpoint/2010/main" val="447804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AE6CC9-5D90-4A38-BFF2-1232EDBDD043}" type="slidenum">
              <a:rPr lang="en-US" smtClean="0"/>
              <a:t>11</a:t>
            </a:fld>
            <a:endParaRPr lang="en-US"/>
          </a:p>
        </p:txBody>
      </p:sp>
      <p:sp>
        <p:nvSpPr>
          <p:cNvPr id="5" name="Date Placeholder 4"/>
          <p:cNvSpPr>
            <a:spLocks noGrp="1"/>
          </p:cNvSpPr>
          <p:nvPr>
            <p:ph type="dt" idx="11"/>
          </p:nvPr>
        </p:nvSpPr>
        <p:spPr/>
        <p:txBody>
          <a:bodyPr/>
          <a:lstStyle/>
          <a:p>
            <a:r>
              <a:rPr lang="en-US"/>
              <a:t>LEED v4 Power Jam Study - lorisweb.com</a:t>
            </a:r>
          </a:p>
        </p:txBody>
      </p:sp>
    </p:spTree>
    <p:extLst>
      <p:ext uri="{BB962C8B-B14F-4D97-AF65-F5344CB8AC3E}">
        <p14:creationId xmlns:p14="http://schemas.microsoft.com/office/powerpoint/2010/main" val="4225676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AE6CC9-5D90-4A38-BFF2-1232EDBDD043}" type="slidenum">
              <a:rPr lang="en-US" smtClean="0"/>
              <a:t>12</a:t>
            </a:fld>
            <a:endParaRPr lang="en-US"/>
          </a:p>
        </p:txBody>
      </p:sp>
      <p:sp>
        <p:nvSpPr>
          <p:cNvPr id="5" name="Date Placeholder 4"/>
          <p:cNvSpPr>
            <a:spLocks noGrp="1"/>
          </p:cNvSpPr>
          <p:nvPr>
            <p:ph type="dt" idx="11"/>
          </p:nvPr>
        </p:nvSpPr>
        <p:spPr/>
        <p:txBody>
          <a:bodyPr/>
          <a:lstStyle/>
          <a:p>
            <a:r>
              <a:rPr lang="en-US"/>
              <a:t>LEED v4 Power Jam Study - lorisweb.com</a:t>
            </a:r>
          </a:p>
        </p:txBody>
      </p:sp>
    </p:spTree>
    <p:extLst>
      <p:ext uri="{BB962C8B-B14F-4D97-AF65-F5344CB8AC3E}">
        <p14:creationId xmlns:p14="http://schemas.microsoft.com/office/powerpoint/2010/main" val="3506816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AE6CC9-5D90-4A38-BFF2-1232EDBDD043}" type="slidenum">
              <a:rPr lang="en-US" smtClean="0"/>
              <a:t>13</a:t>
            </a:fld>
            <a:endParaRPr lang="en-US"/>
          </a:p>
        </p:txBody>
      </p:sp>
      <p:sp>
        <p:nvSpPr>
          <p:cNvPr id="5" name="Date Placeholder 4"/>
          <p:cNvSpPr>
            <a:spLocks noGrp="1"/>
          </p:cNvSpPr>
          <p:nvPr>
            <p:ph type="dt" idx="11"/>
          </p:nvPr>
        </p:nvSpPr>
        <p:spPr/>
        <p:txBody>
          <a:bodyPr/>
          <a:lstStyle/>
          <a:p>
            <a:r>
              <a:rPr lang="en-US"/>
              <a:t>LEED v4 Power Jam Study - lorisweb.com</a:t>
            </a:r>
          </a:p>
        </p:txBody>
      </p:sp>
    </p:spTree>
    <p:extLst>
      <p:ext uri="{BB962C8B-B14F-4D97-AF65-F5344CB8AC3E}">
        <p14:creationId xmlns:p14="http://schemas.microsoft.com/office/powerpoint/2010/main" val="1988126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AE6CC9-5D90-4A38-BFF2-1232EDBDD043}" type="slidenum">
              <a:rPr lang="en-US" smtClean="0"/>
              <a:t>14</a:t>
            </a:fld>
            <a:endParaRPr lang="en-US"/>
          </a:p>
        </p:txBody>
      </p:sp>
      <p:sp>
        <p:nvSpPr>
          <p:cNvPr id="5" name="Date Placeholder 4"/>
          <p:cNvSpPr>
            <a:spLocks noGrp="1"/>
          </p:cNvSpPr>
          <p:nvPr>
            <p:ph type="dt" idx="11"/>
          </p:nvPr>
        </p:nvSpPr>
        <p:spPr/>
        <p:txBody>
          <a:bodyPr/>
          <a:lstStyle/>
          <a:p>
            <a:r>
              <a:rPr lang="en-US"/>
              <a:t>LEED v4 Power Jam Study - lorisweb.com</a:t>
            </a:r>
          </a:p>
        </p:txBody>
      </p:sp>
    </p:spTree>
    <p:extLst>
      <p:ext uri="{BB962C8B-B14F-4D97-AF65-F5344CB8AC3E}">
        <p14:creationId xmlns:p14="http://schemas.microsoft.com/office/powerpoint/2010/main" val="9911781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AE6CC9-5D90-4A38-BFF2-1232EDBDD043}" type="slidenum">
              <a:rPr lang="en-US" smtClean="0"/>
              <a:t>15</a:t>
            </a:fld>
            <a:endParaRPr lang="en-US"/>
          </a:p>
        </p:txBody>
      </p:sp>
      <p:sp>
        <p:nvSpPr>
          <p:cNvPr id="5" name="Date Placeholder 4"/>
          <p:cNvSpPr>
            <a:spLocks noGrp="1"/>
          </p:cNvSpPr>
          <p:nvPr>
            <p:ph type="dt" idx="11"/>
          </p:nvPr>
        </p:nvSpPr>
        <p:spPr/>
        <p:txBody>
          <a:bodyPr/>
          <a:lstStyle/>
          <a:p>
            <a:r>
              <a:rPr lang="en-US"/>
              <a:t>LEED v4 Power Jam Study - lorisweb.com</a:t>
            </a:r>
          </a:p>
        </p:txBody>
      </p:sp>
    </p:spTree>
    <p:extLst>
      <p:ext uri="{BB962C8B-B14F-4D97-AF65-F5344CB8AC3E}">
        <p14:creationId xmlns:p14="http://schemas.microsoft.com/office/powerpoint/2010/main" val="638075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AE6CC9-5D90-4A38-BFF2-1232EDBDD043}" type="slidenum">
              <a:rPr lang="en-US" smtClean="0"/>
              <a:t>16</a:t>
            </a:fld>
            <a:endParaRPr lang="en-US"/>
          </a:p>
        </p:txBody>
      </p:sp>
      <p:sp>
        <p:nvSpPr>
          <p:cNvPr id="5" name="Date Placeholder 4"/>
          <p:cNvSpPr>
            <a:spLocks noGrp="1"/>
          </p:cNvSpPr>
          <p:nvPr>
            <p:ph type="dt" idx="11"/>
          </p:nvPr>
        </p:nvSpPr>
        <p:spPr/>
        <p:txBody>
          <a:bodyPr/>
          <a:lstStyle/>
          <a:p>
            <a:r>
              <a:rPr lang="en-US"/>
              <a:t>LEED v4 Power Jam Study - lorisweb.com</a:t>
            </a:r>
          </a:p>
        </p:txBody>
      </p:sp>
    </p:spTree>
    <p:extLst>
      <p:ext uri="{BB962C8B-B14F-4D97-AF65-F5344CB8AC3E}">
        <p14:creationId xmlns:p14="http://schemas.microsoft.com/office/powerpoint/2010/main" val="7923065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AE6CC9-5D90-4A38-BFF2-1232EDBDD043}" type="slidenum">
              <a:rPr lang="en-US" smtClean="0"/>
              <a:t>17</a:t>
            </a:fld>
            <a:endParaRPr lang="en-US"/>
          </a:p>
        </p:txBody>
      </p:sp>
      <p:sp>
        <p:nvSpPr>
          <p:cNvPr id="5" name="Date Placeholder 4"/>
          <p:cNvSpPr>
            <a:spLocks noGrp="1"/>
          </p:cNvSpPr>
          <p:nvPr>
            <p:ph type="dt" idx="11"/>
          </p:nvPr>
        </p:nvSpPr>
        <p:spPr/>
        <p:txBody>
          <a:bodyPr/>
          <a:lstStyle/>
          <a:p>
            <a:r>
              <a:rPr lang="en-US"/>
              <a:t>LEED v4 Power Jam Study - lorisweb.com</a:t>
            </a:r>
          </a:p>
        </p:txBody>
      </p:sp>
    </p:spTree>
    <p:extLst>
      <p:ext uri="{BB962C8B-B14F-4D97-AF65-F5344CB8AC3E}">
        <p14:creationId xmlns:p14="http://schemas.microsoft.com/office/powerpoint/2010/main" val="38517107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AE6CC9-5D90-4A38-BFF2-1232EDBDD043}" type="slidenum">
              <a:rPr lang="en-US" smtClean="0"/>
              <a:t>18</a:t>
            </a:fld>
            <a:endParaRPr lang="en-US"/>
          </a:p>
        </p:txBody>
      </p:sp>
      <p:sp>
        <p:nvSpPr>
          <p:cNvPr id="5" name="Date Placeholder 4"/>
          <p:cNvSpPr>
            <a:spLocks noGrp="1"/>
          </p:cNvSpPr>
          <p:nvPr>
            <p:ph type="dt" idx="11"/>
          </p:nvPr>
        </p:nvSpPr>
        <p:spPr/>
        <p:txBody>
          <a:bodyPr/>
          <a:lstStyle/>
          <a:p>
            <a:r>
              <a:rPr lang="en-US"/>
              <a:t>LEED v4 Power Jam Study - lorisweb.com</a:t>
            </a:r>
          </a:p>
        </p:txBody>
      </p:sp>
    </p:spTree>
    <p:extLst>
      <p:ext uri="{BB962C8B-B14F-4D97-AF65-F5344CB8AC3E}">
        <p14:creationId xmlns:p14="http://schemas.microsoft.com/office/powerpoint/2010/main" val="35035963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AE6CC9-5D90-4A38-BFF2-1232EDBDD043}" type="slidenum">
              <a:rPr lang="en-US" smtClean="0"/>
              <a:t>19</a:t>
            </a:fld>
            <a:endParaRPr lang="en-US"/>
          </a:p>
        </p:txBody>
      </p:sp>
      <p:sp>
        <p:nvSpPr>
          <p:cNvPr id="5" name="Date Placeholder 4"/>
          <p:cNvSpPr>
            <a:spLocks noGrp="1"/>
          </p:cNvSpPr>
          <p:nvPr>
            <p:ph type="dt" idx="11"/>
          </p:nvPr>
        </p:nvSpPr>
        <p:spPr/>
        <p:txBody>
          <a:bodyPr/>
          <a:lstStyle/>
          <a:p>
            <a:r>
              <a:rPr lang="en-US"/>
              <a:t>LEED v4 Power Jam Study - lorisweb.com</a:t>
            </a:r>
          </a:p>
        </p:txBody>
      </p:sp>
    </p:spTree>
    <p:extLst>
      <p:ext uri="{BB962C8B-B14F-4D97-AF65-F5344CB8AC3E}">
        <p14:creationId xmlns:p14="http://schemas.microsoft.com/office/powerpoint/2010/main" val="431423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AE6CC9-5D90-4A38-BFF2-1232EDBDD043}" type="slidenum">
              <a:rPr lang="en-US" smtClean="0"/>
              <a:t>2</a:t>
            </a:fld>
            <a:endParaRPr lang="en-US"/>
          </a:p>
        </p:txBody>
      </p:sp>
      <p:sp>
        <p:nvSpPr>
          <p:cNvPr id="5" name="Date Placeholder 4"/>
          <p:cNvSpPr>
            <a:spLocks noGrp="1"/>
          </p:cNvSpPr>
          <p:nvPr>
            <p:ph type="dt" idx="11"/>
          </p:nvPr>
        </p:nvSpPr>
        <p:spPr/>
        <p:txBody>
          <a:bodyPr/>
          <a:lstStyle/>
          <a:p>
            <a:r>
              <a:rPr lang="en-US"/>
              <a:t>LEED v4 Power Jam Study - lorisweb.com</a:t>
            </a:r>
          </a:p>
        </p:txBody>
      </p:sp>
    </p:spTree>
    <p:extLst>
      <p:ext uri="{BB962C8B-B14F-4D97-AF65-F5344CB8AC3E}">
        <p14:creationId xmlns:p14="http://schemas.microsoft.com/office/powerpoint/2010/main" val="12838129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AE6CC9-5D90-4A38-BFF2-1232EDBDD043}" type="slidenum">
              <a:rPr lang="en-US" smtClean="0"/>
              <a:t>20</a:t>
            </a:fld>
            <a:endParaRPr lang="en-US"/>
          </a:p>
        </p:txBody>
      </p:sp>
      <p:sp>
        <p:nvSpPr>
          <p:cNvPr id="5" name="Date Placeholder 4"/>
          <p:cNvSpPr>
            <a:spLocks noGrp="1"/>
          </p:cNvSpPr>
          <p:nvPr>
            <p:ph type="dt" idx="11"/>
          </p:nvPr>
        </p:nvSpPr>
        <p:spPr/>
        <p:txBody>
          <a:bodyPr/>
          <a:lstStyle/>
          <a:p>
            <a:r>
              <a:rPr lang="en-US"/>
              <a:t>LEED v4 Power Jam Study - lorisweb.com</a:t>
            </a:r>
          </a:p>
        </p:txBody>
      </p:sp>
    </p:spTree>
    <p:extLst>
      <p:ext uri="{BB962C8B-B14F-4D97-AF65-F5344CB8AC3E}">
        <p14:creationId xmlns:p14="http://schemas.microsoft.com/office/powerpoint/2010/main" val="7742835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AE6CC9-5D90-4A38-BFF2-1232EDBDD043}" type="slidenum">
              <a:rPr lang="en-US" smtClean="0"/>
              <a:t>21</a:t>
            </a:fld>
            <a:endParaRPr lang="en-US"/>
          </a:p>
        </p:txBody>
      </p:sp>
      <p:sp>
        <p:nvSpPr>
          <p:cNvPr id="5" name="Date Placeholder 4"/>
          <p:cNvSpPr>
            <a:spLocks noGrp="1"/>
          </p:cNvSpPr>
          <p:nvPr>
            <p:ph type="dt" idx="11"/>
          </p:nvPr>
        </p:nvSpPr>
        <p:spPr/>
        <p:txBody>
          <a:bodyPr/>
          <a:lstStyle/>
          <a:p>
            <a:r>
              <a:rPr lang="en-US"/>
              <a:t>LEED v4 Power Jam Study - lorisweb.com</a:t>
            </a:r>
          </a:p>
        </p:txBody>
      </p:sp>
    </p:spTree>
    <p:extLst>
      <p:ext uri="{BB962C8B-B14F-4D97-AF65-F5344CB8AC3E}">
        <p14:creationId xmlns:p14="http://schemas.microsoft.com/office/powerpoint/2010/main" val="9026608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AE6CC9-5D90-4A38-BFF2-1232EDBDD043}" type="slidenum">
              <a:rPr lang="en-US" smtClean="0"/>
              <a:t>22</a:t>
            </a:fld>
            <a:endParaRPr lang="en-US"/>
          </a:p>
        </p:txBody>
      </p:sp>
      <p:sp>
        <p:nvSpPr>
          <p:cNvPr id="5" name="Date Placeholder 4"/>
          <p:cNvSpPr>
            <a:spLocks noGrp="1"/>
          </p:cNvSpPr>
          <p:nvPr>
            <p:ph type="dt" idx="11"/>
          </p:nvPr>
        </p:nvSpPr>
        <p:spPr/>
        <p:txBody>
          <a:bodyPr/>
          <a:lstStyle/>
          <a:p>
            <a:r>
              <a:rPr lang="en-US"/>
              <a:t>LEED v4 Power Jam Study - lorisweb.com</a:t>
            </a:r>
          </a:p>
        </p:txBody>
      </p:sp>
    </p:spTree>
    <p:extLst>
      <p:ext uri="{BB962C8B-B14F-4D97-AF65-F5344CB8AC3E}">
        <p14:creationId xmlns:p14="http://schemas.microsoft.com/office/powerpoint/2010/main" val="1921188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AE6CC9-5D90-4A38-BFF2-1232EDBDD043}" type="slidenum">
              <a:rPr lang="en-US" smtClean="0"/>
              <a:t>3</a:t>
            </a:fld>
            <a:endParaRPr lang="en-US"/>
          </a:p>
        </p:txBody>
      </p:sp>
      <p:sp>
        <p:nvSpPr>
          <p:cNvPr id="5" name="Date Placeholder 4"/>
          <p:cNvSpPr>
            <a:spLocks noGrp="1"/>
          </p:cNvSpPr>
          <p:nvPr>
            <p:ph type="dt" idx="11"/>
          </p:nvPr>
        </p:nvSpPr>
        <p:spPr/>
        <p:txBody>
          <a:bodyPr/>
          <a:lstStyle/>
          <a:p>
            <a:r>
              <a:rPr lang="en-US"/>
              <a:t>LEED v4 Power Jam Study - lorisweb.com</a:t>
            </a:r>
          </a:p>
        </p:txBody>
      </p:sp>
    </p:spTree>
    <p:extLst>
      <p:ext uri="{BB962C8B-B14F-4D97-AF65-F5344CB8AC3E}">
        <p14:creationId xmlns:p14="http://schemas.microsoft.com/office/powerpoint/2010/main" val="3271009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AE6CC9-5D90-4A38-BFF2-1232EDBDD043}" type="slidenum">
              <a:rPr lang="en-US" smtClean="0"/>
              <a:t>4</a:t>
            </a:fld>
            <a:endParaRPr lang="en-US"/>
          </a:p>
        </p:txBody>
      </p:sp>
      <p:sp>
        <p:nvSpPr>
          <p:cNvPr id="5" name="Date Placeholder 4"/>
          <p:cNvSpPr>
            <a:spLocks noGrp="1"/>
          </p:cNvSpPr>
          <p:nvPr>
            <p:ph type="dt" idx="11"/>
          </p:nvPr>
        </p:nvSpPr>
        <p:spPr/>
        <p:txBody>
          <a:bodyPr/>
          <a:lstStyle/>
          <a:p>
            <a:r>
              <a:rPr lang="en-US"/>
              <a:t>LEED v4 Power Jam Study - lorisweb.com</a:t>
            </a:r>
          </a:p>
        </p:txBody>
      </p:sp>
    </p:spTree>
    <p:extLst>
      <p:ext uri="{BB962C8B-B14F-4D97-AF65-F5344CB8AC3E}">
        <p14:creationId xmlns:p14="http://schemas.microsoft.com/office/powerpoint/2010/main" val="2724053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AE6CC9-5D90-4A38-BFF2-1232EDBDD043}" type="slidenum">
              <a:rPr lang="en-US" smtClean="0"/>
              <a:t>5</a:t>
            </a:fld>
            <a:endParaRPr lang="en-US"/>
          </a:p>
        </p:txBody>
      </p:sp>
      <p:sp>
        <p:nvSpPr>
          <p:cNvPr id="5" name="Date Placeholder 4"/>
          <p:cNvSpPr>
            <a:spLocks noGrp="1"/>
          </p:cNvSpPr>
          <p:nvPr>
            <p:ph type="dt" idx="11"/>
          </p:nvPr>
        </p:nvSpPr>
        <p:spPr/>
        <p:txBody>
          <a:bodyPr/>
          <a:lstStyle/>
          <a:p>
            <a:r>
              <a:rPr lang="en-US"/>
              <a:t>LEED v4 Power Jam Study - lorisweb.com</a:t>
            </a:r>
          </a:p>
        </p:txBody>
      </p:sp>
    </p:spTree>
    <p:extLst>
      <p:ext uri="{BB962C8B-B14F-4D97-AF65-F5344CB8AC3E}">
        <p14:creationId xmlns:p14="http://schemas.microsoft.com/office/powerpoint/2010/main" val="1741786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AE6CC9-5D90-4A38-BFF2-1232EDBDD043}" type="slidenum">
              <a:rPr lang="en-US" smtClean="0"/>
              <a:t>6</a:t>
            </a:fld>
            <a:endParaRPr lang="en-US"/>
          </a:p>
        </p:txBody>
      </p:sp>
      <p:sp>
        <p:nvSpPr>
          <p:cNvPr id="5" name="Date Placeholder 4"/>
          <p:cNvSpPr>
            <a:spLocks noGrp="1"/>
          </p:cNvSpPr>
          <p:nvPr>
            <p:ph type="dt" idx="11"/>
          </p:nvPr>
        </p:nvSpPr>
        <p:spPr/>
        <p:txBody>
          <a:bodyPr/>
          <a:lstStyle/>
          <a:p>
            <a:r>
              <a:rPr lang="en-US"/>
              <a:t>LEED v4 Power Jam Study - lorisweb.com</a:t>
            </a:r>
          </a:p>
        </p:txBody>
      </p:sp>
    </p:spTree>
    <p:extLst>
      <p:ext uri="{BB962C8B-B14F-4D97-AF65-F5344CB8AC3E}">
        <p14:creationId xmlns:p14="http://schemas.microsoft.com/office/powerpoint/2010/main" val="3695031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AE6CC9-5D90-4A38-BFF2-1232EDBDD043}" type="slidenum">
              <a:rPr lang="en-US" smtClean="0"/>
              <a:t>7</a:t>
            </a:fld>
            <a:endParaRPr lang="en-US"/>
          </a:p>
        </p:txBody>
      </p:sp>
      <p:sp>
        <p:nvSpPr>
          <p:cNvPr id="5" name="Date Placeholder 4"/>
          <p:cNvSpPr>
            <a:spLocks noGrp="1"/>
          </p:cNvSpPr>
          <p:nvPr>
            <p:ph type="dt" idx="11"/>
          </p:nvPr>
        </p:nvSpPr>
        <p:spPr/>
        <p:txBody>
          <a:bodyPr/>
          <a:lstStyle/>
          <a:p>
            <a:r>
              <a:rPr lang="en-US"/>
              <a:t>LEED v4 Power Jam Study - lorisweb.com</a:t>
            </a:r>
          </a:p>
        </p:txBody>
      </p:sp>
    </p:spTree>
    <p:extLst>
      <p:ext uri="{BB962C8B-B14F-4D97-AF65-F5344CB8AC3E}">
        <p14:creationId xmlns:p14="http://schemas.microsoft.com/office/powerpoint/2010/main" val="2835545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AE6CC9-5D90-4A38-BFF2-1232EDBDD043}" type="slidenum">
              <a:rPr lang="en-US" smtClean="0"/>
              <a:t>8</a:t>
            </a:fld>
            <a:endParaRPr lang="en-US"/>
          </a:p>
        </p:txBody>
      </p:sp>
      <p:sp>
        <p:nvSpPr>
          <p:cNvPr id="5" name="Date Placeholder 4"/>
          <p:cNvSpPr>
            <a:spLocks noGrp="1"/>
          </p:cNvSpPr>
          <p:nvPr>
            <p:ph type="dt" idx="11"/>
          </p:nvPr>
        </p:nvSpPr>
        <p:spPr/>
        <p:txBody>
          <a:bodyPr/>
          <a:lstStyle/>
          <a:p>
            <a:r>
              <a:rPr lang="en-US"/>
              <a:t>LEED v4 Power Jam Study - lorisweb.com</a:t>
            </a:r>
          </a:p>
        </p:txBody>
      </p:sp>
    </p:spTree>
    <p:extLst>
      <p:ext uri="{BB962C8B-B14F-4D97-AF65-F5344CB8AC3E}">
        <p14:creationId xmlns:p14="http://schemas.microsoft.com/office/powerpoint/2010/main" val="3314314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AE6CC9-5D90-4A38-BFF2-1232EDBDD043}" type="slidenum">
              <a:rPr lang="en-US" smtClean="0"/>
              <a:t>9</a:t>
            </a:fld>
            <a:endParaRPr lang="en-US"/>
          </a:p>
        </p:txBody>
      </p:sp>
      <p:sp>
        <p:nvSpPr>
          <p:cNvPr id="5" name="Date Placeholder 4"/>
          <p:cNvSpPr>
            <a:spLocks noGrp="1"/>
          </p:cNvSpPr>
          <p:nvPr>
            <p:ph type="dt" idx="11"/>
          </p:nvPr>
        </p:nvSpPr>
        <p:spPr/>
        <p:txBody>
          <a:bodyPr/>
          <a:lstStyle/>
          <a:p>
            <a:r>
              <a:rPr lang="en-US"/>
              <a:t>LEED v4 Power Jam Study - lorisweb.com</a:t>
            </a:r>
          </a:p>
        </p:txBody>
      </p:sp>
    </p:spTree>
    <p:extLst>
      <p:ext uri="{BB962C8B-B14F-4D97-AF65-F5344CB8AC3E}">
        <p14:creationId xmlns:p14="http://schemas.microsoft.com/office/powerpoint/2010/main" val="4021152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40431AD-BAC6-498B-9941-40A11F9B75FA}" type="datetime1">
              <a:rPr lang="en-US" smtClean="0"/>
              <a:t>1/25/2024</a:t>
            </a:fld>
            <a:endParaRPr lang="en-US"/>
          </a:p>
        </p:txBody>
      </p:sp>
      <p:sp>
        <p:nvSpPr>
          <p:cNvPr id="5" name="Footer Placeholder 4"/>
          <p:cNvSpPr>
            <a:spLocks noGrp="1"/>
          </p:cNvSpPr>
          <p:nvPr>
            <p:ph type="ftr" sz="quarter" idx="11"/>
          </p:nvPr>
        </p:nvSpPr>
        <p:spPr/>
        <p:txBody>
          <a:bodyPr/>
          <a:lstStyle/>
          <a:p>
            <a:r>
              <a:rPr lang="en-US"/>
              <a:t>Green Building Practices</a:t>
            </a:r>
          </a:p>
        </p:txBody>
      </p:sp>
      <p:sp>
        <p:nvSpPr>
          <p:cNvPr id="6" name="Slide Number Placeholder 5"/>
          <p:cNvSpPr>
            <a:spLocks noGrp="1"/>
          </p:cNvSpPr>
          <p:nvPr>
            <p:ph type="sldNum" sz="quarter" idx="12"/>
          </p:nvPr>
        </p:nvSpPr>
        <p:spPr/>
        <p:txBody>
          <a:bodyPr/>
          <a:lstStyle/>
          <a:p>
            <a:fld id="{D59DBDBE-B129-42B6-80D2-3A20EEFE3BB1}" type="slidenum">
              <a:rPr lang="en-US" smtClean="0"/>
              <a:t>‹#›</a:t>
            </a:fld>
            <a:endParaRPr lang="en-US"/>
          </a:p>
        </p:txBody>
      </p:sp>
    </p:spTree>
    <p:extLst>
      <p:ext uri="{BB962C8B-B14F-4D97-AF65-F5344CB8AC3E}">
        <p14:creationId xmlns:p14="http://schemas.microsoft.com/office/powerpoint/2010/main" val="837432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795183-7199-48B0-846F-C20D18896834}" type="datetime1">
              <a:rPr lang="en-US" smtClean="0"/>
              <a:t>1/25/2024</a:t>
            </a:fld>
            <a:endParaRPr lang="en-US"/>
          </a:p>
        </p:txBody>
      </p:sp>
      <p:sp>
        <p:nvSpPr>
          <p:cNvPr id="5" name="Footer Placeholder 4"/>
          <p:cNvSpPr>
            <a:spLocks noGrp="1"/>
          </p:cNvSpPr>
          <p:nvPr>
            <p:ph type="ftr" sz="quarter" idx="11"/>
          </p:nvPr>
        </p:nvSpPr>
        <p:spPr/>
        <p:txBody>
          <a:bodyPr/>
          <a:lstStyle/>
          <a:p>
            <a:r>
              <a:rPr lang="en-US"/>
              <a:t>Green Building Practices</a:t>
            </a:r>
          </a:p>
        </p:txBody>
      </p:sp>
      <p:sp>
        <p:nvSpPr>
          <p:cNvPr id="6" name="Slide Number Placeholder 5"/>
          <p:cNvSpPr>
            <a:spLocks noGrp="1"/>
          </p:cNvSpPr>
          <p:nvPr>
            <p:ph type="sldNum" sz="quarter" idx="12"/>
          </p:nvPr>
        </p:nvSpPr>
        <p:spPr/>
        <p:txBody>
          <a:bodyPr/>
          <a:lstStyle/>
          <a:p>
            <a:fld id="{D59DBDBE-B129-42B6-80D2-3A20EEFE3BB1}" type="slidenum">
              <a:rPr lang="en-US" smtClean="0"/>
              <a:t>‹#›</a:t>
            </a:fld>
            <a:endParaRPr lang="en-US"/>
          </a:p>
        </p:txBody>
      </p:sp>
    </p:spTree>
    <p:extLst>
      <p:ext uri="{BB962C8B-B14F-4D97-AF65-F5344CB8AC3E}">
        <p14:creationId xmlns:p14="http://schemas.microsoft.com/office/powerpoint/2010/main" val="2474258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635033-EC87-409D-9677-65ABDE74CF0E}" type="datetime1">
              <a:rPr lang="en-US" smtClean="0"/>
              <a:t>1/25/2024</a:t>
            </a:fld>
            <a:endParaRPr lang="en-US"/>
          </a:p>
        </p:txBody>
      </p:sp>
      <p:sp>
        <p:nvSpPr>
          <p:cNvPr id="5" name="Footer Placeholder 4"/>
          <p:cNvSpPr>
            <a:spLocks noGrp="1"/>
          </p:cNvSpPr>
          <p:nvPr>
            <p:ph type="ftr" sz="quarter" idx="11"/>
          </p:nvPr>
        </p:nvSpPr>
        <p:spPr/>
        <p:txBody>
          <a:bodyPr/>
          <a:lstStyle/>
          <a:p>
            <a:r>
              <a:rPr lang="en-US"/>
              <a:t>Green Building Practices</a:t>
            </a:r>
          </a:p>
        </p:txBody>
      </p:sp>
      <p:sp>
        <p:nvSpPr>
          <p:cNvPr id="6" name="Slide Number Placeholder 5"/>
          <p:cNvSpPr>
            <a:spLocks noGrp="1"/>
          </p:cNvSpPr>
          <p:nvPr>
            <p:ph type="sldNum" sz="quarter" idx="12"/>
          </p:nvPr>
        </p:nvSpPr>
        <p:spPr/>
        <p:txBody>
          <a:bodyPr/>
          <a:lstStyle/>
          <a:p>
            <a:fld id="{D59DBDBE-B129-42B6-80D2-3A20EEFE3BB1}" type="slidenum">
              <a:rPr lang="en-US" smtClean="0"/>
              <a:t>‹#›</a:t>
            </a:fld>
            <a:endParaRPr lang="en-US"/>
          </a:p>
        </p:txBody>
      </p:sp>
    </p:spTree>
    <p:extLst>
      <p:ext uri="{BB962C8B-B14F-4D97-AF65-F5344CB8AC3E}">
        <p14:creationId xmlns:p14="http://schemas.microsoft.com/office/powerpoint/2010/main" val="1877525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0FF058-D20B-4E21-9550-CDACC1F61A86}" type="datetime1">
              <a:rPr lang="en-US" smtClean="0"/>
              <a:t>1/25/2024</a:t>
            </a:fld>
            <a:endParaRPr lang="en-US"/>
          </a:p>
        </p:txBody>
      </p:sp>
      <p:sp>
        <p:nvSpPr>
          <p:cNvPr id="5" name="Footer Placeholder 4"/>
          <p:cNvSpPr>
            <a:spLocks noGrp="1"/>
          </p:cNvSpPr>
          <p:nvPr>
            <p:ph type="ftr" sz="quarter" idx="11"/>
          </p:nvPr>
        </p:nvSpPr>
        <p:spPr/>
        <p:txBody>
          <a:bodyPr/>
          <a:lstStyle/>
          <a:p>
            <a:r>
              <a:rPr lang="en-US"/>
              <a:t>Green Building Practices</a:t>
            </a:r>
          </a:p>
        </p:txBody>
      </p:sp>
      <p:sp>
        <p:nvSpPr>
          <p:cNvPr id="6" name="Slide Number Placeholder 5"/>
          <p:cNvSpPr>
            <a:spLocks noGrp="1"/>
          </p:cNvSpPr>
          <p:nvPr>
            <p:ph type="sldNum" sz="quarter" idx="12"/>
          </p:nvPr>
        </p:nvSpPr>
        <p:spPr/>
        <p:txBody>
          <a:bodyPr/>
          <a:lstStyle/>
          <a:p>
            <a:fld id="{D59DBDBE-B129-42B6-80D2-3A20EEFE3BB1}" type="slidenum">
              <a:rPr lang="en-US" smtClean="0"/>
              <a:t>‹#›</a:t>
            </a:fld>
            <a:endParaRPr lang="en-US"/>
          </a:p>
        </p:txBody>
      </p:sp>
    </p:spTree>
    <p:extLst>
      <p:ext uri="{BB962C8B-B14F-4D97-AF65-F5344CB8AC3E}">
        <p14:creationId xmlns:p14="http://schemas.microsoft.com/office/powerpoint/2010/main" val="3043527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CC68EF-EC3B-40B6-BA0E-5E72542087E3}" type="datetime1">
              <a:rPr lang="en-US" smtClean="0"/>
              <a:t>1/25/2024</a:t>
            </a:fld>
            <a:endParaRPr lang="en-US"/>
          </a:p>
        </p:txBody>
      </p:sp>
      <p:sp>
        <p:nvSpPr>
          <p:cNvPr id="5" name="Footer Placeholder 4"/>
          <p:cNvSpPr>
            <a:spLocks noGrp="1"/>
          </p:cNvSpPr>
          <p:nvPr>
            <p:ph type="ftr" sz="quarter" idx="11"/>
          </p:nvPr>
        </p:nvSpPr>
        <p:spPr/>
        <p:txBody>
          <a:bodyPr/>
          <a:lstStyle/>
          <a:p>
            <a:r>
              <a:rPr lang="en-US"/>
              <a:t>Green Building Practices</a:t>
            </a:r>
          </a:p>
        </p:txBody>
      </p:sp>
      <p:sp>
        <p:nvSpPr>
          <p:cNvPr id="6" name="Slide Number Placeholder 5"/>
          <p:cNvSpPr>
            <a:spLocks noGrp="1"/>
          </p:cNvSpPr>
          <p:nvPr>
            <p:ph type="sldNum" sz="quarter" idx="12"/>
          </p:nvPr>
        </p:nvSpPr>
        <p:spPr/>
        <p:txBody>
          <a:bodyPr/>
          <a:lstStyle/>
          <a:p>
            <a:fld id="{D59DBDBE-B129-42B6-80D2-3A20EEFE3BB1}" type="slidenum">
              <a:rPr lang="en-US" smtClean="0"/>
              <a:t>‹#›</a:t>
            </a:fld>
            <a:endParaRPr lang="en-US"/>
          </a:p>
        </p:txBody>
      </p:sp>
    </p:spTree>
    <p:extLst>
      <p:ext uri="{BB962C8B-B14F-4D97-AF65-F5344CB8AC3E}">
        <p14:creationId xmlns:p14="http://schemas.microsoft.com/office/powerpoint/2010/main" val="2718398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055C61-6D0B-480C-A712-576AE4D6C167}" type="datetime1">
              <a:rPr lang="en-US" smtClean="0"/>
              <a:t>1/25/2024</a:t>
            </a:fld>
            <a:endParaRPr lang="en-US"/>
          </a:p>
        </p:txBody>
      </p:sp>
      <p:sp>
        <p:nvSpPr>
          <p:cNvPr id="6" name="Footer Placeholder 5"/>
          <p:cNvSpPr>
            <a:spLocks noGrp="1"/>
          </p:cNvSpPr>
          <p:nvPr>
            <p:ph type="ftr" sz="quarter" idx="11"/>
          </p:nvPr>
        </p:nvSpPr>
        <p:spPr/>
        <p:txBody>
          <a:bodyPr/>
          <a:lstStyle/>
          <a:p>
            <a:r>
              <a:rPr lang="en-US"/>
              <a:t>Green Building Practices</a:t>
            </a:r>
          </a:p>
        </p:txBody>
      </p:sp>
      <p:sp>
        <p:nvSpPr>
          <p:cNvPr id="7" name="Slide Number Placeholder 6"/>
          <p:cNvSpPr>
            <a:spLocks noGrp="1"/>
          </p:cNvSpPr>
          <p:nvPr>
            <p:ph type="sldNum" sz="quarter" idx="12"/>
          </p:nvPr>
        </p:nvSpPr>
        <p:spPr/>
        <p:txBody>
          <a:bodyPr/>
          <a:lstStyle/>
          <a:p>
            <a:fld id="{D59DBDBE-B129-42B6-80D2-3A20EEFE3BB1}" type="slidenum">
              <a:rPr lang="en-US" smtClean="0"/>
              <a:t>‹#›</a:t>
            </a:fld>
            <a:endParaRPr lang="en-US"/>
          </a:p>
        </p:txBody>
      </p:sp>
    </p:spTree>
    <p:extLst>
      <p:ext uri="{BB962C8B-B14F-4D97-AF65-F5344CB8AC3E}">
        <p14:creationId xmlns:p14="http://schemas.microsoft.com/office/powerpoint/2010/main" val="1119122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49C9719-C15A-435C-9211-E49DCB51C7B5}" type="datetime1">
              <a:rPr lang="en-US" smtClean="0"/>
              <a:t>1/25/2024</a:t>
            </a:fld>
            <a:endParaRPr lang="en-US"/>
          </a:p>
        </p:txBody>
      </p:sp>
      <p:sp>
        <p:nvSpPr>
          <p:cNvPr id="8" name="Footer Placeholder 7"/>
          <p:cNvSpPr>
            <a:spLocks noGrp="1"/>
          </p:cNvSpPr>
          <p:nvPr>
            <p:ph type="ftr" sz="quarter" idx="11"/>
          </p:nvPr>
        </p:nvSpPr>
        <p:spPr/>
        <p:txBody>
          <a:bodyPr/>
          <a:lstStyle/>
          <a:p>
            <a:r>
              <a:rPr lang="en-US"/>
              <a:t>Green Building Practices</a:t>
            </a:r>
          </a:p>
        </p:txBody>
      </p:sp>
      <p:sp>
        <p:nvSpPr>
          <p:cNvPr id="9" name="Slide Number Placeholder 8"/>
          <p:cNvSpPr>
            <a:spLocks noGrp="1"/>
          </p:cNvSpPr>
          <p:nvPr>
            <p:ph type="sldNum" sz="quarter" idx="12"/>
          </p:nvPr>
        </p:nvSpPr>
        <p:spPr/>
        <p:txBody>
          <a:bodyPr/>
          <a:lstStyle/>
          <a:p>
            <a:fld id="{D59DBDBE-B129-42B6-80D2-3A20EEFE3BB1}" type="slidenum">
              <a:rPr lang="en-US" smtClean="0"/>
              <a:t>‹#›</a:t>
            </a:fld>
            <a:endParaRPr lang="en-US"/>
          </a:p>
        </p:txBody>
      </p:sp>
    </p:spTree>
    <p:extLst>
      <p:ext uri="{BB962C8B-B14F-4D97-AF65-F5344CB8AC3E}">
        <p14:creationId xmlns:p14="http://schemas.microsoft.com/office/powerpoint/2010/main" val="1924707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0549D28-F3E6-4FC3-84C0-30071DA80308}" type="datetime1">
              <a:rPr lang="en-US" smtClean="0"/>
              <a:t>1/25/2024</a:t>
            </a:fld>
            <a:endParaRPr lang="en-US"/>
          </a:p>
        </p:txBody>
      </p:sp>
      <p:sp>
        <p:nvSpPr>
          <p:cNvPr id="4" name="Footer Placeholder 3"/>
          <p:cNvSpPr>
            <a:spLocks noGrp="1"/>
          </p:cNvSpPr>
          <p:nvPr>
            <p:ph type="ftr" sz="quarter" idx="11"/>
          </p:nvPr>
        </p:nvSpPr>
        <p:spPr/>
        <p:txBody>
          <a:bodyPr/>
          <a:lstStyle/>
          <a:p>
            <a:r>
              <a:rPr lang="en-US"/>
              <a:t>Green Building Practices</a:t>
            </a:r>
          </a:p>
        </p:txBody>
      </p:sp>
      <p:sp>
        <p:nvSpPr>
          <p:cNvPr id="5" name="Slide Number Placeholder 4"/>
          <p:cNvSpPr>
            <a:spLocks noGrp="1"/>
          </p:cNvSpPr>
          <p:nvPr>
            <p:ph type="sldNum" sz="quarter" idx="12"/>
          </p:nvPr>
        </p:nvSpPr>
        <p:spPr/>
        <p:txBody>
          <a:bodyPr/>
          <a:lstStyle/>
          <a:p>
            <a:fld id="{D59DBDBE-B129-42B6-80D2-3A20EEFE3BB1}" type="slidenum">
              <a:rPr lang="en-US" smtClean="0"/>
              <a:t>‹#›</a:t>
            </a:fld>
            <a:endParaRPr lang="en-US"/>
          </a:p>
        </p:txBody>
      </p:sp>
    </p:spTree>
    <p:extLst>
      <p:ext uri="{BB962C8B-B14F-4D97-AF65-F5344CB8AC3E}">
        <p14:creationId xmlns:p14="http://schemas.microsoft.com/office/powerpoint/2010/main" val="4141837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4E8FA5-A7AE-47D5-BAB4-44F94BDCEF5E}" type="datetime1">
              <a:rPr lang="en-US" smtClean="0"/>
              <a:t>1/25/2024</a:t>
            </a:fld>
            <a:endParaRPr lang="en-US"/>
          </a:p>
        </p:txBody>
      </p:sp>
      <p:sp>
        <p:nvSpPr>
          <p:cNvPr id="3" name="Footer Placeholder 2"/>
          <p:cNvSpPr>
            <a:spLocks noGrp="1"/>
          </p:cNvSpPr>
          <p:nvPr>
            <p:ph type="ftr" sz="quarter" idx="11"/>
          </p:nvPr>
        </p:nvSpPr>
        <p:spPr/>
        <p:txBody>
          <a:bodyPr/>
          <a:lstStyle/>
          <a:p>
            <a:r>
              <a:rPr lang="en-US"/>
              <a:t>Green Building Practices</a:t>
            </a:r>
          </a:p>
        </p:txBody>
      </p:sp>
      <p:sp>
        <p:nvSpPr>
          <p:cNvPr id="4" name="Slide Number Placeholder 3"/>
          <p:cNvSpPr>
            <a:spLocks noGrp="1"/>
          </p:cNvSpPr>
          <p:nvPr>
            <p:ph type="sldNum" sz="quarter" idx="12"/>
          </p:nvPr>
        </p:nvSpPr>
        <p:spPr/>
        <p:txBody>
          <a:bodyPr/>
          <a:lstStyle/>
          <a:p>
            <a:fld id="{D59DBDBE-B129-42B6-80D2-3A20EEFE3BB1}" type="slidenum">
              <a:rPr lang="en-US" smtClean="0"/>
              <a:t>‹#›</a:t>
            </a:fld>
            <a:endParaRPr lang="en-US"/>
          </a:p>
        </p:txBody>
      </p:sp>
    </p:spTree>
    <p:extLst>
      <p:ext uri="{BB962C8B-B14F-4D97-AF65-F5344CB8AC3E}">
        <p14:creationId xmlns:p14="http://schemas.microsoft.com/office/powerpoint/2010/main" val="2187889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DDD9E91-B159-40F2-9054-E7C18B9064F6}" type="datetime1">
              <a:rPr lang="en-US" smtClean="0"/>
              <a:t>1/25/2024</a:t>
            </a:fld>
            <a:endParaRPr lang="en-US"/>
          </a:p>
        </p:txBody>
      </p:sp>
      <p:sp>
        <p:nvSpPr>
          <p:cNvPr id="6" name="Footer Placeholder 5"/>
          <p:cNvSpPr>
            <a:spLocks noGrp="1"/>
          </p:cNvSpPr>
          <p:nvPr>
            <p:ph type="ftr" sz="quarter" idx="11"/>
          </p:nvPr>
        </p:nvSpPr>
        <p:spPr/>
        <p:txBody>
          <a:bodyPr/>
          <a:lstStyle/>
          <a:p>
            <a:r>
              <a:rPr lang="en-US"/>
              <a:t>Green Building Practices</a:t>
            </a:r>
          </a:p>
        </p:txBody>
      </p:sp>
      <p:sp>
        <p:nvSpPr>
          <p:cNvPr id="7" name="Slide Number Placeholder 6"/>
          <p:cNvSpPr>
            <a:spLocks noGrp="1"/>
          </p:cNvSpPr>
          <p:nvPr>
            <p:ph type="sldNum" sz="quarter" idx="12"/>
          </p:nvPr>
        </p:nvSpPr>
        <p:spPr/>
        <p:txBody>
          <a:bodyPr/>
          <a:lstStyle/>
          <a:p>
            <a:fld id="{D59DBDBE-B129-42B6-80D2-3A20EEFE3BB1}" type="slidenum">
              <a:rPr lang="en-US" smtClean="0"/>
              <a:t>‹#›</a:t>
            </a:fld>
            <a:endParaRPr lang="en-US"/>
          </a:p>
        </p:txBody>
      </p:sp>
    </p:spTree>
    <p:extLst>
      <p:ext uri="{BB962C8B-B14F-4D97-AF65-F5344CB8AC3E}">
        <p14:creationId xmlns:p14="http://schemas.microsoft.com/office/powerpoint/2010/main" val="3259890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EC1120-E261-4A9A-8825-6ABE726B3020}" type="datetime1">
              <a:rPr lang="en-US" smtClean="0"/>
              <a:t>1/25/2024</a:t>
            </a:fld>
            <a:endParaRPr lang="en-US"/>
          </a:p>
        </p:txBody>
      </p:sp>
      <p:sp>
        <p:nvSpPr>
          <p:cNvPr id="6" name="Footer Placeholder 5"/>
          <p:cNvSpPr>
            <a:spLocks noGrp="1"/>
          </p:cNvSpPr>
          <p:nvPr>
            <p:ph type="ftr" sz="quarter" idx="11"/>
          </p:nvPr>
        </p:nvSpPr>
        <p:spPr/>
        <p:txBody>
          <a:bodyPr/>
          <a:lstStyle/>
          <a:p>
            <a:r>
              <a:rPr lang="en-US"/>
              <a:t>Green Building Practices</a:t>
            </a:r>
          </a:p>
        </p:txBody>
      </p:sp>
      <p:sp>
        <p:nvSpPr>
          <p:cNvPr id="7" name="Slide Number Placeholder 6"/>
          <p:cNvSpPr>
            <a:spLocks noGrp="1"/>
          </p:cNvSpPr>
          <p:nvPr>
            <p:ph type="sldNum" sz="quarter" idx="12"/>
          </p:nvPr>
        </p:nvSpPr>
        <p:spPr/>
        <p:txBody>
          <a:bodyPr/>
          <a:lstStyle/>
          <a:p>
            <a:fld id="{D59DBDBE-B129-42B6-80D2-3A20EEFE3BB1}" type="slidenum">
              <a:rPr lang="en-US" smtClean="0"/>
              <a:t>‹#›</a:t>
            </a:fld>
            <a:endParaRPr lang="en-US"/>
          </a:p>
        </p:txBody>
      </p:sp>
    </p:spTree>
    <p:extLst>
      <p:ext uri="{BB962C8B-B14F-4D97-AF65-F5344CB8AC3E}">
        <p14:creationId xmlns:p14="http://schemas.microsoft.com/office/powerpoint/2010/main" val="1808435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D7D29F-46C1-4A77-A6D8-4C6A5096FF4A}" type="datetime1">
              <a:rPr lang="en-US" smtClean="0"/>
              <a:t>1/25/2024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Green Building Practices</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9DBDBE-B129-42B6-80D2-3A20EEFE3BB1}" type="slidenum">
              <a:rPr lang="en-US" smtClean="0"/>
              <a:t>‹#›</a:t>
            </a:fld>
            <a:endParaRPr lang="en-US"/>
          </a:p>
        </p:txBody>
      </p:sp>
    </p:spTree>
    <p:extLst>
      <p:ext uri="{BB962C8B-B14F-4D97-AF65-F5344CB8AC3E}">
        <p14:creationId xmlns:p14="http://schemas.microsoft.com/office/powerpoint/2010/main" val="2228221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s://www.tutor2u.net/geography/reference/aqa-gcse-geography-ecosystems-3-why-are-ecosystems-important"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9.jpg"/><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eozVMJCYHCM&amp;feature=related"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31.jpeg"/><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33.png"/><Relationship Id="rId4" Type="http://schemas.openxmlformats.org/officeDocument/2006/relationships/hyperlink" Target="http://coolroofs.or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hyperlink" Target="https://www.youtube.com/watch?app=desktop&amp;v=XO_Qz8Gp7zk"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hyperlink" Target="https://www.volusia.org/core/fileparse.php/6677/urlt/NFO35-LID-Workshop-1_Fred-Milch-presentation-508.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8022419-0222-42B1-96F4-B069AB8F3600}"/>
              </a:ext>
            </a:extLst>
          </p:cNvPr>
          <p:cNvGrpSpPr/>
          <p:nvPr/>
        </p:nvGrpSpPr>
        <p:grpSpPr>
          <a:xfrm>
            <a:off x="0" y="-2264"/>
            <a:ext cx="12192000" cy="825224"/>
            <a:chOff x="0" y="-2264"/>
            <a:chExt cx="12192000" cy="825224"/>
          </a:xfrm>
        </p:grpSpPr>
        <p:sp>
          <p:nvSpPr>
            <p:cNvPr id="6" name="TextBox 5"/>
            <p:cNvSpPr txBox="1"/>
            <p:nvPr/>
          </p:nvSpPr>
          <p:spPr>
            <a:xfrm>
              <a:off x="0" y="0"/>
              <a:ext cx="12192000" cy="822960"/>
            </a:xfrm>
            <a:prstGeom prst="rect">
              <a:avLst/>
            </a:prstGeom>
            <a:solidFill>
              <a:srgbClr val="A7C639"/>
            </a:solidFill>
            <a:ln>
              <a:solidFill>
                <a:schemeClr val="tx1"/>
              </a:solidFill>
            </a:ln>
          </p:spPr>
          <p:txBody>
            <a:bodyPr wrap="square" rtlCol="0">
              <a:noAutofit/>
            </a:bodyPr>
            <a:lstStyle/>
            <a:p>
              <a:r>
                <a:rPr lang="en-US" sz="2800" b="1" dirty="0"/>
                <a:t>Sustainable Sites (SS)</a:t>
              </a:r>
            </a:p>
            <a:p>
              <a:r>
                <a:rPr lang="en-US" sz="2000" b="1" dirty="0"/>
                <a:t>GA02	Excerpt SS Overview. LEED BD+C RG v4 - Pgs. 137-138</a:t>
              </a:r>
            </a:p>
          </p:txBody>
        </p:sp>
        <p:grpSp>
          <p:nvGrpSpPr>
            <p:cNvPr id="2" name="Group 1">
              <a:extLst>
                <a:ext uri="{FF2B5EF4-FFF2-40B4-BE49-F238E27FC236}">
                  <a16:creationId xmlns:a16="http://schemas.microsoft.com/office/drawing/2014/main" id="{10CA6732-0760-42B5-B2F4-49D94DFE7773}"/>
                </a:ext>
              </a:extLst>
            </p:cNvPr>
            <p:cNvGrpSpPr/>
            <p:nvPr/>
          </p:nvGrpSpPr>
          <p:grpSpPr>
            <a:xfrm>
              <a:off x="11369040" y="-2264"/>
              <a:ext cx="822960" cy="825224"/>
              <a:chOff x="9845040" y="-4528"/>
              <a:chExt cx="822960" cy="825224"/>
            </a:xfrm>
          </p:grpSpPr>
          <p:sp>
            <p:nvSpPr>
              <p:cNvPr id="7" name="Rectangle 6"/>
              <p:cNvSpPr/>
              <p:nvPr/>
            </p:nvSpPr>
            <p:spPr>
              <a:xfrm>
                <a:off x="9845040" y="-2264"/>
                <a:ext cx="822960" cy="82296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5040" y="-4528"/>
                <a:ext cx="822960" cy="822960"/>
              </a:xfrm>
              <a:prstGeom prst="rect">
                <a:avLst/>
              </a:prstGeom>
            </p:spPr>
          </p:pic>
        </p:grpSp>
      </p:grpSp>
      <p:sp>
        <p:nvSpPr>
          <p:cNvPr id="12" name="TextBox 11"/>
          <p:cNvSpPr txBox="1"/>
          <p:nvPr/>
        </p:nvSpPr>
        <p:spPr>
          <a:xfrm>
            <a:off x="0" y="1097280"/>
            <a:ext cx="12192000" cy="1107996"/>
          </a:xfrm>
          <a:prstGeom prst="rect">
            <a:avLst/>
          </a:prstGeom>
          <a:noFill/>
        </p:spPr>
        <p:txBody>
          <a:bodyPr wrap="square" lIns="91440" tIns="0" rIns="91440" bIns="0" rtlCol="0">
            <a:spAutoFit/>
          </a:bodyPr>
          <a:lstStyle/>
          <a:p>
            <a:pPr>
              <a:spcAft>
                <a:spcPts val="600"/>
              </a:spcAft>
            </a:pPr>
            <a:r>
              <a:rPr lang="en-US" sz="2400" dirty="0"/>
              <a:t>The Sustainable Sites (SS) category rewards decisions about the environment surrounding the building, with credits that emphasize the vital relationships among buildings, ecosystems, and ecosystem services.</a:t>
            </a:r>
          </a:p>
        </p:txBody>
      </p:sp>
      <p:pic>
        <p:nvPicPr>
          <p:cNvPr id="11" name="Picture 10" descr="A diagram of a ecosystem services&#10;&#10;Description automatically generated">
            <a:hlinkClick r:id="rId4"/>
            <a:extLst>
              <a:ext uri="{FF2B5EF4-FFF2-40B4-BE49-F238E27FC236}">
                <a16:creationId xmlns:a16="http://schemas.microsoft.com/office/drawing/2014/main" id="{E207A52C-2B60-895B-03FE-454E7C08C2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63070" y="2205276"/>
            <a:ext cx="6065860" cy="3859403"/>
          </a:xfrm>
          <a:prstGeom prst="rect">
            <a:avLst/>
          </a:prstGeom>
        </p:spPr>
      </p:pic>
      <p:sp>
        <p:nvSpPr>
          <p:cNvPr id="3" name="Footer Placeholder 2">
            <a:extLst>
              <a:ext uri="{FF2B5EF4-FFF2-40B4-BE49-F238E27FC236}">
                <a16:creationId xmlns:a16="http://schemas.microsoft.com/office/drawing/2014/main" id="{88181E77-5704-E6A6-909A-004560784CB1}"/>
              </a:ext>
            </a:extLst>
          </p:cNvPr>
          <p:cNvSpPr>
            <a:spLocks noGrp="1"/>
          </p:cNvSpPr>
          <p:nvPr>
            <p:ph type="ftr" sz="quarter" idx="11"/>
          </p:nvPr>
        </p:nvSpPr>
        <p:spPr/>
        <p:txBody>
          <a:bodyPr/>
          <a:lstStyle/>
          <a:p>
            <a:r>
              <a:rPr lang="en-US"/>
              <a:t>Green Building Practices</a:t>
            </a:r>
          </a:p>
        </p:txBody>
      </p:sp>
      <p:sp>
        <p:nvSpPr>
          <p:cNvPr id="9" name="Slide Number Placeholder 8">
            <a:extLst>
              <a:ext uri="{FF2B5EF4-FFF2-40B4-BE49-F238E27FC236}">
                <a16:creationId xmlns:a16="http://schemas.microsoft.com/office/drawing/2014/main" id="{E5DE0F41-2160-7893-D261-EA51BB8DA757}"/>
              </a:ext>
            </a:extLst>
          </p:cNvPr>
          <p:cNvSpPr>
            <a:spLocks noGrp="1"/>
          </p:cNvSpPr>
          <p:nvPr>
            <p:ph type="sldNum" sz="quarter" idx="12"/>
          </p:nvPr>
        </p:nvSpPr>
        <p:spPr/>
        <p:txBody>
          <a:bodyPr/>
          <a:lstStyle/>
          <a:p>
            <a:fld id="{D59DBDBE-B129-42B6-80D2-3A20EEFE3BB1}" type="slidenum">
              <a:rPr lang="en-US" smtClean="0"/>
              <a:t>1</a:t>
            </a:fld>
            <a:endParaRPr lang="en-US"/>
          </a:p>
        </p:txBody>
      </p:sp>
    </p:spTree>
    <p:extLst>
      <p:ext uri="{BB962C8B-B14F-4D97-AF65-F5344CB8AC3E}">
        <p14:creationId xmlns:p14="http://schemas.microsoft.com/office/powerpoint/2010/main" val="3493678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14400"/>
            <a:ext cx="12188952" cy="6442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Group 11">
            <a:extLst>
              <a:ext uri="{FF2B5EF4-FFF2-40B4-BE49-F238E27FC236}">
                <a16:creationId xmlns:a16="http://schemas.microsoft.com/office/drawing/2014/main" id="{7ADBD973-95D6-4F32-BA9A-81F208535C4C}"/>
              </a:ext>
            </a:extLst>
          </p:cNvPr>
          <p:cNvGrpSpPr/>
          <p:nvPr/>
        </p:nvGrpSpPr>
        <p:grpSpPr>
          <a:xfrm>
            <a:off x="0" y="-2264"/>
            <a:ext cx="12192000" cy="825224"/>
            <a:chOff x="0" y="-2264"/>
            <a:chExt cx="12192000" cy="825224"/>
          </a:xfrm>
        </p:grpSpPr>
        <p:sp>
          <p:nvSpPr>
            <p:cNvPr id="13" name="TextBox 12">
              <a:extLst>
                <a:ext uri="{FF2B5EF4-FFF2-40B4-BE49-F238E27FC236}">
                  <a16:creationId xmlns:a16="http://schemas.microsoft.com/office/drawing/2014/main" id="{DB51F259-69A8-4ED8-883A-F9D843641A4E}"/>
                </a:ext>
              </a:extLst>
            </p:cNvPr>
            <p:cNvSpPr txBox="1"/>
            <p:nvPr/>
          </p:nvSpPr>
          <p:spPr>
            <a:xfrm>
              <a:off x="0" y="0"/>
              <a:ext cx="12192000" cy="822960"/>
            </a:xfrm>
            <a:prstGeom prst="rect">
              <a:avLst/>
            </a:prstGeom>
            <a:solidFill>
              <a:srgbClr val="A7C639"/>
            </a:solidFill>
            <a:ln>
              <a:solidFill>
                <a:schemeClr val="tx1"/>
              </a:solidFill>
            </a:ln>
          </p:spPr>
          <p:txBody>
            <a:bodyPr wrap="square" rtlCol="0">
              <a:noAutofit/>
            </a:bodyPr>
            <a:lstStyle/>
            <a:p>
              <a:r>
                <a:rPr lang="en-US" sz="2800" b="1" dirty="0"/>
                <a:t>Sustainable Sites (SS)</a:t>
              </a:r>
            </a:p>
            <a:p>
              <a:r>
                <a:rPr lang="en-US" sz="2000" b="1" dirty="0"/>
                <a:t>Site Design and Management</a:t>
              </a:r>
            </a:p>
          </p:txBody>
        </p:sp>
        <p:grpSp>
          <p:nvGrpSpPr>
            <p:cNvPr id="14" name="Group 13">
              <a:extLst>
                <a:ext uri="{FF2B5EF4-FFF2-40B4-BE49-F238E27FC236}">
                  <a16:creationId xmlns:a16="http://schemas.microsoft.com/office/drawing/2014/main" id="{DEED2D49-A7E1-4608-BF63-308D1DA5E467}"/>
                </a:ext>
              </a:extLst>
            </p:cNvPr>
            <p:cNvGrpSpPr/>
            <p:nvPr/>
          </p:nvGrpSpPr>
          <p:grpSpPr>
            <a:xfrm>
              <a:off x="11369040" y="-2264"/>
              <a:ext cx="822960" cy="825224"/>
              <a:chOff x="9845040" y="-4528"/>
              <a:chExt cx="822960" cy="825224"/>
            </a:xfrm>
          </p:grpSpPr>
          <p:sp>
            <p:nvSpPr>
              <p:cNvPr id="15" name="Rectangle 14">
                <a:extLst>
                  <a:ext uri="{FF2B5EF4-FFF2-40B4-BE49-F238E27FC236}">
                    <a16:creationId xmlns:a16="http://schemas.microsoft.com/office/drawing/2014/main" id="{AC3AC7E7-E0B3-44D6-AA7D-99DDF0911C09}"/>
                  </a:ext>
                </a:extLst>
              </p:cNvPr>
              <p:cNvSpPr/>
              <p:nvPr/>
            </p:nvSpPr>
            <p:spPr>
              <a:xfrm>
                <a:off x="9845040" y="-2264"/>
                <a:ext cx="822960" cy="82296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6" name="Picture 15">
                <a:extLst>
                  <a:ext uri="{FF2B5EF4-FFF2-40B4-BE49-F238E27FC236}">
                    <a16:creationId xmlns:a16="http://schemas.microsoft.com/office/drawing/2014/main" id="{A95C3788-6EE4-4135-9461-34ABE7D96C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45040" y="-4528"/>
                <a:ext cx="822960" cy="822960"/>
              </a:xfrm>
              <a:prstGeom prst="rect">
                <a:avLst/>
              </a:prstGeom>
            </p:spPr>
          </p:pic>
        </p:grpSp>
      </p:grpSp>
      <p:sp>
        <p:nvSpPr>
          <p:cNvPr id="2" name="Footer Placeholder 1">
            <a:extLst>
              <a:ext uri="{FF2B5EF4-FFF2-40B4-BE49-F238E27FC236}">
                <a16:creationId xmlns:a16="http://schemas.microsoft.com/office/drawing/2014/main" id="{D8B9DF58-9525-B227-59AF-45A7FCE4594D}"/>
              </a:ext>
            </a:extLst>
          </p:cNvPr>
          <p:cNvSpPr>
            <a:spLocks noGrp="1"/>
          </p:cNvSpPr>
          <p:nvPr>
            <p:ph type="ftr" sz="quarter" idx="11"/>
          </p:nvPr>
        </p:nvSpPr>
        <p:spPr/>
        <p:txBody>
          <a:bodyPr/>
          <a:lstStyle/>
          <a:p>
            <a:r>
              <a:rPr lang="en-US"/>
              <a:t>Green Building Practices</a:t>
            </a:r>
          </a:p>
        </p:txBody>
      </p:sp>
      <p:sp>
        <p:nvSpPr>
          <p:cNvPr id="3" name="Slide Number Placeholder 2">
            <a:extLst>
              <a:ext uri="{FF2B5EF4-FFF2-40B4-BE49-F238E27FC236}">
                <a16:creationId xmlns:a16="http://schemas.microsoft.com/office/drawing/2014/main" id="{5174B8E6-7070-74A8-76AD-693C398C59FE}"/>
              </a:ext>
            </a:extLst>
          </p:cNvPr>
          <p:cNvSpPr>
            <a:spLocks noGrp="1"/>
          </p:cNvSpPr>
          <p:nvPr>
            <p:ph type="sldNum" sz="quarter" idx="12"/>
          </p:nvPr>
        </p:nvSpPr>
        <p:spPr/>
        <p:txBody>
          <a:bodyPr/>
          <a:lstStyle/>
          <a:p>
            <a:fld id="{D59DBDBE-B129-42B6-80D2-3A20EEFE3BB1}" type="slidenum">
              <a:rPr lang="en-US" smtClean="0"/>
              <a:t>10</a:t>
            </a:fld>
            <a:endParaRPr lang="en-US"/>
          </a:p>
        </p:txBody>
      </p:sp>
    </p:spTree>
    <p:extLst>
      <p:ext uri="{BB962C8B-B14F-4D97-AF65-F5344CB8AC3E}">
        <p14:creationId xmlns:p14="http://schemas.microsoft.com/office/powerpoint/2010/main" val="1647550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14400"/>
            <a:ext cx="12188952" cy="4932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Group 11">
            <a:extLst>
              <a:ext uri="{FF2B5EF4-FFF2-40B4-BE49-F238E27FC236}">
                <a16:creationId xmlns:a16="http://schemas.microsoft.com/office/drawing/2014/main" id="{0C90878A-6252-4E27-86F6-0607A703AEA7}"/>
              </a:ext>
            </a:extLst>
          </p:cNvPr>
          <p:cNvGrpSpPr/>
          <p:nvPr/>
        </p:nvGrpSpPr>
        <p:grpSpPr>
          <a:xfrm>
            <a:off x="0" y="-2264"/>
            <a:ext cx="12192000" cy="825224"/>
            <a:chOff x="0" y="-2264"/>
            <a:chExt cx="12192000" cy="825224"/>
          </a:xfrm>
        </p:grpSpPr>
        <p:sp>
          <p:nvSpPr>
            <p:cNvPr id="13" name="TextBox 12">
              <a:extLst>
                <a:ext uri="{FF2B5EF4-FFF2-40B4-BE49-F238E27FC236}">
                  <a16:creationId xmlns:a16="http://schemas.microsoft.com/office/drawing/2014/main" id="{D87E6845-CE2A-47E9-8511-4AA0D7FBE541}"/>
                </a:ext>
              </a:extLst>
            </p:cNvPr>
            <p:cNvSpPr txBox="1"/>
            <p:nvPr/>
          </p:nvSpPr>
          <p:spPr>
            <a:xfrm>
              <a:off x="0" y="0"/>
              <a:ext cx="12192000" cy="822960"/>
            </a:xfrm>
            <a:prstGeom prst="rect">
              <a:avLst/>
            </a:prstGeom>
            <a:solidFill>
              <a:srgbClr val="A7C639"/>
            </a:solidFill>
            <a:ln>
              <a:solidFill>
                <a:schemeClr val="tx1"/>
              </a:solidFill>
            </a:ln>
          </p:spPr>
          <p:txBody>
            <a:bodyPr wrap="square" rtlCol="0">
              <a:noAutofit/>
            </a:bodyPr>
            <a:lstStyle/>
            <a:p>
              <a:r>
                <a:rPr lang="en-US" sz="2800" b="1" dirty="0"/>
                <a:t>Sustainable Sites (SS)</a:t>
              </a:r>
            </a:p>
            <a:p>
              <a:r>
                <a:rPr lang="en-US" sz="2000" b="1" dirty="0"/>
                <a:t>Site Design and Management</a:t>
              </a:r>
            </a:p>
          </p:txBody>
        </p:sp>
        <p:grpSp>
          <p:nvGrpSpPr>
            <p:cNvPr id="14" name="Group 13">
              <a:extLst>
                <a:ext uri="{FF2B5EF4-FFF2-40B4-BE49-F238E27FC236}">
                  <a16:creationId xmlns:a16="http://schemas.microsoft.com/office/drawing/2014/main" id="{8782A3C4-3952-4BEB-A38E-4B6328B4F055}"/>
                </a:ext>
              </a:extLst>
            </p:cNvPr>
            <p:cNvGrpSpPr/>
            <p:nvPr/>
          </p:nvGrpSpPr>
          <p:grpSpPr>
            <a:xfrm>
              <a:off x="11369040" y="-2264"/>
              <a:ext cx="822960" cy="825224"/>
              <a:chOff x="9845040" y="-4528"/>
              <a:chExt cx="822960" cy="825224"/>
            </a:xfrm>
          </p:grpSpPr>
          <p:sp>
            <p:nvSpPr>
              <p:cNvPr id="18" name="Rectangle 17">
                <a:extLst>
                  <a:ext uri="{FF2B5EF4-FFF2-40B4-BE49-F238E27FC236}">
                    <a16:creationId xmlns:a16="http://schemas.microsoft.com/office/drawing/2014/main" id="{96C00B19-3E8B-4424-AC27-9B7829A49362}"/>
                  </a:ext>
                </a:extLst>
              </p:cNvPr>
              <p:cNvSpPr/>
              <p:nvPr/>
            </p:nvSpPr>
            <p:spPr>
              <a:xfrm>
                <a:off x="9845040" y="-2264"/>
                <a:ext cx="822960" cy="82296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9" name="Picture 18">
                <a:extLst>
                  <a:ext uri="{FF2B5EF4-FFF2-40B4-BE49-F238E27FC236}">
                    <a16:creationId xmlns:a16="http://schemas.microsoft.com/office/drawing/2014/main" id="{31C860C7-8F6C-43ED-81F7-57899B92B8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45040" y="-4528"/>
                <a:ext cx="822960" cy="822960"/>
              </a:xfrm>
              <a:prstGeom prst="rect">
                <a:avLst/>
              </a:prstGeom>
            </p:spPr>
          </p:pic>
        </p:grpSp>
      </p:grpSp>
      <p:sp>
        <p:nvSpPr>
          <p:cNvPr id="2" name="Footer Placeholder 1">
            <a:extLst>
              <a:ext uri="{FF2B5EF4-FFF2-40B4-BE49-F238E27FC236}">
                <a16:creationId xmlns:a16="http://schemas.microsoft.com/office/drawing/2014/main" id="{DEB7D817-029B-2F6A-08EB-6317FF3B5324}"/>
              </a:ext>
            </a:extLst>
          </p:cNvPr>
          <p:cNvSpPr>
            <a:spLocks noGrp="1"/>
          </p:cNvSpPr>
          <p:nvPr>
            <p:ph type="ftr" sz="quarter" idx="11"/>
          </p:nvPr>
        </p:nvSpPr>
        <p:spPr/>
        <p:txBody>
          <a:bodyPr/>
          <a:lstStyle/>
          <a:p>
            <a:r>
              <a:rPr lang="en-US"/>
              <a:t>Green Building Practices</a:t>
            </a:r>
          </a:p>
        </p:txBody>
      </p:sp>
      <p:sp>
        <p:nvSpPr>
          <p:cNvPr id="3" name="Slide Number Placeholder 2">
            <a:extLst>
              <a:ext uri="{FF2B5EF4-FFF2-40B4-BE49-F238E27FC236}">
                <a16:creationId xmlns:a16="http://schemas.microsoft.com/office/drawing/2014/main" id="{BEBC37BA-DFCD-FDEC-3938-118D38904C10}"/>
              </a:ext>
            </a:extLst>
          </p:cNvPr>
          <p:cNvSpPr>
            <a:spLocks noGrp="1"/>
          </p:cNvSpPr>
          <p:nvPr>
            <p:ph type="sldNum" sz="quarter" idx="12"/>
          </p:nvPr>
        </p:nvSpPr>
        <p:spPr/>
        <p:txBody>
          <a:bodyPr/>
          <a:lstStyle/>
          <a:p>
            <a:fld id="{D59DBDBE-B129-42B6-80D2-3A20EEFE3BB1}" type="slidenum">
              <a:rPr lang="en-US" smtClean="0"/>
              <a:t>11</a:t>
            </a:fld>
            <a:endParaRPr lang="en-US"/>
          </a:p>
        </p:txBody>
      </p:sp>
    </p:spTree>
    <p:extLst>
      <p:ext uri="{BB962C8B-B14F-4D97-AF65-F5344CB8AC3E}">
        <p14:creationId xmlns:p14="http://schemas.microsoft.com/office/powerpoint/2010/main" val="2432022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0C90878A-6252-4E27-86F6-0607A703AEA7}"/>
              </a:ext>
            </a:extLst>
          </p:cNvPr>
          <p:cNvGrpSpPr/>
          <p:nvPr/>
        </p:nvGrpSpPr>
        <p:grpSpPr>
          <a:xfrm>
            <a:off x="0" y="-2264"/>
            <a:ext cx="12192000" cy="825224"/>
            <a:chOff x="0" y="-2264"/>
            <a:chExt cx="12192000" cy="825224"/>
          </a:xfrm>
        </p:grpSpPr>
        <p:sp>
          <p:nvSpPr>
            <p:cNvPr id="13" name="TextBox 12">
              <a:extLst>
                <a:ext uri="{FF2B5EF4-FFF2-40B4-BE49-F238E27FC236}">
                  <a16:creationId xmlns:a16="http://schemas.microsoft.com/office/drawing/2014/main" id="{D87E6845-CE2A-47E9-8511-4AA0D7FBE541}"/>
                </a:ext>
              </a:extLst>
            </p:cNvPr>
            <p:cNvSpPr txBox="1"/>
            <p:nvPr/>
          </p:nvSpPr>
          <p:spPr>
            <a:xfrm>
              <a:off x="0" y="0"/>
              <a:ext cx="12192000" cy="822960"/>
            </a:xfrm>
            <a:prstGeom prst="rect">
              <a:avLst/>
            </a:prstGeom>
            <a:solidFill>
              <a:srgbClr val="A7C639"/>
            </a:solidFill>
            <a:ln>
              <a:solidFill>
                <a:schemeClr val="tx1"/>
              </a:solidFill>
            </a:ln>
          </p:spPr>
          <p:txBody>
            <a:bodyPr wrap="square" rtlCol="0">
              <a:noAutofit/>
            </a:bodyPr>
            <a:lstStyle/>
            <a:p>
              <a:r>
                <a:rPr lang="en-US" sz="2800" b="1" dirty="0"/>
                <a:t>Sustainable Sites (SS)</a:t>
              </a:r>
            </a:p>
            <a:p>
              <a:r>
                <a:rPr lang="en-US" sz="2000" b="1" dirty="0"/>
                <a:t>Rainwater Management</a:t>
              </a:r>
            </a:p>
          </p:txBody>
        </p:sp>
        <p:grpSp>
          <p:nvGrpSpPr>
            <p:cNvPr id="14" name="Group 13">
              <a:extLst>
                <a:ext uri="{FF2B5EF4-FFF2-40B4-BE49-F238E27FC236}">
                  <a16:creationId xmlns:a16="http://schemas.microsoft.com/office/drawing/2014/main" id="{8782A3C4-3952-4BEB-A38E-4B6328B4F055}"/>
                </a:ext>
              </a:extLst>
            </p:cNvPr>
            <p:cNvGrpSpPr/>
            <p:nvPr/>
          </p:nvGrpSpPr>
          <p:grpSpPr>
            <a:xfrm>
              <a:off x="11369040" y="-2264"/>
              <a:ext cx="822960" cy="825224"/>
              <a:chOff x="9845040" y="-4528"/>
              <a:chExt cx="822960" cy="825224"/>
            </a:xfrm>
          </p:grpSpPr>
          <p:sp>
            <p:nvSpPr>
              <p:cNvPr id="18" name="Rectangle 17">
                <a:extLst>
                  <a:ext uri="{FF2B5EF4-FFF2-40B4-BE49-F238E27FC236}">
                    <a16:creationId xmlns:a16="http://schemas.microsoft.com/office/drawing/2014/main" id="{96C00B19-3E8B-4424-AC27-9B7829A49362}"/>
                  </a:ext>
                </a:extLst>
              </p:cNvPr>
              <p:cNvSpPr/>
              <p:nvPr/>
            </p:nvSpPr>
            <p:spPr>
              <a:xfrm>
                <a:off x="9845040" y="-2264"/>
                <a:ext cx="822960" cy="82296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9" name="Picture 18">
                <a:extLst>
                  <a:ext uri="{FF2B5EF4-FFF2-40B4-BE49-F238E27FC236}">
                    <a16:creationId xmlns:a16="http://schemas.microsoft.com/office/drawing/2014/main" id="{31C860C7-8F6C-43ED-81F7-57899B92B8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5040" y="-4528"/>
                <a:ext cx="822960" cy="822960"/>
              </a:xfrm>
              <a:prstGeom prst="rect">
                <a:avLst/>
              </a:prstGeom>
            </p:spPr>
          </p:pic>
        </p:grpSp>
      </p:grpSp>
      <p:pic>
        <p:nvPicPr>
          <p:cNvPr id="10" name="Picture 9">
            <a:extLst>
              <a:ext uri="{FF2B5EF4-FFF2-40B4-BE49-F238E27FC236}">
                <a16:creationId xmlns:a16="http://schemas.microsoft.com/office/drawing/2014/main" id="{ED570E19-98C6-4205-999D-E65DE1319B38}"/>
              </a:ext>
            </a:extLst>
          </p:cNvPr>
          <p:cNvPicPr/>
          <p:nvPr/>
        </p:nvPicPr>
        <p:blipFill>
          <a:blip r:embed="rId4">
            <a:extLst>
              <a:ext uri="{28A0092B-C50C-407E-A947-70E740481C1C}">
                <a14:useLocalDpi xmlns:a14="http://schemas.microsoft.com/office/drawing/2010/main" val="0"/>
              </a:ext>
            </a:extLst>
          </a:blip>
          <a:stretch>
            <a:fillRect/>
          </a:stretch>
        </p:blipFill>
        <p:spPr>
          <a:xfrm>
            <a:off x="685799" y="2262360"/>
            <a:ext cx="4389120" cy="2630170"/>
          </a:xfrm>
          <a:prstGeom prst="rect">
            <a:avLst/>
          </a:prstGeom>
        </p:spPr>
      </p:pic>
      <p:pic>
        <p:nvPicPr>
          <p:cNvPr id="11" name="Picture 10">
            <a:extLst>
              <a:ext uri="{FF2B5EF4-FFF2-40B4-BE49-F238E27FC236}">
                <a16:creationId xmlns:a16="http://schemas.microsoft.com/office/drawing/2014/main" id="{737A167B-392A-42EB-B51E-520E36B332D2}"/>
              </a:ext>
            </a:extLst>
          </p:cNvPr>
          <p:cNvPicPr/>
          <p:nvPr/>
        </p:nvPicPr>
        <p:blipFill>
          <a:blip r:embed="rId5">
            <a:extLst>
              <a:ext uri="{28A0092B-C50C-407E-A947-70E740481C1C}">
                <a14:useLocalDpi xmlns:a14="http://schemas.microsoft.com/office/drawing/2010/main" val="0"/>
              </a:ext>
            </a:extLst>
          </a:blip>
          <a:stretch>
            <a:fillRect/>
          </a:stretch>
        </p:blipFill>
        <p:spPr>
          <a:xfrm>
            <a:off x="6477000" y="2238721"/>
            <a:ext cx="4389120" cy="2677449"/>
          </a:xfrm>
          <a:prstGeom prst="rect">
            <a:avLst/>
          </a:prstGeom>
        </p:spPr>
      </p:pic>
      <p:sp>
        <p:nvSpPr>
          <p:cNvPr id="2" name="Footer Placeholder 1">
            <a:extLst>
              <a:ext uri="{FF2B5EF4-FFF2-40B4-BE49-F238E27FC236}">
                <a16:creationId xmlns:a16="http://schemas.microsoft.com/office/drawing/2014/main" id="{54BCBEC5-7F96-6898-A9C6-58E4EB3DEF1C}"/>
              </a:ext>
            </a:extLst>
          </p:cNvPr>
          <p:cNvSpPr>
            <a:spLocks noGrp="1"/>
          </p:cNvSpPr>
          <p:nvPr>
            <p:ph type="ftr" sz="quarter" idx="11"/>
          </p:nvPr>
        </p:nvSpPr>
        <p:spPr/>
        <p:txBody>
          <a:bodyPr/>
          <a:lstStyle/>
          <a:p>
            <a:r>
              <a:rPr lang="en-US"/>
              <a:t>Green Building Practices</a:t>
            </a:r>
          </a:p>
        </p:txBody>
      </p:sp>
      <p:sp>
        <p:nvSpPr>
          <p:cNvPr id="3" name="Slide Number Placeholder 2">
            <a:extLst>
              <a:ext uri="{FF2B5EF4-FFF2-40B4-BE49-F238E27FC236}">
                <a16:creationId xmlns:a16="http://schemas.microsoft.com/office/drawing/2014/main" id="{995E6D87-9C6A-B2D4-AAA5-D2AE786D4DDC}"/>
              </a:ext>
            </a:extLst>
          </p:cNvPr>
          <p:cNvSpPr>
            <a:spLocks noGrp="1"/>
          </p:cNvSpPr>
          <p:nvPr>
            <p:ph type="sldNum" sz="quarter" idx="12"/>
          </p:nvPr>
        </p:nvSpPr>
        <p:spPr/>
        <p:txBody>
          <a:bodyPr/>
          <a:lstStyle/>
          <a:p>
            <a:fld id="{D59DBDBE-B129-42B6-80D2-3A20EEFE3BB1}" type="slidenum">
              <a:rPr lang="en-US" smtClean="0"/>
              <a:t>12</a:t>
            </a:fld>
            <a:endParaRPr lang="en-US"/>
          </a:p>
        </p:txBody>
      </p:sp>
    </p:spTree>
    <p:extLst>
      <p:ext uri="{BB962C8B-B14F-4D97-AF65-F5344CB8AC3E}">
        <p14:creationId xmlns:p14="http://schemas.microsoft.com/office/powerpoint/2010/main" val="748834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14400"/>
            <a:ext cx="12188952" cy="4547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5" name="Group 14">
            <a:extLst>
              <a:ext uri="{FF2B5EF4-FFF2-40B4-BE49-F238E27FC236}">
                <a16:creationId xmlns:a16="http://schemas.microsoft.com/office/drawing/2014/main" id="{5F268535-DA3A-47E5-A086-44B08DA797DC}"/>
              </a:ext>
            </a:extLst>
          </p:cNvPr>
          <p:cNvGrpSpPr/>
          <p:nvPr/>
        </p:nvGrpSpPr>
        <p:grpSpPr>
          <a:xfrm>
            <a:off x="0" y="-2264"/>
            <a:ext cx="12192000" cy="825224"/>
            <a:chOff x="0" y="-2264"/>
            <a:chExt cx="12192000" cy="825224"/>
          </a:xfrm>
        </p:grpSpPr>
        <p:sp>
          <p:nvSpPr>
            <p:cNvPr id="16" name="TextBox 15">
              <a:extLst>
                <a:ext uri="{FF2B5EF4-FFF2-40B4-BE49-F238E27FC236}">
                  <a16:creationId xmlns:a16="http://schemas.microsoft.com/office/drawing/2014/main" id="{41D68F8C-68FF-4EB2-9BF0-FCA3BE3DA4DB}"/>
                </a:ext>
              </a:extLst>
            </p:cNvPr>
            <p:cNvSpPr txBox="1"/>
            <p:nvPr/>
          </p:nvSpPr>
          <p:spPr>
            <a:xfrm>
              <a:off x="0" y="0"/>
              <a:ext cx="12192000" cy="822960"/>
            </a:xfrm>
            <a:prstGeom prst="rect">
              <a:avLst/>
            </a:prstGeom>
            <a:solidFill>
              <a:srgbClr val="A7C639"/>
            </a:solidFill>
            <a:ln>
              <a:solidFill>
                <a:schemeClr val="tx1"/>
              </a:solidFill>
            </a:ln>
          </p:spPr>
          <p:txBody>
            <a:bodyPr wrap="square" rtlCol="0">
              <a:noAutofit/>
            </a:bodyPr>
            <a:lstStyle/>
            <a:p>
              <a:r>
                <a:rPr lang="en-US" sz="2800" b="1" dirty="0"/>
                <a:t>Sustainable Sites (SS)</a:t>
              </a:r>
            </a:p>
            <a:p>
              <a:r>
                <a:rPr lang="en-US" sz="2000" b="1" dirty="0"/>
                <a:t>Rainwater Management</a:t>
              </a:r>
            </a:p>
          </p:txBody>
        </p:sp>
        <p:grpSp>
          <p:nvGrpSpPr>
            <p:cNvPr id="17" name="Group 16">
              <a:extLst>
                <a:ext uri="{FF2B5EF4-FFF2-40B4-BE49-F238E27FC236}">
                  <a16:creationId xmlns:a16="http://schemas.microsoft.com/office/drawing/2014/main" id="{E97F475B-A174-4562-9155-8F12A5E5E3C8}"/>
                </a:ext>
              </a:extLst>
            </p:cNvPr>
            <p:cNvGrpSpPr/>
            <p:nvPr/>
          </p:nvGrpSpPr>
          <p:grpSpPr>
            <a:xfrm>
              <a:off x="11369040" y="-2264"/>
              <a:ext cx="822960" cy="825224"/>
              <a:chOff x="9845040" y="-4528"/>
              <a:chExt cx="822960" cy="825224"/>
            </a:xfrm>
          </p:grpSpPr>
          <p:sp>
            <p:nvSpPr>
              <p:cNvPr id="18" name="Rectangle 17">
                <a:extLst>
                  <a:ext uri="{FF2B5EF4-FFF2-40B4-BE49-F238E27FC236}">
                    <a16:creationId xmlns:a16="http://schemas.microsoft.com/office/drawing/2014/main" id="{E75F9317-877F-49EE-A7F2-491BF06B6700}"/>
                  </a:ext>
                </a:extLst>
              </p:cNvPr>
              <p:cNvSpPr/>
              <p:nvPr/>
            </p:nvSpPr>
            <p:spPr>
              <a:xfrm>
                <a:off x="9845040" y="-2264"/>
                <a:ext cx="822960" cy="82296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9" name="Picture 18">
                <a:extLst>
                  <a:ext uri="{FF2B5EF4-FFF2-40B4-BE49-F238E27FC236}">
                    <a16:creationId xmlns:a16="http://schemas.microsoft.com/office/drawing/2014/main" id="{15374D72-93CE-4957-AE5A-BF99220F53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45040" y="-4528"/>
                <a:ext cx="822960" cy="822960"/>
              </a:xfrm>
              <a:prstGeom prst="rect">
                <a:avLst/>
              </a:prstGeom>
            </p:spPr>
          </p:pic>
        </p:grpSp>
      </p:grpSp>
      <p:sp>
        <p:nvSpPr>
          <p:cNvPr id="2" name="Footer Placeholder 1">
            <a:extLst>
              <a:ext uri="{FF2B5EF4-FFF2-40B4-BE49-F238E27FC236}">
                <a16:creationId xmlns:a16="http://schemas.microsoft.com/office/drawing/2014/main" id="{7E3535D7-A994-C697-2C1F-98C8D2369A7E}"/>
              </a:ext>
            </a:extLst>
          </p:cNvPr>
          <p:cNvSpPr>
            <a:spLocks noGrp="1"/>
          </p:cNvSpPr>
          <p:nvPr>
            <p:ph type="ftr" sz="quarter" idx="11"/>
          </p:nvPr>
        </p:nvSpPr>
        <p:spPr/>
        <p:txBody>
          <a:bodyPr/>
          <a:lstStyle/>
          <a:p>
            <a:r>
              <a:rPr lang="en-US"/>
              <a:t>Green Building Practices</a:t>
            </a:r>
          </a:p>
        </p:txBody>
      </p:sp>
      <p:sp>
        <p:nvSpPr>
          <p:cNvPr id="3" name="Slide Number Placeholder 2">
            <a:extLst>
              <a:ext uri="{FF2B5EF4-FFF2-40B4-BE49-F238E27FC236}">
                <a16:creationId xmlns:a16="http://schemas.microsoft.com/office/drawing/2014/main" id="{24596274-D52E-18C3-B14C-BC8076850A5F}"/>
              </a:ext>
            </a:extLst>
          </p:cNvPr>
          <p:cNvSpPr>
            <a:spLocks noGrp="1"/>
          </p:cNvSpPr>
          <p:nvPr>
            <p:ph type="sldNum" sz="quarter" idx="12"/>
          </p:nvPr>
        </p:nvSpPr>
        <p:spPr/>
        <p:txBody>
          <a:bodyPr/>
          <a:lstStyle/>
          <a:p>
            <a:fld id="{D59DBDBE-B129-42B6-80D2-3A20EEFE3BB1}" type="slidenum">
              <a:rPr lang="en-US" smtClean="0"/>
              <a:t>13</a:t>
            </a:fld>
            <a:endParaRPr lang="en-US"/>
          </a:p>
        </p:txBody>
      </p:sp>
    </p:spTree>
    <p:extLst>
      <p:ext uri="{BB962C8B-B14F-4D97-AF65-F5344CB8AC3E}">
        <p14:creationId xmlns:p14="http://schemas.microsoft.com/office/powerpoint/2010/main" val="242778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 y="914400"/>
            <a:ext cx="12188952" cy="3500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5" name="Group 14">
            <a:extLst>
              <a:ext uri="{FF2B5EF4-FFF2-40B4-BE49-F238E27FC236}">
                <a16:creationId xmlns:a16="http://schemas.microsoft.com/office/drawing/2014/main" id="{B2F3201E-050F-4E57-89ED-CC7F5BCA3DDB}"/>
              </a:ext>
            </a:extLst>
          </p:cNvPr>
          <p:cNvGrpSpPr/>
          <p:nvPr/>
        </p:nvGrpSpPr>
        <p:grpSpPr>
          <a:xfrm>
            <a:off x="0" y="-2264"/>
            <a:ext cx="12192000" cy="825224"/>
            <a:chOff x="0" y="-2264"/>
            <a:chExt cx="12192000" cy="825224"/>
          </a:xfrm>
        </p:grpSpPr>
        <p:sp>
          <p:nvSpPr>
            <p:cNvPr id="16" name="TextBox 15">
              <a:extLst>
                <a:ext uri="{FF2B5EF4-FFF2-40B4-BE49-F238E27FC236}">
                  <a16:creationId xmlns:a16="http://schemas.microsoft.com/office/drawing/2014/main" id="{7798C906-A061-4A49-8324-EB5824BF2BE3}"/>
                </a:ext>
              </a:extLst>
            </p:cNvPr>
            <p:cNvSpPr txBox="1"/>
            <p:nvPr/>
          </p:nvSpPr>
          <p:spPr>
            <a:xfrm>
              <a:off x="0" y="0"/>
              <a:ext cx="12192000" cy="822960"/>
            </a:xfrm>
            <a:prstGeom prst="rect">
              <a:avLst/>
            </a:prstGeom>
            <a:solidFill>
              <a:srgbClr val="A7C639"/>
            </a:solidFill>
            <a:ln>
              <a:solidFill>
                <a:schemeClr val="tx1"/>
              </a:solidFill>
            </a:ln>
          </p:spPr>
          <p:txBody>
            <a:bodyPr wrap="square" rtlCol="0">
              <a:noAutofit/>
            </a:bodyPr>
            <a:lstStyle/>
            <a:p>
              <a:r>
                <a:rPr lang="en-US" sz="2800" b="1" dirty="0"/>
                <a:t>Sustainable Sites (SS)</a:t>
              </a:r>
            </a:p>
            <a:p>
              <a:r>
                <a:rPr lang="en-US" sz="2000" b="1" dirty="0"/>
                <a:t>Rainwater Management</a:t>
              </a:r>
            </a:p>
          </p:txBody>
        </p:sp>
        <p:grpSp>
          <p:nvGrpSpPr>
            <p:cNvPr id="17" name="Group 16">
              <a:extLst>
                <a:ext uri="{FF2B5EF4-FFF2-40B4-BE49-F238E27FC236}">
                  <a16:creationId xmlns:a16="http://schemas.microsoft.com/office/drawing/2014/main" id="{C619F623-BCE5-4FEE-B0F5-8655AFD4A649}"/>
                </a:ext>
              </a:extLst>
            </p:cNvPr>
            <p:cNvGrpSpPr/>
            <p:nvPr/>
          </p:nvGrpSpPr>
          <p:grpSpPr>
            <a:xfrm>
              <a:off x="11369040" y="-2264"/>
              <a:ext cx="822960" cy="825224"/>
              <a:chOff x="9845040" y="-4528"/>
              <a:chExt cx="822960" cy="825224"/>
            </a:xfrm>
          </p:grpSpPr>
          <p:sp>
            <p:nvSpPr>
              <p:cNvPr id="18" name="Rectangle 17">
                <a:extLst>
                  <a:ext uri="{FF2B5EF4-FFF2-40B4-BE49-F238E27FC236}">
                    <a16:creationId xmlns:a16="http://schemas.microsoft.com/office/drawing/2014/main" id="{4A744F97-A49F-4F2A-AFFB-C8FA4F1F7DB5}"/>
                  </a:ext>
                </a:extLst>
              </p:cNvPr>
              <p:cNvSpPr/>
              <p:nvPr/>
            </p:nvSpPr>
            <p:spPr>
              <a:xfrm>
                <a:off x="9845040" y="-2264"/>
                <a:ext cx="822960" cy="82296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9" name="Picture 18">
                <a:extLst>
                  <a:ext uri="{FF2B5EF4-FFF2-40B4-BE49-F238E27FC236}">
                    <a16:creationId xmlns:a16="http://schemas.microsoft.com/office/drawing/2014/main" id="{B3066C2C-4FFE-46F7-84A2-D6B6BF2A21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45040" y="-4528"/>
                <a:ext cx="822960" cy="822960"/>
              </a:xfrm>
              <a:prstGeom prst="rect">
                <a:avLst/>
              </a:prstGeom>
            </p:spPr>
          </p:pic>
        </p:grpSp>
      </p:grpSp>
      <p:sp>
        <p:nvSpPr>
          <p:cNvPr id="2" name="Footer Placeholder 1">
            <a:extLst>
              <a:ext uri="{FF2B5EF4-FFF2-40B4-BE49-F238E27FC236}">
                <a16:creationId xmlns:a16="http://schemas.microsoft.com/office/drawing/2014/main" id="{FC81C717-D6A5-7A43-6944-2430C365D5F9}"/>
              </a:ext>
            </a:extLst>
          </p:cNvPr>
          <p:cNvSpPr>
            <a:spLocks noGrp="1"/>
          </p:cNvSpPr>
          <p:nvPr>
            <p:ph type="ftr" sz="quarter" idx="11"/>
          </p:nvPr>
        </p:nvSpPr>
        <p:spPr/>
        <p:txBody>
          <a:bodyPr/>
          <a:lstStyle/>
          <a:p>
            <a:r>
              <a:rPr lang="en-US"/>
              <a:t>Green Building Practices</a:t>
            </a:r>
          </a:p>
        </p:txBody>
      </p:sp>
      <p:sp>
        <p:nvSpPr>
          <p:cNvPr id="3" name="Slide Number Placeholder 2">
            <a:extLst>
              <a:ext uri="{FF2B5EF4-FFF2-40B4-BE49-F238E27FC236}">
                <a16:creationId xmlns:a16="http://schemas.microsoft.com/office/drawing/2014/main" id="{0E94031F-B23F-2C55-E245-31AA3C9B313B}"/>
              </a:ext>
            </a:extLst>
          </p:cNvPr>
          <p:cNvSpPr>
            <a:spLocks noGrp="1"/>
          </p:cNvSpPr>
          <p:nvPr>
            <p:ph type="sldNum" sz="quarter" idx="12"/>
          </p:nvPr>
        </p:nvSpPr>
        <p:spPr/>
        <p:txBody>
          <a:bodyPr/>
          <a:lstStyle/>
          <a:p>
            <a:fld id="{D59DBDBE-B129-42B6-80D2-3A20EEFE3BB1}" type="slidenum">
              <a:rPr lang="en-US" smtClean="0"/>
              <a:t>14</a:t>
            </a:fld>
            <a:endParaRPr lang="en-US"/>
          </a:p>
        </p:txBody>
      </p:sp>
    </p:spTree>
    <p:extLst>
      <p:ext uri="{BB962C8B-B14F-4D97-AF65-F5344CB8AC3E}">
        <p14:creationId xmlns:p14="http://schemas.microsoft.com/office/powerpoint/2010/main" val="979982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914400"/>
            <a:ext cx="12192000" cy="738664"/>
          </a:xfrm>
          <a:prstGeom prst="rect">
            <a:avLst/>
          </a:prstGeom>
        </p:spPr>
        <p:txBody>
          <a:bodyPr wrap="square" tIns="0" bIns="0">
            <a:spAutoFit/>
          </a:bodyPr>
          <a:lstStyle/>
          <a:p>
            <a:r>
              <a:rPr lang="en-US" sz="2400" dirty="0"/>
              <a:t>Increase infiltration of rainfall into the ground, capture and reuse it, and use natural processes to treat the remaining water that runs off the property.</a:t>
            </a:r>
          </a:p>
        </p:txBody>
      </p:sp>
      <p:pic>
        <p:nvPicPr>
          <p:cNvPr id="7" name="Picture 6" descr="Kevin-Robert-Perry-SW-12th-Ave-Green-Street-Project-Sustainable-Stormwater-Management-Program-Portland-Oregon-3.jpg">
            <a:hlinkClick r:id="rId3"/>
          </p:cNvPr>
          <p:cNvPicPr>
            <a:picLocks noChangeAspect="1"/>
          </p:cNvPicPr>
          <p:nvPr/>
        </p:nvPicPr>
        <p:blipFill>
          <a:blip r:embed="rId4" cstate="print"/>
          <a:stretch>
            <a:fillRect/>
          </a:stretch>
        </p:blipFill>
        <p:spPr>
          <a:xfrm>
            <a:off x="3657600" y="1981200"/>
            <a:ext cx="4876800" cy="3657600"/>
          </a:xfrm>
          <a:prstGeom prst="rect">
            <a:avLst/>
          </a:prstGeom>
        </p:spPr>
      </p:pic>
      <p:grpSp>
        <p:nvGrpSpPr>
          <p:cNvPr id="11" name="Group 10">
            <a:extLst>
              <a:ext uri="{FF2B5EF4-FFF2-40B4-BE49-F238E27FC236}">
                <a16:creationId xmlns:a16="http://schemas.microsoft.com/office/drawing/2014/main" id="{6368CBAB-5CCC-4F0F-A2C4-44AD5214356F}"/>
              </a:ext>
            </a:extLst>
          </p:cNvPr>
          <p:cNvGrpSpPr/>
          <p:nvPr/>
        </p:nvGrpSpPr>
        <p:grpSpPr>
          <a:xfrm>
            <a:off x="0" y="-2264"/>
            <a:ext cx="12192000" cy="825224"/>
            <a:chOff x="0" y="-2264"/>
            <a:chExt cx="12192000" cy="825224"/>
          </a:xfrm>
        </p:grpSpPr>
        <p:sp>
          <p:nvSpPr>
            <p:cNvPr id="18" name="TextBox 17">
              <a:extLst>
                <a:ext uri="{FF2B5EF4-FFF2-40B4-BE49-F238E27FC236}">
                  <a16:creationId xmlns:a16="http://schemas.microsoft.com/office/drawing/2014/main" id="{4D98BE12-2F55-42C8-AC1E-0698C22B1057}"/>
                </a:ext>
              </a:extLst>
            </p:cNvPr>
            <p:cNvSpPr txBox="1"/>
            <p:nvPr/>
          </p:nvSpPr>
          <p:spPr>
            <a:xfrm>
              <a:off x="0" y="0"/>
              <a:ext cx="12192000" cy="822960"/>
            </a:xfrm>
            <a:prstGeom prst="rect">
              <a:avLst/>
            </a:prstGeom>
            <a:solidFill>
              <a:srgbClr val="A7C639"/>
            </a:solidFill>
            <a:ln>
              <a:solidFill>
                <a:schemeClr val="tx1"/>
              </a:solidFill>
            </a:ln>
          </p:spPr>
          <p:txBody>
            <a:bodyPr wrap="square" rtlCol="0">
              <a:noAutofit/>
            </a:bodyPr>
            <a:lstStyle/>
            <a:p>
              <a:r>
                <a:rPr lang="en-US" sz="2800" b="1" dirty="0"/>
                <a:t>Sustainable Sites (SS)</a:t>
              </a:r>
            </a:p>
            <a:p>
              <a:r>
                <a:rPr lang="en-US" sz="2000" b="1" dirty="0"/>
                <a:t>Rainwater Management</a:t>
              </a:r>
            </a:p>
          </p:txBody>
        </p:sp>
        <p:grpSp>
          <p:nvGrpSpPr>
            <p:cNvPr id="19" name="Group 18">
              <a:extLst>
                <a:ext uri="{FF2B5EF4-FFF2-40B4-BE49-F238E27FC236}">
                  <a16:creationId xmlns:a16="http://schemas.microsoft.com/office/drawing/2014/main" id="{D9FEE1B0-8F20-4D50-B058-19C5DFD82DB6}"/>
                </a:ext>
              </a:extLst>
            </p:cNvPr>
            <p:cNvGrpSpPr/>
            <p:nvPr/>
          </p:nvGrpSpPr>
          <p:grpSpPr>
            <a:xfrm>
              <a:off x="11369040" y="-2264"/>
              <a:ext cx="822960" cy="825224"/>
              <a:chOff x="9845040" y="-4528"/>
              <a:chExt cx="822960" cy="825224"/>
            </a:xfrm>
          </p:grpSpPr>
          <p:sp>
            <p:nvSpPr>
              <p:cNvPr id="20" name="Rectangle 19">
                <a:extLst>
                  <a:ext uri="{FF2B5EF4-FFF2-40B4-BE49-F238E27FC236}">
                    <a16:creationId xmlns:a16="http://schemas.microsoft.com/office/drawing/2014/main" id="{59538A75-2327-49DA-BC57-F83F3C40031C}"/>
                  </a:ext>
                </a:extLst>
              </p:cNvPr>
              <p:cNvSpPr/>
              <p:nvPr/>
            </p:nvSpPr>
            <p:spPr>
              <a:xfrm>
                <a:off x="9845040" y="-2264"/>
                <a:ext cx="822960" cy="82296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21" name="Picture 20">
                <a:extLst>
                  <a:ext uri="{FF2B5EF4-FFF2-40B4-BE49-F238E27FC236}">
                    <a16:creationId xmlns:a16="http://schemas.microsoft.com/office/drawing/2014/main" id="{5B535D89-D8B6-4FCB-8DE1-A77CDEEAC2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45040" y="-4528"/>
                <a:ext cx="822960" cy="822960"/>
              </a:xfrm>
              <a:prstGeom prst="rect">
                <a:avLst/>
              </a:prstGeom>
            </p:spPr>
          </p:pic>
        </p:grpSp>
      </p:grpSp>
      <p:sp>
        <p:nvSpPr>
          <p:cNvPr id="2" name="Footer Placeholder 1">
            <a:extLst>
              <a:ext uri="{FF2B5EF4-FFF2-40B4-BE49-F238E27FC236}">
                <a16:creationId xmlns:a16="http://schemas.microsoft.com/office/drawing/2014/main" id="{1F139589-6623-026F-8EF1-3AA94B4CF7F3}"/>
              </a:ext>
            </a:extLst>
          </p:cNvPr>
          <p:cNvSpPr>
            <a:spLocks noGrp="1"/>
          </p:cNvSpPr>
          <p:nvPr>
            <p:ph type="ftr" sz="quarter" idx="11"/>
          </p:nvPr>
        </p:nvSpPr>
        <p:spPr/>
        <p:txBody>
          <a:bodyPr/>
          <a:lstStyle/>
          <a:p>
            <a:r>
              <a:rPr lang="en-US"/>
              <a:t>Green Building Practices</a:t>
            </a:r>
          </a:p>
        </p:txBody>
      </p:sp>
      <p:sp>
        <p:nvSpPr>
          <p:cNvPr id="3" name="Slide Number Placeholder 2">
            <a:extLst>
              <a:ext uri="{FF2B5EF4-FFF2-40B4-BE49-F238E27FC236}">
                <a16:creationId xmlns:a16="http://schemas.microsoft.com/office/drawing/2014/main" id="{2A184189-6EC2-8F09-8C0D-6ACBDAE994E3}"/>
              </a:ext>
            </a:extLst>
          </p:cNvPr>
          <p:cNvSpPr>
            <a:spLocks noGrp="1"/>
          </p:cNvSpPr>
          <p:nvPr>
            <p:ph type="sldNum" sz="quarter" idx="12"/>
          </p:nvPr>
        </p:nvSpPr>
        <p:spPr/>
        <p:txBody>
          <a:bodyPr/>
          <a:lstStyle/>
          <a:p>
            <a:fld id="{D59DBDBE-B129-42B6-80D2-3A20EEFE3BB1}" type="slidenum">
              <a:rPr lang="en-US" smtClean="0"/>
              <a:t>15</a:t>
            </a:fld>
            <a:endParaRPr lang="en-US"/>
          </a:p>
        </p:txBody>
      </p:sp>
    </p:spTree>
    <p:extLst>
      <p:ext uri="{BB962C8B-B14F-4D97-AF65-F5344CB8AC3E}">
        <p14:creationId xmlns:p14="http://schemas.microsoft.com/office/powerpoint/2010/main" val="3837664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130D178-70F1-408A-B21F-F18824E244EE}"/>
              </a:ext>
            </a:extLst>
          </p:cNvPr>
          <p:cNvGrpSpPr/>
          <p:nvPr/>
        </p:nvGrpSpPr>
        <p:grpSpPr>
          <a:xfrm>
            <a:off x="0" y="-2264"/>
            <a:ext cx="12192000" cy="825224"/>
            <a:chOff x="0" y="-2264"/>
            <a:chExt cx="12192000" cy="825224"/>
          </a:xfrm>
        </p:grpSpPr>
        <p:sp>
          <p:nvSpPr>
            <p:cNvPr id="16" name="TextBox 15">
              <a:extLst>
                <a:ext uri="{FF2B5EF4-FFF2-40B4-BE49-F238E27FC236}">
                  <a16:creationId xmlns:a16="http://schemas.microsoft.com/office/drawing/2014/main" id="{861CE917-809D-43C7-8A02-05198488D517}"/>
                </a:ext>
              </a:extLst>
            </p:cNvPr>
            <p:cNvSpPr txBox="1"/>
            <p:nvPr/>
          </p:nvSpPr>
          <p:spPr>
            <a:xfrm>
              <a:off x="0" y="0"/>
              <a:ext cx="12192000" cy="822960"/>
            </a:xfrm>
            <a:prstGeom prst="rect">
              <a:avLst/>
            </a:prstGeom>
            <a:solidFill>
              <a:srgbClr val="A7C639"/>
            </a:solidFill>
            <a:ln>
              <a:solidFill>
                <a:schemeClr val="tx1"/>
              </a:solidFill>
            </a:ln>
          </p:spPr>
          <p:txBody>
            <a:bodyPr wrap="square" rtlCol="0">
              <a:noAutofit/>
            </a:bodyPr>
            <a:lstStyle/>
            <a:p>
              <a:r>
                <a:rPr lang="en-US" sz="2800" b="1" dirty="0"/>
                <a:t>Sustainable Sites (SS)</a:t>
              </a:r>
            </a:p>
            <a:p>
              <a:r>
                <a:rPr lang="en-US" sz="2000" b="1" dirty="0"/>
                <a:t>Heat Island Effect</a:t>
              </a:r>
            </a:p>
          </p:txBody>
        </p:sp>
        <p:grpSp>
          <p:nvGrpSpPr>
            <p:cNvPr id="17" name="Group 16">
              <a:extLst>
                <a:ext uri="{FF2B5EF4-FFF2-40B4-BE49-F238E27FC236}">
                  <a16:creationId xmlns:a16="http://schemas.microsoft.com/office/drawing/2014/main" id="{014B5D54-91B7-4F23-AA7D-18175B84119B}"/>
                </a:ext>
              </a:extLst>
            </p:cNvPr>
            <p:cNvGrpSpPr/>
            <p:nvPr/>
          </p:nvGrpSpPr>
          <p:grpSpPr>
            <a:xfrm>
              <a:off x="11369040" y="-2264"/>
              <a:ext cx="822960" cy="825224"/>
              <a:chOff x="9845040" y="-4528"/>
              <a:chExt cx="822960" cy="825224"/>
            </a:xfrm>
          </p:grpSpPr>
          <p:sp>
            <p:nvSpPr>
              <p:cNvPr id="18" name="Rectangle 17">
                <a:extLst>
                  <a:ext uri="{FF2B5EF4-FFF2-40B4-BE49-F238E27FC236}">
                    <a16:creationId xmlns:a16="http://schemas.microsoft.com/office/drawing/2014/main" id="{B81BDA64-19FD-48E6-BE55-F3522DEB8FAD}"/>
                  </a:ext>
                </a:extLst>
              </p:cNvPr>
              <p:cNvSpPr/>
              <p:nvPr/>
            </p:nvSpPr>
            <p:spPr>
              <a:xfrm>
                <a:off x="9845040" y="-2264"/>
                <a:ext cx="822960" cy="82296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9" name="Picture 18">
                <a:extLst>
                  <a:ext uri="{FF2B5EF4-FFF2-40B4-BE49-F238E27FC236}">
                    <a16:creationId xmlns:a16="http://schemas.microsoft.com/office/drawing/2014/main" id="{FBF77222-F97B-412A-AF58-C0AD3B4A80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5040" y="-4528"/>
                <a:ext cx="822960" cy="822960"/>
              </a:xfrm>
              <a:prstGeom prst="rect">
                <a:avLst/>
              </a:prstGeom>
            </p:spPr>
          </p:pic>
        </p:grpSp>
      </p:grpSp>
      <p:pic>
        <p:nvPicPr>
          <p:cNvPr id="11" name="Picture 10">
            <a:extLst>
              <a:ext uri="{FF2B5EF4-FFF2-40B4-BE49-F238E27FC236}">
                <a16:creationId xmlns:a16="http://schemas.microsoft.com/office/drawing/2014/main" id="{80C2EA33-7900-41E2-A771-0037F182B4FA}"/>
              </a:ext>
            </a:extLst>
          </p:cNvPr>
          <p:cNvPicPr>
            <a:picLocks noChangeAspect="1"/>
          </p:cNvPicPr>
          <p:nvPr/>
        </p:nvPicPr>
        <p:blipFill>
          <a:blip r:embed="rId4"/>
          <a:stretch>
            <a:fillRect/>
          </a:stretch>
        </p:blipFill>
        <p:spPr>
          <a:xfrm>
            <a:off x="1524" y="914400"/>
            <a:ext cx="12188952" cy="4152466"/>
          </a:xfrm>
          <a:prstGeom prst="rect">
            <a:avLst/>
          </a:prstGeom>
        </p:spPr>
      </p:pic>
      <p:pic>
        <p:nvPicPr>
          <p:cNvPr id="14" name="Picture 13">
            <a:extLst>
              <a:ext uri="{FF2B5EF4-FFF2-40B4-BE49-F238E27FC236}">
                <a16:creationId xmlns:a16="http://schemas.microsoft.com/office/drawing/2014/main" id="{8DFD334F-EFF9-4373-BD3A-F5391E9A5BB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4474" y="5075366"/>
            <a:ext cx="2194560" cy="1470354"/>
          </a:xfrm>
          <a:prstGeom prst="rect">
            <a:avLst/>
          </a:prstGeom>
        </p:spPr>
      </p:pic>
      <p:pic>
        <p:nvPicPr>
          <p:cNvPr id="20" name="Picture 19">
            <a:extLst>
              <a:ext uri="{FF2B5EF4-FFF2-40B4-BE49-F238E27FC236}">
                <a16:creationId xmlns:a16="http://schemas.microsoft.com/office/drawing/2014/main" id="{15A1F551-CDD2-4379-ABA9-A1A80C4CF71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15217" y="5078657"/>
            <a:ext cx="2194560" cy="1463772"/>
          </a:xfrm>
          <a:prstGeom prst="rect">
            <a:avLst/>
          </a:prstGeom>
        </p:spPr>
      </p:pic>
      <p:pic>
        <p:nvPicPr>
          <p:cNvPr id="22" name="Picture 21">
            <a:extLst>
              <a:ext uri="{FF2B5EF4-FFF2-40B4-BE49-F238E27FC236}">
                <a16:creationId xmlns:a16="http://schemas.microsoft.com/office/drawing/2014/main" id="{13290573-57E7-40DA-8934-F645FFA4D52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85960" y="5082052"/>
            <a:ext cx="2194560" cy="1456983"/>
          </a:xfrm>
          <a:prstGeom prst="rect">
            <a:avLst/>
          </a:prstGeom>
        </p:spPr>
      </p:pic>
      <p:sp>
        <p:nvSpPr>
          <p:cNvPr id="2" name="Footer Placeholder 1">
            <a:extLst>
              <a:ext uri="{FF2B5EF4-FFF2-40B4-BE49-F238E27FC236}">
                <a16:creationId xmlns:a16="http://schemas.microsoft.com/office/drawing/2014/main" id="{74A8D64E-54E9-A033-600A-D20617940DBF}"/>
              </a:ext>
            </a:extLst>
          </p:cNvPr>
          <p:cNvSpPr>
            <a:spLocks noGrp="1"/>
          </p:cNvSpPr>
          <p:nvPr>
            <p:ph type="ftr" sz="quarter" idx="11"/>
          </p:nvPr>
        </p:nvSpPr>
        <p:spPr/>
        <p:txBody>
          <a:bodyPr/>
          <a:lstStyle/>
          <a:p>
            <a:r>
              <a:rPr lang="en-US"/>
              <a:t>Green Building Practices</a:t>
            </a:r>
          </a:p>
        </p:txBody>
      </p:sp>
      <p:sp>
        <p:nvSpPr>
          <p:cNvPr id="3" name="Slide Number Placeholder 2">
            <a:extLst>
              <a:ext uri="{FF2B5EF4-FFF2-40B4-BE49-F238E27FC236}">
                <a16:creationId xmlns:a16="http://schemas.microsoft.com/office/drawing/2014/main" id="{472AE39D-15B0-D749-2C85-E8409C82FA96}"/>
              </a:ext>
            </a:extLst>
          </p:cNvPr>
          <p:cNvSpPr>
            <a:spLocks noGrp="1"/>
          </p:cNvSpPr>
          <p:nvPr>
            <p:ph type="sldNum" sz="quarter" idx="12"/>
          </p:nvPr>
        </p:nvSpPr>
        <p:spPr/>
        <p:txBody>
          <a:bodyPr/>
          <a:lstStyle/>
          <a:p>
            <a:fld id="{D59DBDBE-B129-42B6-80D2-3A20EEFE3BB1}" type="slidenum">
              <a:rPr lang="en-US" smtClean="0"/>
              <a:t>16</a:t>
            </a:fld>
            <a:endParaRPr lang="en-US"/>
          </a:p>
        </p:txBody>
      </p:sp>
    </p:spTree>
    <p:extLst>
      <p:ext uri="{BB962C8B-B14F-4D97-AF65-F5344CB8AC3E}">
        <p14:creationId xmlns:p14="http://schemas.microsoft.com/office/powerpoint/2010/main" val="2582321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14400"/>
            <a:ext cx="12188952" cy="1477328"/>
          </a:xfrm>
          <a:prstGeom prst="rect">
            <a:avLst/>
          </a:prstGeom>
        </p:spPr>
        <p:txBody>
          <a:bodyPr wrap="square" tIns="0" bIns="0">
            <a:spAutoFit/>
          </a:bodyPr>
          <a:lstStyle/>
          <a:p>
            <a:r>
              <a:rPr lang="en-US" sz="2400" b="1" dirty="0"/>
              <a:t>heat island effect </a:t>
            </a:r>
            <a:r>
              <a:rPr lang="en-US" sz="2400" dirty="0"/>
              <a:t>the thermal absorption by hardscape, such as dark, </a:t>
            </a:r>
            <a:r>
              <a:rPr lang="en-US" sz="2400" dirty="0" err="1"/>
              <a:t>nonreflective</a:t>
            </a:r>
            <a:r>
              <a:rPr lang="en-US" sz="2400" dirty="0"/>
              <a:t> pavement and buildings, and its subsequent radiation to surrounding areas. Other contributing factors may include vehicle exhaust, air conditioners, and street equipment. Tall buildings and narrow streets reduce airflow and exacerbate the effect. </a:t>
            </a: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2514600"/>
            <a:ext cx="6400800" cy="4064508"/>
          </a:xfrm>
          <a:prstGeom prst="rect">
            <a:avLst/>
          </a:prstGeom>
        </p:spPr>
      </p:pic>
      <p:grpSp>
        <p:nvGrpSpPr>
          <p:cNvPr id="15" name="Group 14">
            <a:extLst>
              <a:ext uri="{FF2B5EF4-FFF2-40B4-BE49-F238E27FC236}">
                <a16:creationId xmlns:a16="http://schemas.microsoft.com/office/drawing/2014/main" id="{A130D178-70F1-408A-B21F-F18824E244EE}"/>
              </a:ext>
            </a:extLst>
          </p:cNvPr>
          <p:cNvGrpSpPr/>
          <p:nvPr/>
        </p:nvGrpSpPr>
        <p:grpSpPr>
          <a:xfrm>
            <a:off x="0" y="-2264"/>
            <a:ext cx="12192000" cy="825224"/>
            <a:chOff x="0" y="-2264"/>
            <a:chExt cx="12192000" cy="825224"/>
          </a:xfrm>
        </p:grpSpPr>
        <p:sp>
          <p:nvSpPr>
            <p:cNvPr id="16" name="TextBox 15">
              <a:extLst>
                <a:ext uri="{FF2B5EF4-FFF2-40B4-BE49-F238E27FC236}">
                  <a16:creationId xmlns:a16="http://schemas.microsoft.com/office/drawing/2014/main" id="{861CE917-809D-43C7-8A02-05198488D517}"/>
                </a:ext>
              </a:extLst>
            </p:cNvPr>
            <p:cNvSpPr txBox="1"/>
            <p:nvPr/>
          </p:nvSpPr>
          <p:spPr>
            <a:xfrm>
              <a:off x="0" y="0"/>
              <a:ext cx="12192000" cy="822960"/>
            </a:xfrm>
            <a:prstGeom prst="rect">
              <a:avLst/>
            </a:prstGeom>
            <a:solidFill>
              <a:srgbClr val="A7C639"/>
            </a:solidFill>
            <a:ln>
              <a:solidFill>
                <a:schemeClr val="tx1"/>
              </a:solidFill>
            </a:ln>
          </p:spPr>
          <p:txBody>
            <a:bodyPr wrap="square" rtlCol="0">
              <a:noAutofit/>
            </a:bodyPr>
            <a:lstStyle/>
            <a:p>
              <a:r>
                <a:rPr lang="en-US" sz="2800" b="1" dirty="0"/>
                <a:t>Sustainable Sites (SS)</a:t>
              </a:r>
            </a:p>
            <a:p>
              <a:r>
                <a:rPr lang="en-US" sz="2000" b="1" dirty="0"/>
                <a:t>Heat Island Effect</a:t>
              </a:r>
            </a:p>
          </p:txBody>
        </p:sp>
        <p:grpSp>
          <p:nvGrpSpPr>
            <p:cNvPr id="17" name="Group 16">
              <a:extLst>
                <a:ext uri="{FF2B5EF4-FFF2-40B4-BE49-F238E27FC236}">
                  <a16:creationId xmlns:a16="http://schemas.microsoft.com/office/drawing/2014/main" id="{014B5D54-91B7-4F23-AA7D-18175B84119B}"/>
                </a:ext>
              </a:extLst>
            </p:cNvPr>
            <p:cNvGrpSpPr/>
            <p:nvPr/>
          </p:nvGrpSpPr>
          <p:grpSpPr>
            <a:xfrm>
              <a:off x="11369040" y="-2264"/>
              <a:ext cx="822960" cy="825224"/>
              <a:chOff x="9845040" y="-4528"/>
              <a:chExt cx="822960" cy="825224"/>
            </a:xfrm>
          </p:grpSpPr>
          <p:sp>
            <p:nvSpPr>
              <p:cNvPr id="18" name="Rectangle 17">
                <a:extLst>
                  <a:ext uri="{FF2B5EF4-FFF2-40B4-BE49-F238E27FC236}">
                    <a16:creationId xmlns:a16="http://schemas.microsoft.com/office/drawing/2014/main" id="{B81BDA64-19FD-48E6-BE55-F3522DEB8FAD}"/>
                  </a:ext>
                </a:extLst>
              </p:cNvPr>
              <p:cNvSpPr/>
              <p:nvPr/>
            </p:nvSpPr>
            <p:spPr>
              <a:xfrm>
                <a:off x="9845040" y="-2264"/>
                <a:ext cx="822960" cy="82296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9" name="Picture 18">
                <a:extLst>
                  <a:ext uri="{FF2B5EF4-FFF2-40B4-BE49-F238E27FC236}">
                    <a16:creationId xmlns:a16="http://schemas.microsoft.com/office/drawing/2014/main" id="{FBF77222-F97B-412A-AF58-C0AD3B4A80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45040" y="-4528"/>
                <a:ext cx="822960" cy="822960"/>
              </a:xfrm>
              <a:prstGeom prst="rect">
                <a:avLst/>
              </a:prstGeom>
            </p:spPr>
          </p:pic>
        </p:grpSp>
      </p:grpSp>
      <p:sp>
        <p:nvSpPr>
          <p:cNvPr id="3" name="Footer Placeholder 2">
            <a:extLst>
              <a:ext uri="{FF2B5EF4-FFF2-40B4-BE49-F238E27FC236}">
                <a16:creationId xmlns:a16="http://schemas.microsoft.com/office/drawing/2014/main" id="{F86A84F3-A69C-7BED-9F53-8AD333EEC4F5}"/>
              </a:ext>
            </a:extLst>
          </p:cNvPr>
          <p:cNvSpPr>
            <a:spLocks noGrp="1"/>
          </p:cNvSpPr>
          <p:nvPr>
            <p:ph type="ftr" sz="quarter" idx="11"/>
          </p:nvPr>
        </p:nvSpPr>
        <p:spPr/>
        <p:txBody>
          <a:bodyPr/>
          <a:lstStyle/>
          <a:p>
            <a:r>
              <a:rPr lang="en-US"/>
              <a:t>Green Building Practices</a:t>
            </a:r>
          </a:p>
        </p:txBody>
      </p:sp>
      <p:sp>
        <p:nvSpPr>
          <p:cNvPr id="4" name="Slide Number Placeholder 3">
            <a:extLst>
              <a:ext uri="{FF2B5EF4-FFF2-40B4-BE49-F238E27FC236}">
                <a16:creationId xmlns:a16="http://schemas.microsoft.com/office/drawing/2014/main" id="{2E30F89D-540C-1674-DE5C-2271E1FDE12F}"/>
              </a:ext>
            </a:extLst>
          </p:cNvPr>
          <p:cNvSpPr>
            <a:spLocks noGrp="1"/>
          </p:cNvSpPr>
          <p:nvPr>
            <p:ph type="sldNum" sz="quarter" idx="12"/>
          </p:nvPr>
        </p:nvSpPr>
        <p:spPr/>
        <p:txBody>
          <a:bodyPr/>
          <a:lstStyle/>
          <a:p>
            <a:fld id="{D59DBDBE-B129-42B6-80D2-3A20EEFE3BB1}" type="slidenum">
              <a:rPr lang="en-US" smtClean="0"/>
              <a:t>17</a:t>
            </a:fld>
            <a:endParaRPr lang="en-US"/>
          </a:p>
        </p:txBody>
      </p:sp>
    </p:spTree>
    <p:extLst>
      <p:ext uri="{BB962C8B-B14F-4D97-AF65-F5344CB8AC3E}">
        <p14:creationId xmlns:p14="http://schemas.microsoft.com/office/powerpoint/2010/main" val="3591373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962978"/>
            <a:ext cx="9144000" cy="4932045"/>
          </a:xfrm>
          <a:prstGeom prst="rect">
            <a:avLst/>
          </a:prstGeom>
        </p:spPr>
      </p:pic>
      <p:grpSp>
        <p:nvGrpSpPr>
          <p:cNvPr id="16" name="Group 15">
            <a:extLst>
              <a:ext uri="{FF2B5EF4-FFF2-40B4-BE49-F238E27FC236}">
                <a16:creationId xmlns:a16="http://schemas.microsoft.com/office/drawing/2014/main" id="{528FD83A-D5F1-4D38-9AF7-A8EC9F69AD8F}"/>
              </a:ext>
            </a:extLst>
          </p:cNvPr>
          <p:cNvGrpSpPr/>
          <p:nvPr/>
        </p:nvGrpSpPr>
        <p:grpSpPr>
          <a:xfrm>
            <a:off x="0" y="-2264"/>
            <a:ext cx="12192000" cy="825224"/>
            <a:chOff x="0" y="-2264"/>
            <a:chExt cx="12192000" cy="825224"/>
          </a:xfrm>
        </p:grpSpPr>
        <p:sp>
          <p:nvSpPr>
            <p:cNvPr id="17" name="TextBox 16">
              <a:extLst>
                <a:ext uri="{FF2B5EF4-FFF2-40B4-BE49-F238E27FC236}">
                  <a16:creationId xmlns:a16="http://schemas.microsoft.com/office/drawing/2014/main" id="{69E37721-0E3A-47BB-A92A-A9A740510E61}"/>
                </a:ext>
              </a:extLst>
            </p:cNvPr>
            <p:cNvSpPr txBox="1"/>
            <p:nvPr/>
          </p:nvSpPr>
          <p:spPr>
            <a:xfrm>
              <a:off x="0" y="0"/>
              <a:ext cx="12192000" cy="822960"/>
            </a:xfrm>
            <a:prstGeom prst="rect">
              <a:avLst/>
            </a:prstGeom>
            <a:solidFill>
              <a:srgbClr val="A7C639"/>
            </a:solidFill>
            <a:ln>
              <a:solidFill>
                <a:schemeClr val="tx1"/>
              </a:solidFill>
            </a:ln>
          </p:spPr>
          <p:txBody>
            <a:bodyPr wrap="square" rtlCol="0">
              <a:noAutofit/>
            </a:bodyPr>
            <a:lstStyle/>
            <a:p>
              <a:r>
                <a:rPr lang="en-US" sz="2800" b="1" dirty="0"/>
                <a:t>Sustainable Sites (SS)</a:t>
              </a:r>
            </a:p>
            <a:p>
              <a:r>
                <a:rPr lang="en-US" sz="2000" b="1" dirty="0"/>
                <a:t>Heat Island Effect</a:t>
              </a:r>
            </a:p>
          </p:txBody>
        </p:sp>
        <p:grpSp>
          <p:nvGrpSpPr>
            <p:cNvPr id="18" name="Group 17">
              <a:extLst>
                <a:ext uri="{FF2B5EF4-FFF2-40B4-BE49-F238E27FC236}">
                  <a16:creationId xmlns:a16="http://schemas.microsoft.com/office/drawing/2014/main" id="{8C6DB5F1-3157-4D8A-8862-62F8B4176C35}"/>
                </a:ext>
              </a:extLst>
            </p:cNvPr>
            <p:cNvGrpSpPr/>
            <p:nvPr/>
          </p:nvGrpSpPr>
          <p:grpSpPr>
            <a:xfrm>
              <a:off x="11369040" y="-2264"/>
              <a:ext cx="822960" cy="825224"/>
              <a:chOff x="9845040" y="-4528"/>
              <a:chExt cx="822960" cy="825224"/>
            </a:xfrm>
          </p:grpSpPr>
          <p:sp>
            <p:nvSpPr>
              <p:cNvPr id="19" name="Rectangle 18">
                <a:extLst>
                  <a:ext uri="{FF2B5EF4-FFF2-40B4-BE49-F238E27FC236}">
                    <a16:creationId xmlns:a16="http://schemas.microsoft.com/office/drawing/2014/main" id="{240326B7-8CCE-4819-8436-BE3F839B4E75}"/>
                  </a:ext>
                </a:extLst>
              </p:cNvPr>
              <p:cNvSpPr/>
              <p:nvPr/>
            </p:nvSpPr>
            <p:spPr>
              <a:xfrm>
                <a:off x="9845040" y="-2264"/>
                <a:ext cx="822960" cy="82296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20" name="Picture 19">
                <a:extLst>
                  <a:ext uri="{FF2B5EF4-FFF2-40B4-BE49-F238E27FC236}">
                    <a16:creationId xmlns:a16="http://schemas.microsoft.com/office/drawing/2014/main" id="{37682DFC-73F8-4CD3-8661-3DEDAAC231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45040" y="-4528"/>
                <a:ext cx="822960" cy="822960"/>
              </a:xfrm>
              <a:prstGeom prst="rect">
                <a:avLst/>
              </a:prstGeom>
            </p:spPr>
          </p:pic>
        </p:grpSp>
      </p:grpSp>
      <p:sp>
        <p:nvSpPr>
          <p:cNvPr id="2" name="Footer Placeholder 1">
            <a:extLst>
              <a:ext uri="{FF2B5EF4-FFF2-40B4-BE49-F238E27FC236}">
                <a16:creationId xmlns:a16="http://schemas.microsoft.com/office/drawing/2014/main" id="{CBB328D8-CF9A-06C6-D57D-2F9FF5FBE6A2}"/>
              </a:ext>
            </a:extLst>
          </p:cNvPr>
          <p:cNvSpPr>
            <a:spLocks noGrp="1"/>
          </p:cNvSpPr>
          <p:nvPr>
            <p:ph type="ftr" sz="quarter" idx="11"/>
          </p:nvPr>
        </p:nvSpPr>
        <p:spPr/>
        <p:txBody>
          <a:bodyPr/>
          <a:lstStyle/>
          <a:p>
            <a:r>
              <a:rPr lang="en-US"/>
              <a:t>Green Building Practices</a:t>
            </a:r>
          </a:p>
        </p:txBody>
      </p:sp>
      <p:sp>
        <p:nvSpPr>
          <p:cNvPr id="3" name="Slide Number Placeholder 2">
            <a:extLst>
              <a:ext uri="{FF2B5EF4-FFF2-40B4-BE49-F238E27FC236}">
                <a16:creationId xmlns:a16="http://schemas.microsoft.com/office/drawing/2014/main" id="{46BBCC50-89B3-358A-0D39-B3CCCB52C42F}"/>
              </a:ext>
            </a:extLst>
          </p:cNvPr>
          <p:cNvSpPr>
            <a:spLocks noGrp="1"/>
          </p:cNvSpPr>
          <p:nvPr>
            <p:ph type="sldNum" sz="quarter" idx="12"/>
          </p:nvPr>
        </p:nvSpPr>
        <p:spPr/>
        <p:txBody>
          <a:bodyPr/>
          <a:lstStyle/>
          <a:p>
            <a:fld id="{D59DBDBE-B129-42B6-80D2-3A20EEFE3BB1}" type="slidenum">
              <a:rPr lang="en-US" smtClean="0"/>
              <a:t>18</a:t>
            </a:fld>
            <a:endParaRPr lang="en-US"/>
          </a:p>
        </p:txBody>
      </p:sp>
    </p:spTree>
    <p:extLst>
      <p:ext uri="{BB962C8B-B14F-4D97-AF65-F5344CB8AC3E}">
        <p14:creationId xmlns:p14="http://schemas.microsoft.com/office/powerpoint/2010/main" val="246973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14400"/>
            <a:ext cx="12192000" cy="3323987"/>
          </a:xfrm>
          <a:prstGeom prst="rect">
            <a:avLst/>
          </a:prstGeom>
        </p:spPr>
        <p:txBody>
          <a:bodyPr wrap="square" tIns="0" bIns="0">
            <a:spAutoFit/>
          </a:bodyPr>
          <a:lstStyle/>
          <a:p>
            <a:r>
              <a:rPr lang="en-US" sz="2400" b="1" dirty="0"/>
              <a:t>infrared (thermal) emittance </a:t>
            </a:r>
            <a:r>
              <a:rPr lang="en-US" sz="2400" dirty="0"/>
              <a:t>a value between 0 and 1 (or 0% and 100%) that indicates the ability of a material to shed infrared radiation (heat). A cool roof should have a high thermal emittance. The wavelength range for radiant energy is roughly 5 to 40 micrometers.</a:t>
            </a:r>
          </a:p>
          <a:p>
            <a:endParaRPr lang="en-US" sz="2400" dirty="0"/>
          </a:p>
          <a:p>
            <a:r>
              <a:rPr lang="en-US" sz="2400" dirty="0"/>
              <a:t>Most building materials (including glass) are opaque in this part of the spectrum and have an emittance of roughly 0.9, or 90%. Clean, bare metals, such as untarnished galvanized steel, have a low emittance and are the most important exceptions to the 0.9 rule. In contrast, aluminum roof coatings have intermediate emittance levels. (Adapted from Lawrence Berkeley National Laboratory) </a:t>
            </a:r>
          </a:p>
        </p:txBody>
      </p:sp>
      <p:grpSp>
        <p:nvGrpSpPr>
          <p:cNvPr id="7" name="Group 6">
            <a:extLst>
              <a:ext uri="{FF2B5EF4-FFF2-40B4-BE49-F238E27FC236}">
                <a16:creationId xmlns:a16="http://schemas.microsoft.com/office/drawing/2014/main" id="{04C30161-1F53-4C0C-88EA-74CC9AEBD8E4}"/>
              </a:ext>
            </a:extLst>
          </p:cNvPr>
          <p:cNvGrpSpPr/>
          <p:nvPr/>
        </p:nvGrpSpPr>
        <p:grpSpPr>
          <a:xfrm>
            <a:off x="0" y="-2264"/>
            <a:ext cx="12192000" cy="825224"/>
            <a:chOff x="0" y="-2264"/>
            <a:chExt cx="12192000" cy="825224"/>
          </a:xfrm>
        </p:grpSpPr>
        <p:sp>
          <p:nvSpPr>
            <p:cNvPr id="8" name="TextBox 7">
              <a:extLst>
                <a:ext uri="{FF2B5EF4-FFF2-40B4-BE49-F238E27FC236}">
                  <a16:creationId xmlns:a16="http://schemas.microsoft.com/office/drawing/2014/main" id="{501BF4BA-2C45-4598-988D-823BD2D78886}"/>
                </a:ext>
              </a:extLst>
            </p:cNvPr>
            <p:cNvSpPr txBox="1"/>
            <p:nvPr/>
          </p:nvSpPr>
          <p:spPr>
            <a:xfrm>
              <a:off x="0" y="0"/>
              <a:ext cx="12192000" cy="822960"/>
            </a:xfrm>
            <a:prstGeom prst="rect">
              <a:avLst/>
            </a:prstGeom>
            <a:solidFill>
              <a:srgbClr val="A7C639"/>
            </a:solidFill>
            <a:ln>
              <a:solidFill>
                <a:schemeClr val="tx1"/>
              </a:solidFill>
            </a:ln>
          </p:spPr>
          <p:txBody>
            <a:bodyPr wrap="square" rtlCol="0">
              <a:noAutofit/>
            </a:bodyPr>
            <a:lstStyle/>
            <a:p>
              <a:r>
                <a:rPr lang="en-US" sz="2800" b="1" dirty="0"/>
                <a:t>Sustainable Sites (SS)</a:t>
              </a:r>
            </a:p>
            <a:p>
              <a:r>
                <a:rPr lang="en-US" sz="2000" b="1" dirty="0"/>
                <a:t>Heat Island Effect</a:t>
              </a:r>
            </a:p>
          </p:txBody>
        </p:sp>
        <p:grpSp>
          <p:nvGrpSpPr>
            <p:cNvPr id="12" name="Group 11">
              <a:extLst>
                <a:ext uri="{FF2B5EF4-FFF2-40B4-BE49-F238E27FC236}">
                  <a16:creationId xmlns:a16="http://schemas.microsoft.com/office/drawing/2014/main" id="{9DFBE760-B6A7-4B2C-BDC2-2B89C711D892}"/>
                </a:ext>
              </a:extLst>
            </p:cNvPr>
            <p:cNvGrpSpPr/>
            <p:nvPr/>
          </p:nvGrpSpPr>
          <p:grpSpPr>
            <a:xfrm>
              <a:off x="11369040" y="-2264"/>
              <a:ext cx="822960" cy="825224"/>
              <a:chOff x="9845040" y="-4528"/>
              <a:chExt cx="822960" cy="825224"/>
            </a:xfrm>
          </p:grpSpPr>
          <p:sp>
            <p:nvSpPr>
              <p:cNvPr id="13" name="Rectangle 12">
                <a:extLst>
                  <a:ext uri="{FF2B5EF4-FFF2-40B4-BE49-F238E27FC236}">
                    <a16:creationId xmlns:a16="http://schemas.microsoft.com/office/drawing/2014/main" id="{45DFA112-398A-40F6-8473-3E7872DB5D99}"/>
                  </a:ext>
                </a:extLst>
              </p:cNvPr>
              <p:cNvSpPr/>
              <p:nvPr/>
            </p:nvSpPr>
            <p:spPr>
              <a:xfrm>
                <a:off x="9845040" y="-2264"/>
                <a:ext cx="822960" cy="82296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4" name="Picture 13">
                <a:extLst>
                  <a:ext uri="{FF2B5EF4-FFF2-40B4-BE49-F238E27FC236}">
                    <a16:creationId xmlns:a16="http://schemas.microsoft.com/office/drawing/2014/main" id="{0EC9F0E3-7E42-4F30-8DBD-8CCB5DC838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5040" y="-4528"/>
                <a:ext cx="822960" cy="822960"/>
              </a:xfrm>
              <a:prstGeom prst="rect">
                <a:avLst/>
              </a:prstGeom>
            </p:spPr>
          </p:pic>
        </p:grpSp>
      </p:grpSp>
      <p:sp>
        <p:nvSpPr>
          <p:cNvPr id="3" name="Footer Placeholder 2">
            <a:extLst>
              <a:ext uri="{FF2B5EF4-FFF2-40B4-BE49-F238E27FC236}">
                <a16:creationId xmlns:a16="http://schemas.microsoft.com/office/drawing/2014/main" id="{85F808AE-48D0-BA5E-1179-839E5F62DDC6}"/>
              </a:ext>
            </a:extLst>
          </p:cNvPr>
          <p:cNvSpPr>
            <a:spLocks noGrp="1"/>
          </p:cNvSpPr>
          <p:nvPr>
            <p:ph type="ftr" sz="quarter" idx="11"/>
          </p:nvPr>
        </p:nvSpPr>
        <p:spPr/>
        <p:txBody>
          <a:bodyPr/>
          <a:lstStyle/>
          <a:p>
            <a:r>
              <a:rPr lang="en-US"/>
              <a:t>Green Building Practices</a:t>
            </a:r>
          </a:p>
        </p:txBody>
      </p:sp>
      <p:sp>
        <p:nvSpPr>
          <p:cNvPr id="4" name="Slide Number Placeholder 3">
            <a:extLst>
              <a:ext uri="{FF2B5EF4-FFF2-40B4-BE49-F238E27FC236}">
                <a16:creationId xmlns:a16="http://schemas.microsoft.com/office/drawing/2014/main" id="{FD936621-FC9E-D691-F2D7-EA3CD08FF70E}"/>
              </a:ext>
            </a:extLst>
          </p:cNvPr>
          <p:cNvSpPr>
            <a:spLocks noGrp="1"/>
          </p:cNvSpPr>
          <p:nvPr>
            <p:ph type="sldNum" sz="quarter" idx="12"/>
          </p:nvPr>
        </p:nvSpPr>
        <p:spPr/>
        <p:txBody>
          <a:bodyPr/>
          <a:lstStyle/>
          <a:p>
            <a:fld id="{D59DBDBE-B129-42B6-80D2-3A20EEFE3BB1}" type="slidenum">
              <a:rPr lang="en-US" smtClean="0"/>
              <a:t>19</a:t>
            </a:fld>
            <a:endParaRPr lang="en-US"/>
          </a:p>
        </p:txBody>
      </p:sp>
    </p:spTree>
    <p:extLst>
      <p:ext uri="{BB962C8B-B14F-4D97-AF65-F5344CB8AC3E}">
        <p14:creationId xmlns:p14="http://schemas.microsoft.com/office/powerpoint/2010/main" val="1084246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8022419-0222-42B1-96F4-B069AB8F3600}"/>
              </a:ext>
            </a:extLst>
          </p:cNvPr>
          <p:cNvGrpSpPr/>
          <p:nvPr/>
        </p:nvGrpSpPr>
        <p:grpSpPr>
          <a:xfrm>
            <a:off x="0" y="-2264"/>
            <a:ext cx="12192000" cy="825224"/>
            <a:chOff x="0" y="-2264"/>
            <a:chExt cx="12192000" cy="825224"/>
          </a:xfrm>
        </p:grpSpPr>
        <p:sp>
          <p:nvSpPr>
            <p:cNvPr id="6" name="TextBox 5"/>
            <p:cNvSpPr txBox="1"/>
            <p:nvPr/>
          </p:nvSpPr>
          <p:spPr>
            <a:xfrm>
              <a:off x="0" y="0"/>
              <a:ext cx="12192000" cy="822960"/>
            </a:xfrm>
            <a:prstGeom prst="rect">
              <a:avLst/>
            </a:prstGeom>
            <a:solidFill>
              <a:srgbClr val="A7C639"/>
            </a:solidFill>
            <a:ln>
              <a:solidFill>
                <a:schemeClr val="tx1"/>
              </a:solidFill>
            </a:ln>
          </p:spPr>
          <p:txBody>
            <a:bodyPr wrap="square" rtlCol="0">
              <a:noAutofit/>
            </a:bodyPr>
            <a:lstStyle/>
            <a:p>
              <a:r>
                <a:rPr lang="en-US" sz="2800" b="1" dirty="0"/>
                <a:t>Sustainable Sites (SS)</a:t>
              </a:r>
            </a:p>
            <a:p>
              <a:r>
                <a:rPr lang="en-US" sz="2000" b="1" dirty="0"/>
                <a:t>GA02	Excerpt SS Overview. LEED BD+C RG v4 - Pgs. 137-138</a:t>
              </a:r>
            </a:p>
          </p:txBody>
        </p:sp>
        <p:grpSp>
          <p:nvGrpSpPr>
            <p:cNvPr id="2" name="Group 1">
              <a:extLst>
                <a:ext uri="{FF2B5EF4-FFF2-40B4-BE49-F238E27FC236}">
                  <a16:creationId xmlns:a16="http://schemas.microsoft.com/office/drawing/2014/main" id="{10CA6732-0760-42B5-B2F4-49D94DFE7773}"/>
                </a:ext>
              </a:extLst>
            </p:cNvPr>
            <p:cNvGrpSpPr/>
            <p:nvPr/>
          </p:nvGrpSpPr>
          <p:grpSpPr>
            <a:xfrm>
              <a:off x="11369040" y="-2264"/>
              <a:ext cx="822960" cy="825224"/>
              <a:chOff x="9845040" y="-4528"/>
              <a:chExt cx="822960" cy="825224"/>
            </a:xfrm>
          </p:grpSpPr>
          <p:sp>
            <p:nvSpPr>
              <p:cNvPr id="7" name="Rectangle 6"/>
              <p:cNvSpPr/>
              <p:nvPr/>
            </p:nvSpPr>
            <p:spPr>
              <a:xfrm>
                <a:off x="9845040" y="-2264"/>
                <a:ext cx="822960" cy="82296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5040" y="-4528"/>
                <a:ext cx="822960" cy="822960"/>
              </a:xfrm>
              <a:prstGeom prst="rect">
                <a:avLst/>
              </a:prstGeom>
            </p:spPr>
          </p:pic>
        </p:grpSp>
      </p:grpSp>
      <p:sp>
        <p:nvSpPr>
          <p:cNvPr id="12" name="TextBox 11"/>
          <p:cNvSpPr txBox="1"/>
          <p:nvPr/>
        </p:nvSpPr>
        <p:spPr>
          <a:xfrm>
            <a:off x="0" y="1097280"/>
            <a:ext cx="12192000" cy="738664"/>
          </a:xfrm>
          <a:prstGeom prst="rect">
            <a:avLst/>
          </a:prstGeom>
          <a:noFill/>
        </p:spPr>
        <p:txBody>
          <a:bodyPr wrap="square" lIns="91440" tIns="0" rIns="91440" bIns="0" rtlCol="0">
            <a:spAutoFit/>
          </a:bodyPr>
          <a:lstStyle/>
          <a:p>
            <a:pPr>
              <a:spcAft>
                <a:spcPts val="600"/>
              </a:spcAft>
            </a:pPr>
            <a:r>
              <a:rPr lang="en-US" sz="2400" dirty="0"/>
              <a:t>It focuses on restoring project site elements, integrating the site with local and regional ecosystems, and preserving the biodiversity that natural systems rely 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A graphic of a planet with animals&#10;&#10;Description automatically generated with medium confidence">
            <a:extLst>
              <a:ext uri="{FF2B5EF4-FFF2-40B4-BE49-F238E27FC236}">
                <a16:creationId xmlns:a16="http://schemas.microsoft.com/office/drawing/2014/main" id="{A86ADDC3-55D0-E070-A3C6-5EEF56ED6C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63070" y="1951724"/>
            <a:ext cx="6065860" cy="4288846"/>
          </a:xfrm>
          <a:prstGeom prst="rect">
            <a:avLst/>
          </a:prstGeom>
        </p:spPr>
      </p:pic>
      <p:sp>
        <p:nvSpPr>
          <p:cNvPr id="3" name="Footer Placeholder 2">
            <a:extLst>
              <a:ext uri="{FF2B5EF4-FFF2-40B4-BE49-F238E27FC236}">
                <a16:creationId xmlns:a16="http://schemas.microsoft.com/office/drawing/2014/main" id="{88181E77-5704-E6A6-909A-004560784CB1}"/>
              </a:ext>
            </a:extLst>
          </p:cNvPr>
          <p:cNvSpPr>
            <a:spLocks noGrp="1"/>
          </p:cNvSpPr>
          <p:nvPr>
            <p:ph type="ftr" sz="quarter" idx="11"/>
          </p:nvPr>
        </p:nvSpPr>
        <p:spPr/>
        <p:txBody>
          <a:bodyPr/>
          <a:lstStyle/>
          <a:p>
            <a:r>
              <a:rPr lang="en-US"/>
              <a:t>Green Building Practices</a:t>
            </a:r>
          </a:p>
        </p:txBody>
      </p:sp>
      <p:sp>
        <p:nvSpPr>
          <p:cNvPr id="9" name="Slide Number Placeholder 8">
            <a:extLst>
              <a:ext uri="{FF2B5EF4-FFF2-40B4-BE49-F238E27FC236}">
                <a16:creationId xmlns:a16="http://schemas.microsoft.com/office/drawing/2014/main" id="{E5DE0F41-2160-7893-D261-EA51BB8DA757}"/>
              </a:ext>
            </a:extLst>
          </p:cNvPr>
          <p:cNvSpPr>
            <a:spLocks noGrp="1"/>
          </p:cNvSpPr>
          <p:nvPr>
            <p:ph type="sldNum" sz="quarter" idx="12"/>
          </p:nvPr>
        </p:nvSpPr>
        <p:spPr/>
        <p:txBody>
          <a:bodyPr/>
          <a:lstStyle/>
          <a:p>
            <a:fld id="{D59DBDBE-B129-42B6-80D2-3A20EEFE3BB1}" type="slidenum">
              <a:rPr lang="en-US" smtClean="0"/>
              <a:t>2</a:t>
            </a:fld>
            <a:endParaRPr lang="en-US"/>
          </a:p>
        </p:txBody>
      </p:sp>
    </p:spTree>
    <p:extLst>
      <p:ext uri="{BB962C8B-B14F-4D97-AF65-F5344CB8AC3E}">
        <p14:creationId xmlns:p14="http://schemas.microsoft.com/office/powerpoint/2010/main" val="672529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14400"/>
            <a:ext cx="12192000" cy="1477328"/>
          </a:xfrm>
          <a:prstGeom prst="rect">
            <a:avLst/>
          </a:prstGeom>
        </p:spPr>
        <p:txBody>
          <a:bodyPr wrap="square" tIns="0" bIns="0">
            <a:spAutoFit/>
          </a:bodyPr>
          <a:lstStyle/>
          <a:p>
            <a:r>
              <a:rPr lang="en-US" sz="2400" b="1" dirty="0"/>
              <a:t>solar reflectance (SR) </a:t>
            </a:r>
            <a:r>
              <a:rPr lang="en-US" sz="2400" dirty="0"/>
              <a:t>the fraction of solar energy that is reflected by a surface on a scale of </a:t>
            </a:r>
          </a:p>
          <a:p>
            <a:r>
              <a:rPr lang="en-US" sz="2400" dirty="0"/>
              <a:t>0 to 1.</a:t>
            </a:r>
          </a:p>
          <a:p>
            <a:endParaRPr lang="en-US" sz="2400" dirty="0"/>
          </a:p>
          <a:p>
            <a:r>
              <a:rPr lang="en-US" sz="2400" dirty="0"/>
              <a:t>Black paint has a solar reflectance of 0; white paint (titanium dioxide) has a solar reflectance of 1.</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8974" y="3764280"/>
            <a:ext cx="2826774" cy="2103120"/>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1658" y="3764280"/>
            <a:ext cx="2804621" cy="2103120"/>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0201" y="3764280"/>
            <a:ext cx="3142865" cy="2103120"/>
          </a:xfrm>
          <a:prstGeom prst="rect">
            <a:avLst/>
          </a:prstGeom>
        </p:spPr>
      </p:pic>
      <p:grpSp>
        <p:nvGrpSpPr>
          <p:cNvPr id="15" name="Group 14">
            <a:extLst>
              <a:ext uri="{FF2B5EF4-FFF2-40B4-BE49-F238E27FC236}">
                <a16:creationId xmlns:a16="http://schemas.microsoft.com/office/drawing/2014/main" id="{7EEF3120-1779-4747-82C7-A25AD3B18B57}"/>
              </a:ext>
            </a:extLst>
          </p:cNvPr>
          <p:cNvGrpSpPr/>
          <p:nvPr/>
        </p:nvGrpSpPr>
        <p:grpSpPr>
          <a:xfrm>
            <a:off x="0" y="-2264"/>
            <a:ext cx="12192000" cy="825224"/>
            <a:chOff x="0" y="-2264"/>
            <a:chExt cx="12192000" cy="825224"/>
          </a:xfrm>
        </p:grpSpPr>
        <p:sp>
          <p:nvSpPr>
            <p:cNvPr id="17" name="TextBox 16">
              <a:extLst>
                <a:ext uri="{FF2B5EF4-FFF2-40B4-BE49-F238E27FC236}">
                  <a16:creationId xmlns:a16="http://schemas.microsoft.com/office/drawing/2014/main" id="{2AA585D4-DB48-4B74-80DA-A2B0584B21E5}"/>
                </a:ext>
              </a:extLst>
            </p:cNvPr>
            <p:cNvSpPr txBox="1"/>
            <p:nvPr/>
          </p:nvSpPr>
          <p:spPr>
            <a:xfrm>
              <a:off x="0" y="0"/>
              <a:ext cx="12192000" cy="822960"/>
            </a:xfrm>
            <a:prstGeom prst="rect">
              <a:avLst/>
            </a:prstGeom>
            <a:solidFill>
              <a:srgbClr val="A7C639"/>
            </a:solidFill>
            <a:ln>
              <a:solidFill>
                <a:schemeClr val="tx1"/>
              </a:solidFill>
            </a:ln>
          </p:spPr>
          <p:txBody>
            <a:bodyPr wrap="square" rtlCol="0">
              <a:noAutofit/>
            </a:bodyPr>
            <a:lstStyle/>
            <a:p>
              <a:r>
                <a:rPr lang="en-US" sz="2800" b="1" dirty="0"/>
                <a:t>Sustainable Sites (SS)</a:t>
              </a:r>
            </a:p>
            <a:p>
              <a:r>
                <a:rPr lang="en-US" sz="2000" b="1" dirty="0"/>
                <a:t>Heat Island Effect</a:t>
              </a:r>
            </a:p>
          </p:txBody>
        </p:sp>
        <p:grpSp>
          <p:nvGrpSpPr>
            <p:cNvPr id="19" name="Group 18">
              <a:extLst>
                <a:ext uri="{FF2B5EF4-FFF2-40B4-BE49-F238E27FC236}">
                  <a16:creationId xmlns:a16="http://schemas.microsoft.com/office/drawing/2014/main" id="{50006E38-DF6F-4109-9CDF-95143404AFD1}"/>
                </a:ext>
              </a:extLst>
            </p:cNvPr>
            <p:cNvGrpSpPr/>
            <p:nvPr/>
          </p:nvGrpSpPr>
          <p:grpSpPr>
            <a:xfrm>
              <a:off x="11369040" y="-2264"/>
              <a:ext cx="822960" cy="825224"/>
              <a:chOff x="9845040" y="-4528"/>
              <a:chExt cx="822960" cy="825224"/>
            </a:xfrm>
          </p:grpSpPr>
          <p:sp>
            <p:nvSpPr>
              <p:cNvPr id="20" name="Rectangle 19">
                <a:extLst>
                  <a:ext uri="{FF2B5EF4-FFF2-40B4-BE49-F238E27FC236}">
                    <a16:creationId xmlns:a16="http://schemas.microsoft.com/office/drawing/2014/main" id="{B299E8F7-4879-4E6A-83FC-AD284E36817E}"/>
                  </a:ext>
                </a:extLst>
              </p:cNvPr>
              <p:cNvSpPr/>
              <p:nvPr/>
            </p:nvSpPr>
            <p:spPr>
              <a:xfrm>
                <a:off x="9845040" y="-2264"/>
                <a:ext cx="822960" cy="82296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21" name="Picture 20">
                <a:extLst>
                  <a:ext uri="{FF2B5EF4-FFF2-40B4-BE49-F238E27FC236}">
                    <a16:creationId xmlns:a16="http://schemas.microsoft.com/office/drawing/2014/main" id="{E92C206C-108D-425F-A01C-BDD997EA92A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45040" y="-4528"/>
                <a:ext cx="822960" cy="822960"/>
              </a:xfrm>
              <a:prstGeom prst="rect">
                <a:avLst/>
              </a:prstGeom>
            </p:spPr>
          </p:pic>
        </p:grpSp>
      </p:grpSp>
      <p:sp>
        <p:nvSpPr>
          <p:cNvPr id="3" name="Footer Placeholder 2">
            <a:extLst>
              <a:ext uri="{FF2B5EF4-FFF2-40B4-BE49-F238E27FC236}">
                <a16:creationId xmlns:a16="http://schemas.microsoft.com/office/drawing/2014/main" id="{7157202B-1946-BA09-F102-3CB66D97AFA8}"/>
              </a:ext>
            </a:extLst>
          </p:cNvPr>
          <p:cNvSpPr>
            <a:spLocks noGrp="1"/>
          </p:cNvSpPr>
          <p:nvPr>
            <p:ph type="ftr" sz="quarter" idx="11"/>
          </p:nvPr>
        </p:nvSpPr>
        <p:spPr/>
        <p:txBody>
          <a:bodyPr/>
          <a:lstStyle/>
          <a:p>
            <a:r>
              <a:rPr lang="en-US"/>
              <a:t>Green Building Practices</a:t>
            </a:r>
          </a:p>
        </p:txBody>
      </p:sp>
      <p:sp>
        <p:nvSpPr>
          <p:cNvPr id="4" name="Slide Number Placeholder 3">
            <a:extLst>
              <a:ext uri="{FF2B5EF4-FFF2-40B4-BE49-F238E27FC236}">
                <a16:creationId xmlns:a16="http://schemas.microsoft.com/office/drawing/2014/main" id="{512AA0FA-3C35-4884-D7ED-B68B6D77CE63}"/>
              </a:ext>
            </a:extLst>
          </p:cNvPr>
          <p:cNvSpPr>
            <a:spLocks noGrp="1"/>
          </p:cNvSpPr>
          <p:nvPr>
            <p:ph type="sldNum" sz="quarter" idx="12"/>
          </p:nvPr>
        </p:nvSpPr>
        <p:spPr/>
        <p:txBody>
          <a:bodyPr/>
          <a:lstStyle/>
          <a:p>
            <a:fld id="{D59DBDBE-B129-42B6-80D2-3A20EEFE3BB1}" type="slidenum">
              <a:rPr lang="en-US" smtClean="0"/>
              <a:t>20</a:t>
            </a:fld>
            <a:endParaRPr lang="en-US"/>
          </a:p>
        </p:txBody>
      </p:sp>
    </p:spTree>
    <p:extLst>
      <p:ext uri="{BB962C8B-B14F-4D97-AF65-F5344CB8AC3E}">
        <p14:creationId xmlns:p14="http://schemas.microsoft.com/office/powerpoint/2010/main" val="2301286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14400"/>
            <a:ext cx="12192000" cy="2215991"/>
          </a:xfrm>
          <a:prstGeom prst="rect">
            <a:avLst/>
          </a:prstGeom>
        </p:spPr>
        <p:txBody>
          <a:bodyPr wrap="square" tIns="0" bIns="0">
            <a:spAutoFit/>
          </a:bodyPr>
          <a:lstStyle/>
          <a:p>
            <a:r>
              <a:rPr lang="en-US" sz="2400" b="1" dirty="0"/>
              <a:t>solar reflectance index (SRI) </a:t>
            </a:r>
            <a:r>
              <a:rPr lang="en-US" sz="2400" dirty="0"/>
              <a:t>a measure of the constructed surface’s ability to stay cool in the sun by reflecting solar radiation and emitting thermal radiation.</a:t>
            </a:r>
          </a:p>
          <a:p>
            <a:endParaRPr lang="en-US" sz="2400" dirty="0"/>
          </a:p>
          <a:p>
            <a:r>
              <a:rPr lang="en-US" sz="2400" dirty="0"/>
              <a:t>It is defined such that a standard black surface (initial solar reflectance 0.05, initial thermal emittance 0.90) has an initial SRI of 0, and a standard white surface (initial solar reflectance 0.80, initial thermal emittance 0.90) has an initial SRI of 100.</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3810000"/>
            <a:ext cx="5307268" cy="2011680"/>
          </a:xfrm>
          <a:prstGeom prst="rect">
            <a:avLst/>
          </a:prstGeom>
        </p:spPr>
      </p:pic>
      <p:pic>
        <p:nvPicPr>
          <p:cNvPr id="6" name="Picture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81200" y="3810000"/>
            <a:ext cx="2225874" cy="2011680"/>
          </a:xfrm>
          <a:prstGeom prst="rect">
            <a:avLst/>
          </a:prstGeom>
        </p:spPr>
      </p:pic>
      <p:grpSp>
        <p:nvGrpSpPr>
          <p:cNvPr id="15" name="Group 14">
            <a:extLst>
              <a:ext uri="{FF2B5EF4-FFF2-40B4-BE49-F238E27FC236}">
                <a16:creationId xmlns:a16="http://schemas.microsoft.com/office/drawing/2014/main" id="{B5692E79-B71F-4D63-ACD8-F3E2ABDC9F7F}"/>
              </a:ext>
            </a:extLst>
          </p:cNvPr>
          <p:cNvGrpSpPr/>
          <p:nvPr/>
        </p:nvGrpSpPr>
        <p:grpSpPr>
          <a:xfrm>
            <a:off x="0" y="-2264"/>
            <a:ext cx="12192000" cy="825224"/>
            <a:chOff x="0" y="-2264"/>
            <a:chExt cx="12192000" cy="825224"/>
          </a:xfrm>
        </p:grpSpPr>
        <p:sp>
          <p:nvSpPr>
            <p:cNvPr id="16" name="TextBox 15">
              <a:extLst>
                <a:ext uri="{FF2B5EF4-FFF2-40B4-BE49-F238E27FC236}">
                  <a16:creationId xmlns:a16="http://schemas.microsoft.com/office/drawing/2014/main" id="{CDEFAB10-4948-42F7-9218-A1491F21929D}"/>
                </a:ext>
              </a:extLst>
            </p:cNvPr>
            <p:cNvSpPr txBox="1"/>
            <p:nvPr/>
          </p:nvSpPr>
          <p:spPr>
            <a:xfrm>
              <a:off x="0" y="0"/>
              <a:ext cx="12192000" cy="822960"/>
            </a:xfrm>
            <a:prstGeom prst="rect">
              <a:avLst/>
            </a:prstGeom>
            <a:solidFill>
              <a:srgbClr val="A7C639"/>
            </a:solidFill>
            <a:ln>
              <a:solidFill>
                <a:schemeClr val="tx1"/>
              </a:solidFill>
            </a:ln>
          </p:spPr>
          <p:txBody>
            <a:bodyPr wrap="square" rtlCol="0">
              <a:noAutofit/>
            </a:bodyPr>
            <a:lstStyle/>
            <a:p>
              <a:r>
                <a:rPr lang="en-US" sz="2800" b="1" dirty="0"/>
                <a:t>Sustainable Sites (SS)</a:t>
              </a:r>
            </a:p>
            <a:p>
              <a:r>
                <a:rPr lang="en-US" sz="2000" b="1" dirty="0"/>
                <a:t>Heat Island Effect</a:t>
              </a:r>
            </a:p>
          </p:txBody>
        </p:sp>
        <p:grpSp>
          <p:nvGrpSpPr>
            <p:cNvPr id="17" name="Group 16">
              <a:extLst>
                <a:ext uri="{FF2B5EF4-FFF2-40B4-BE49-F238E27FC236}">
                  <a16:creationId xmlns:a16="http://schemas.microsoft.com/office/drawing/2014/main" id="{50CEC410-6225-4A63-9FA1-F1F04208D744}"/>
                </a:ext>
              </a:extLst>
            </p:cNvPr>
            <p:cNvGrpSpPr/>
            <p:nvPr/>
          </p:nvGrpSpPr>
          <p:grpSpPr>
            <a:xfrm>
              <a:off x="11369040" y="-2264"/>
              <a:ext cx="822960" cy="825224"/>
              <a:chOff x="9845040" y="-4528"/>
              <a:chExt cx="822960" cy="825224"/>
            </a:xfrm>
          </p:grpSpPr>
          <p:sp>
            <p:nvSpPr>
              <p:cNvPr id="18" name="Rectangle 17">
                <a:extLst>
                  <a:ext uri="{FF2B5EF4-FFF2-40B4-BE49-F238E27FC236}">
                    <a16:creationId xmlns:a16="http://schemas.microsoft.com/office/drawing/2014/main" id="{07DAB00E-82DA-4081-9D6E-AD1E0F1517C4}"/>
                  </a:ext>
                </a:extLst>
              </p:cNvPr>
              <p:cNvSpPr/>
              <p:nvPr/>
            </p:nvSpPr>
            <p:spPr>
              <a:xfrm>
                <a:off x="9845040" y="-2264"/>
                <a:ext cx="822960" cy="82296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9" name="Picture 18">
                <a:extLst>
                  <a:ext uri="{FF2B5EF4-FFF2-40B4-BE49-F238E27FC236}">
                    <a16:creationId xmlns:a16="http://schemas.microsoft.com/office/drawing/2014/main" id="{E8D6C107-E12F-4D9D-A657-9A88AEE4741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45040" y="-4528"/>
                <a:ext cx="822960" cy="822960"/>
              </a:xfrm>
              <a:prstGeom prst="rect">
                <a:avLst/>
              </a:prstGeom>
            </p:spPr>
          </p:pic>
        </p:grpSp>
      </p:grpSp>
      <p:sp>
        <p:nvSpPr>
          <p:cNvPr id="3" name="Footer Placeholder 2">
            <a:extLst>
              <a:ext uri="{FF2B5EF4-FFF2-40B4-BE49-F238E27FC236}">
                <a16:creationId xmlns:a16="http://schemas.microsoft.com/office/drawing/2014/main" id="{BB56E20C-3252-8BF5-32D3-A3FBA8482C5D}"/>
              </a:ext>
            </a:extLst>
          </p:cNvPr>
          <p:cNvSpPr>
            <a:spLocks noGrp="1"/>
          </p:cNvSpPr>
          <p:nvPr>
            <p:ph type="ftr" sz="quarter" idx="11"/>
          </p:nvPr>
        </p:nvSpPr>
        <p:spPr/>
        <p:txBody>
          <a:bodyPr/>
          <a:lstStyle/>
          <a:p>
            <a:r>
              <a:rPr lang="en-US"/>
              <a:t>Green Building Practices</a:t>
            </a:r>
          </a:p>
        </p:txBody>
      </p:sp>
      <p:sp>
        <p:nvSpPr>
          <p:cNvPr id="5" name="Slide Number Placeholder 4">
            <a:extLst>
              <a:ext uri="{FF2B5EF4-FFF2-40B4-BE49-F238E27FC236}">
                <a16:creationId xmlns:a16="http://schemas.microsoft.com/office/drawing/2014/main" id="{2B39023B-B317-F3AB-9922-29B9B53B055B}"/>
              </a:ext>
            </a:extLst>
          </p:cNvPr>
          <p:cNvSpPr>
            <a:spLocks noGrp="1"/>
          </p:cNvSpPr>
          <p:nvPr>
            <p:ph type="sldNum" sz="quarter" idx="12"/>
          </p:nvPr>
        </p:nvSpPr>
        <p:spPr/>
        <p:txBody>
          <a:bodyPr/>
          <a:lstStyle/>
          <a:p>
            <a:fld id="{D59DBDBE-B129-42B6-80D2-3A20EEFE3BB1}" type="slidenum">
              <a:rPr lang="en-US" smtClean="0"/>
              <a:t>21</a:t>
            </a:fld>
            <a:endParaRPr lang="en-US"/>
          </a:p>
        </p:txBody>
      </p:sp>
    </p:spTree>
    <p:extLst>
      <p:ext uri="{BB962C8B-B14F-4D97-AF65-F5344CB8AC3E}">
        <p14:creationId xmlns:p14="http://schemas.microsoft.com/office/powerpoint/2010/main" val="8042544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14400"/>
            <a:ext cx="12192000" cy="2031325"/>
          </a:xfrm>
          <a:prstGeom prst="rect">
            <a:avLst/>
          </a:prstGeom>
        </p:spPr>
        <p:txBody>
          <a:bodyPr wrap="square" tIns="0" bIns="0">
            <a:spAutoFit/>
          </a:bodyPr>
          <a:lstStyle/>
          <a:p>
            <a:r>
              <a:rPr lang="en-US" sz="2400" b="1" dirty="0"/>
              <a:t>three-year aged SR or SRI</a:t>
            </a:r>
            <a:r>
              <a:rPr lang="en-US" sz="2400" dirty="0"/>
              <a:t> </a:t>
            </a:r>
            <a:r>
              <a:rPr lang="en-US" sz="2400" b="1" dirty="0"/>
              <a:t>value</a:t>
            </a:r>
            <a:r>
              <a:rPr lang="en-US" sz="2400" dirty="0"/>
              <a:t> a solar reflectance or solar reflectance index rating that is measured after three years of weather exposure</a:t>
            </a:r>
          </a:p>
          <a:p>
            <a:endParaRPr lang="en-US" dirty="0"/>
          </a:p>
          <a:p>
            <a:endParaRPr lang="en-US" dirty="0"/>
          </a:p>
          <a:p>
            <a:r>
              <a:rPr lang="en-US" sz="2400" b="1" dirty="0"/>
              <a:t>thermal emittance </a:t>
            </a:r>
            <a:r>
              <a:rPr lang="en-US" sz="2400" dirty="0"/>
              <a:t>the ratio of the radiant heat flux emitted by a specimen to that emitted by a blackbody radiator at the same temperature (adapted from Cool Roof Rating Council)</a:t>
            </a:r>
          </a:p>
        </p:txBody>
      </p:sp>
      <p:grpSp>
        <p:nvGrpSpPr>
          <p:cNvPr id="15" name="Group 14">
            <a:extLst>
              <a:ext uri="{FF2B5EF4-FFF2-40B4-BE49-F238E27FC236}">
                <a16:creationId xmlns:a16="http://schemas.microsoft.com/office/drawing/2014/main" id="{DAE05AEE-B82C-4E0E-83EA-E618AF89551D}"/>
              </a:ext>
            </a:extLst>
          </p:cNvPr>
          <p:cNvGrpSpPr/>
          <p:nvPr/>
        </p:nvGrpSpPr>
        <p:grpSpPr>
          <a:xfrm>
            <a:off x="0" y="-2264"/>
            <a:ext cx="12192000" cy="825224"/>
            <a:chOff x="0" y="-2264"/>
            <a:chExt cx="12192000" cy="825224"/>
          </a:xfrm>
        </p:grpSpPr>
        <p:sp>
          <p:nvSpPr>
            <p:cNvPr id="16" name="TextBox 15">
              <a:extLst>
                <a:ext uri="{FF2B5EF4-FFF2-40B4-BE49-F238E27FC236}">
                  <a16:creationId xmlns:a16="http://schemas.microsoft.com/office/drawing/2014/main" id="{963E928F-4BC4-4FDF-805C-2130EBBFDB3B}"/>
                </a:ext>
              </a:extLst>
            </p:cNvPr>
            <p:cNvSpPr txBox="1"/>
            <p:nvPr/>
          </p:nvSpPr>
          <p:spPr>
            <a:xfrm>
              <a:off x="0" y="0"/>
              <a:ext cx="12192000" cy="822960"/>
            </a:xfrm>
            <a:prstGeom prst="rect">
              <a:avLst/>
            </a:prstGeom>
            <a:solidFill>
              <a:srgbClr val="A7C639"/>
            </a:solidFill>
            <a:ln>
              <a:solidFill>
                <a:schemeClr val="tx1"/>
              </a:solidFill>
            </a:ln>
          </p:spPr>
          <p:txBody>
            <a:bodyPr wrap="square" rtlCol="0">
              <a:noAutofit/>
            </a:bodyPr>
            <a:lstStyle/>
            <a:p>
              <a:r>
                <a:rPr lang="en-US" sz="2800" b="1" dirty="0"/>
                <a:t>Sustainable Sites (SS)</a:t>
              </a:r>
            </a:p>
            <a:p>
              <a:r>
                <a:rPr lang="en-US" sz="2000" b="1" dirty="0"/>
                <a:t>Heat Island Effect</a:t>
              </a:r>
            </a:p>
          </p:txBody>
        </p:sp>
        <p:grpSp>
          <p:nvGrpSpPr>
            <p:cNvPr id="17" name="Group 16">
              <a:extLst>
                <a:ext uri="{FF2B5EF4-FFF2-40B4-BE49-F238E27FC236}">
                  <a16:creationId xmlns:a16="http://schemas.microsoft.com/office/drawing/2014/main" id="{EDB2A83F-EA95-41B0-873A-3BD3724BC359}"/>
                </a:ext>
              </a:extLst>
            </p:cNvPr>
            <p:cNvGrpSpPr/>
            <p:nvPr/>
          </p:nvGrpSpPr>
          <p:grpSpPr>
            <a:xfrm>
              <a:off x="11369040" y="-2264"/>
              <a:ext cx="822960" cy="825224"/>
              <a:chOff x="9845040" y="-4528"/>
              <a:chExt cx="822960" cy="825224"/>
            </a:xfrm>
          </p:grpSpPr>
          <p:sp>
            <p:nvSpPr>
              <p:cNvPr id="18" name="Rectangle 17">
                <a:extLst>
                  <a:ext uri="{FF2B5EF4-FFF2-40B4-BE49-F238E27FC236}">
                    <a16:creationId xmlns:a16="http://schemas.microsoft.com/office/drawing/2014/main" id="{84D292E3-0AFA-458F-92CD-0BE4457A07FA}"/>
                  </a:ext>
                </a:extLst>
              </p:cNvPr>
              <p:cNvSpPr/>
              <p:nvPr/>
            </p:nvSpPr>
            <p:spPr>
              <a:xfrm>
                <a:off x="9845040" y="-2264"/>
                <a:ext cx="822960" cy="82296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9" name="Picture 18">
                <a:extLst>
                  <a:ext uri="{FF2B5EF4-FFF2-40B4-BE49-F238E27FC236}">
                    <a16:creationId xmlns:a16="http://schemas.microsoft.com/office/drawing/2014/main" id="{82435FE8-60EB-4EF8-832C-021590ACC8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5040" y="-4528"/>
                <a:ext cx="822960" cy="822960"/>
              </a:xfrm>
              <a:prstGeom prst="rect">
                <a:avLst/>
              </a:prstGeom>
            </p:spPr>
          </p:pic>
        </p:grpSp>
      </p:grpSp>
      <p:sp>
        <p:nvSpPr>
          <p:cNvPr id="3" name="Footer Placeholder 2">
            <a:extLst>
              <a:ext uri="{FF2B5EF4-FFF2-40B4-BE49-F238E27FC236}">
                <a16:creationId xmlns:a16="http://schemas.microsoft.com/office/drawing/2014/main" id="{14B16536-EEB2-AE87-EBDF-D33DE10D4305}"/>
              </a:ext>
            </a:extLst>
          </p:cNvPr>
          <p:cNvSpPr>
            <a:spLocks noGrp="1"/>
          </p:cNvSpPr>
          <p:nvPr>
            <p:ph type="ftr" sz="quarter" idx="11"/>
          </p:nvPr>
        </p:nvSpPr>
        <p:spPr/>
        <p:txBody>
          <a:bodyPr/>
          <a:lstStyle/>
          <a:p>
            <a:r>
              <a:rPr lang="en-US"/>
              <a:t>Green Building Practices</a:t>
            </a:r>
          </a:p>
        </p:txBody>
      </p:sp>
      <p:sp>
        <p:nvSpPr>
          <p:cNvPr id="4" name="Slide Number Placeholder 3">
            <a:extLst>
              <a:ext uri="{FF2B5EF4-FFF2-40B4-BE49-F238E27FC236}">
                <a16:creationId xmlns:a16="http://schemas.microsoft.com/office/drawing/2014/main" id="{1D77C171-B4DD-0C2A-CF0A-B16810C9FE44}"/>
              </a:ext>
            </a:extLst>
          </p:cNvPr>
          <p:cNvSpPr>
            <a:spLocks noGrp="1"/>
          </p:cNvSpPr>
          <p:nvPr>
            <p:ph type="sldNum" sz="quarter" idx="12"/>
          </p:nvPr>
        </p:nvSpPr>
        <p:spPr/>
        <p:txBody>
          <a:bodyPr/>
          <a:lstStyle/>
          <a:p>
            <a:fld id="{D59DBDBE-B129-42B6-80D2-3A20EEFE3BB1}" type="slidenum">
              <a:rPr lang="en-US" smtClean="0"/>
              <a:t>22</a:t>
            </a:fld>
            <a:endParaRPr lang="en-US"/>
          </a:p>
        </p:txBody>
      </p:sp>
    </p:spTree>
    <p:extLst>
      <p:ext uri="{BB962C8B-B14F-4D97-AF65-F5344CB8AC3E}">
        <p14:creationId xmlns:p14="http://schemas.microsoft.com/office/powerpoint/2010/main" val="11428071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p:blipFill>
        <p:spPr>
          <a:xfrm>
            <a:off x="1569720" y="1907863"/>
            <a:ext cx="9052560" cy="441673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123372" cy="1828800"/>
          </a:xfrm>
          <a:prstGeom prst="rect">
            <a:avLst/>
          </a:prstGeom>
        </p:spPr>
      </p:pic>
      <p:sp>
        <p:nvSpPr>
          <p:cNvPr id="2" name="Footer Placeholder 1">
            <a:extLst>
              <a:ext uri="{FF2B5EF4-FFF2-40B4-BE49-F238E27FC236}">
                <a16:creationId xmlns:a16="http://schemas.microsoft.com/office/drawing/2014/main" id="{4E7C504B-9BA8-7C6A-38FE-96589E06B1CA}"/>
              </a:ext>
            </a:extLst>
          </p:cNvPr>
          <p:cNvSpPr>
            <a:spLocks noGrp="1"/>
          </p:cNvSpPr>
          <p:nvPr>
            <p:ph type="ftr" sz="quarter" idx="11"/>
          </p:nvPr>
        </p:nvSpPr>
        <p:spPr/>
        <p:txBody>
          <a:bodyPr/>
          <a:lstStyle/>
          <a:p>
            <a:r>
              <a:rPr lang="en-US"/>
              <a:t>Green Building Practices</a:t>
            </a:r>
          </a:p>
        </p:txBody>
      </p:sp>
      <p:sp>
        <p:nvSpPr>
          <p:cNvPr id="3" name="Slide Number Placeholder 2">
            <a:extLst>
              <a:ext uri="{FF2B5EF4-FFF2-40B4-BE49-F238E27FC236}">
                <a16:creationId xmlns:a16="http://schemas.microsoft.com/office/drawing/2014/main" id="{DC967F04-E106-4550-9344-F454373EEEBE}"/>
              </a:ext>
            </a:extLst>
          </p:cNvPr>
          <p:cNvSpPr>
            <a:spLocks noGrp="1"/>
          </p:cNvSpPr>
          <p:nvPr>
            <p:ph type="sldNum" sz="quarter" idx="12"/>
          </p:nvPr>
        </p:nvSpPr>
        <p:spPr/>
        <p:txBody>
          <a:bodyPr/>
          <a:lstStyle/>
          <a:p>
            <a:fld id="{D59DBDBE-B129-42B6-80D2-3A20EEFE3BB1}" type="slidenum">
              <a:rPr lang="en-US" smtClean="0"/>
              <a:t>23</a:t>
            </a:fld>
            <a:endParaRPr lang="en-US"/>
          </a:p>
        </p:txBody>
      </p:sp>
    </p:spTree>
    <p:extLst>
      <p:ext uri="{BB962C8B-B14F-4D97-AF65-F5344CB8AC3E}">
        <p14:creationId xmlns:p14="http://schemas.microsoft.com/office/powerpoint/2010/main" val="3515251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8022419-0222-42B1-96F4-B069AB8F3600}"/>
              </a:ext>
            </a:extLst>
          </p:cNvPr>
          <p:cNvGrpSpPr/>
          <p:nvPr/>
        </p:nvGrpSpPr>
        <p:grpSpPr>
          <a:xfrm>
            <a:off x="0" y="-2264"/>
            <a:ext cx="12192000" cy="825224"/>
            <a:chOff x="0" y="-2264"/>
            <a:chExt cx="12192000" cy="825224"/>
          </a:xfrm>
        </p:grpSpPr>
        <p:sp>
          <p:nvSpPr>
            <p:cNvPr id="6" name="TextBox 5"/>
            <p:cNvSpPr txBox="1"/>
            <p:nvPr/>
          </p:nvSpPr>
          <p:spPr>
            <a:xfrm>
              <a:off x="0" y="0"/>
              <a:ext cx="12192000" cy="822960"/>
            </a:xfrm>
            <a:prstGeom prst="rect">
              <a:avLst/>
            </a:prstGeom>
            <a:solidFill>
              <a:srgbClr val="A7C639"/>
            </a:solidFill>
            <a:ln>
              <a:solidFill>
                <a:schemeClr val="tx1"/>
              </a:solidFill>
            </a:ln>
          </p:spPr>
          <p:txBody>
            <a:bodyPr wrap="square" rtlCol="0">
              <a:noAutofit/>
            </a:bodyPr>
            <a:lstStyle/>
            <a:p>
              <a:r>
                <a:rPr lang="en-US" sz="2800" b="1" dirty="0"/>
                <a:t>Sustainable Sites (SS)</a:t>
              </a:r>
            </a:p>
            <a:p>
              <a:r>
                <a:rPr lang="en-US" sz="2000" b="1" dirty="0"/>
                <a:t>GA02	Excerpt SS Overview. LEED BD+C RG v4 - Pgs. 137-138</a:t>
              </a:r>
            </a:p>
          </p:txBody>
        </p:sp>
        <p:grpSp>
          <p:nvGrpSpPr>
            <p:cNvPr id="2" name="Group 1">
              <a:extLst>
                <a:ext uri="{FF2B5EF4-FFF2-40B4-BE49-F238E27FC236}">
                  <a16:creationId xmlns:a16="http://schemas.microsoft.com/office/drawing/2014/main" id="{10CA6732-0760-42B5-B2F4-49D94DFE7773}"/>
                </a:ext>
              </a:extLst>
            </p:cNvPr>
            <p:cNvGrpSpPr/>
            <p:nvPr/>
          </p:nvGrpSpPr>
          <p:grpSpPr>
            <a:xfrm>
              <a:off x="11369040" y="-2264"/>
              <a:ext cx="822960" cy="825224"/>
              <a:chOff x="9845040" y="-4528"/>
              <a:chExt cx="822960" cy="825224"/>
            </a:xfrm>
          </p:grpSpPr>
          <p:sp>
            <p:nvSpPr>
              <p:cNvPr id="7" name="Rectangle 6"/>
              <p:cNvSpPr/>
              <p:nvPr/>
            </p:nvSpPr>
            <p:spPr>
              <a:xfrm>
                <a:off x="9845040" y="-2264"/>
                <a:ext cx="822960" cy="82296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5040" y="-4528"/>
                <a:ext cx="822960" cy="822960"/>
              </a:xfrm>
              <a:prstGeom prst="rect">
                <a:avLst/>
              </a:prstGeom>
            </p:spPr>
          </p:pic>
        </p:grpSp>
      </p:grpSp>
      <p:pic>
        <p:nvPicPr>
          <p:cNvPr id="10" name="Picture 9" descr="Several images of different buildings&#10;&#10;Description automatically generated">
            <a:extLst>
              <a:ext uri="{FF2B5EF4-FFF2-40B4-BE49-F238E27FC236}">
                <a16:creationId xmlns:a16="http://schemas.microsoft.com/office/drawing/2014/main" id="{57113191-5650-FF7A-859D-A5733BCE06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7800" y="891083"/>
            <a:ext cx="9296400" cy="5465268"/>
          </a:xfrm>
          <a:prstGeom prst="rect">
            <a:avLst/>
          </a:prstGeom>
        </p:spPr>
      </p:pic>
      <p:sp>
        <p:nvSpPr>
          <p:cNvPr id="3" name="Footer Placeholder 2">
            <a:extLst>
              <a:ext uri="{FF2B5EF4-FFF2-40B4-BE49-F238E27FC236}">
                <a16:creationId xmlns:a16="http://schemas.microsoft.com/office/drawing/2014/main" id="{FC2A6AF4-02E6-57A5-5D8D-CEBA5DA9ABA3}"/>
              </a:ext>
            </a:extLst>
          </p:cNvPr>
          <p:cNvSpPr>
            <a:spLocks noGrp="1"/>
          </p:cNvSpPr>
          <p:nvPr>
            <p:ph type="ftr" sz="quarter" idx="11"/>
          </p:nvPr>
        </p:nvSpPr>
        <p:spPr/>
        <p:txBody>
          <a:bodyPr/>
          <a:lstStyle/>
          <a:p>
            <a:r>
              <a:rPr lang="en-US"/>
              <a:t>Green Building Practices</a:t>
            </a:r>
          </a:p>
        </p:txBody>
      </p:sp>
      <p:sp>
        <p:nvSpPr>
          <p:cNvPr id="4" name="Slide Number Placeholder 3">
            <a:extLst>
              <a:ext uri="{FF2B5EF4-FFF2-40B4-BE49-F238E27FC236}">
                <a16:creationId xmlns:a16="http://schemas.microsoft.com/office/drawing/2014/main" id="{8F29003F-8E0B-D6E8-5961-66AFB8A1C2ED}"/>
              </a:ext>
            </a:extLst>
          </p:cNvPr>
          <p:cNvSpPr>
            <a:spLocks noGrp="1"/>
          </p:cNvSpPr>
          <p:nvPr>
            <p:ph type="sldNum" sz="quarter" idx="12"/>
          </p:nvPr>
        </p:nvSpPr>
        <p:spPr/>
        <p:txBody>
          <a:bodyPr/>
          <a:lstStyle/>
          <a:p>
            <a:fld id="{D59DBDBE-B129-42B6-80D2-3A20EEFE3BB1}" type="slidenum">
              <a:rPr lang="en-US" smtClean="0"/>
              <a:t>3</a:t>
            </a:fld>
            <a:endParaRPr lang="en-US"/>
          </a:p>
        </p:txBody>
      </p:sp>
    </p:spTree>
    <p:extLst>
      <p:ext uri="{BB962C8B-B14F-4D97-AF65-F5344CB8AC3E}">
        <p14:creationId xmlns:p14="http://schemas.microsoft.com/office/powerpoint/2010/main" val="3311289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8022419-0222-42B1-96F4-B069AB8F3600}"/>
              </a:ext>
            </a:extLst>
          </p:cNvPr>
          <p:cNvGrpSpPr/>
          <p:nvPr/>
        </p:nvGrpSpPr>
        <p:grpSpPr>
          <a:xfrm>
            <a:off x="0" y="-2264"/>
            <a:ext cx="12192000" cy="825224"/>
            <a:chOff x="0" y="-2264"/>
            <a:chExt cx="12192000" cy="825224"/>
          </a:xfrm>
        </p:grpSpPr>
        <p:sp>
          <p:nvSpPr>
            <p:cNvPr id="6" name="TextBox 5"/>
            <p:cNvSpPr txBox="1"/>
            <p:nvPr/>
          </p:nvSpPr>
          <p:spPr>
            <a:xfrm>
              <a:off x="0" y="0"/>
              <a:ext cx="12192000" cy="822960"/>
            </a:xfrm>
            <a:prstGeom prst="rect">
              <a:avLst/>
            </a:prstGeom>
            <a:solidFill>
              <a:srgbClr val="A7C639"/>
            </a:solidFill>
            <a:ln>
              <a:solidFill>
                <a:schemeClr val="tx1"/>
              </a:solidFill>
            </a:ln>
          </p:spPr>
          <p:txBody>
            <a:bodyPr wrap="square" rtlCol="0">
              <a:noAutofit/>
            </a:bodyPr>
            <a:lstStyle/>
            <a:p>
              <a:r>
                <a:rPr lang="en-US" sz="2800" b="1" dirty="0"/>
                <a:t>Sustainable Sites (SS)</a:t>
              </a:r>
            </a:p>
            <a:p>
              <a:r>
                <a:rPr lang="en-US" sz="2000" b="1" dirty="0"/>
                <a:t>GA02	Excerpt SS Overview. LEED BD+C RG v4 - Pgs. 137-138</a:t>
              </a:r>
            </a:p>
          </p:txBody>
        </p:sp>
        <p:grpSp>
          <p:nvGrpSpPr>
            <p:cNvPr id="2" name="Group 1">
              <a:extLst>
                <a:ext uri="{FF2B5EF4-FFF2-40B4-BE49-F238E27FC236}">
                  <a16:creationId xmlns:a16="http://schemas.microsoft.com/office/drawing/2014/main" id="{10CA6732-0760-42B5-B2F4-49D94DFE7773}"/>
                </a:ext>
              </a:extLst>
            </p:cNvPr>
            <p:cNvGrpSpPr/>
            <p:nvPr/>
          </p:nvGrpSpPr>
          <p:grpSpPr>
            <a:xfrm>
              <a:off x="11369040" y="-2264"/>
              <a:ext cx="822960" cy="825224"/>
              <a:chOff x="9845040" y="-4528"/>
              <a:chExt cx="822960" cy="825224"/>
            </a:xfrm>
          </p:grpSpPr>
          <p:sp>
            <p:nvSpPr>
              <p:cNvPr id="7" name="Rectangle 6"/>
              <p:cNvSpPr/>
              <p:nvPr/>
            </p:nvSpPr>
            <p:spPr>
              <a:xfrm>
                <a:off x="9845040" y="-2264"/>
                <a:ext cx="822960" cy="82296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5040" y="-4528"/>
                <a:ext cx="822960" cy="822960"/>
              </a:xfrm>
              <a:prstGeom prst="rect">
                <a:avLst/>
              </a:prstGeom>
            </p:spPr>
          </p:pic>
        </p:grpSp>
      </p:grpSp>
      <p:sp>
        <p:nvSpPr>
          <p:cNvPr id="12" name="TextBox 11"/>
          <p:cNvSpPr txBox="1"/>
          <p:nvPr/>
        </p:nvSpPr>
        <p:spPr>
          <a:xfrm>
            <a:off x="0" y="1097280"/>
            <a:ext cx="12192000" cy="1107996"/>
          </a:xfrm>
          <a:prstGeom prst="rect">
            <a:avLst/>
          </a:prstGeom>
          <a:noFill/>
        </p:spPr>
        <p:txBody>
          <a:bodyPr wrap="square" lIns="91440" tIns="0" rIns="91440" bIns="0" rtlCol="0">
            <a:spAutoFit/>
          </a:bodyPr>
          <a:lstStyle/>
          <a:p>
            <a:pPr>
              <a:spcAft>
                <a:spcPts val="6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Recent trends like exurban development and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sprawl</a:t>
            </a:r>
            <a:r>
              <a:rPr lang="en-US" sz="2400" dirty="0">
                <a:effectLst/>
                <a:latin typeface="Calibri" panose="020F0502020204030204" pitchFamily="34" charset="0"/>
                <a:ea typeface="Calibri" panose="020F0502020204030204" pitchFamily="34" charset="0"/>
                <a:cs typeface="Times New Roman" panose="02020603050405020304" pitchFamily="18" charset="0"/>
              </a:rPr>
              <a:t> encroach on the remaining natural landscapes and farmlands, fragmenting and replacing them with dispersed hardscapes surrounded by nonnative vegetation.</a:t>
            </a:r>
          </a:p>
        </p:txBody>
      </p:sp>
      <p:pic>
        <p:nvPicPr>
          <p:cNvPr id="4" name="Picture 3" descr="An aerial view of a neighborhood&#10;&#10;Description automatically generated">
            <a:extLst>
              <a:ext uri="{FF2B5EF4-FFF2-40B4-BE49-F238E27FC236}">
                <a16:creationId xmlns:a16="http://schemas.microsoft.com/office/drawing/2014/main" id="{F42F05EC-66F0-26EE-EB3D-1D6E435C4D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2275564"/>
            <a:ext cx="5483381" cy="4112536"/>
          </a:xfrm>
          <a:prstGeom prst="rect">
            <a:avLst/>
          </a:prstGeom>
        </p:spPr>
      </p:pic>
      <p:sp>
        <p:nvSpPr>
          <p:cNvPr id="3" name="Footer Placeholder 2">
            <a:extLst>
              <a:ext uri="{FF2B5EF4-FFF2-40B4-BE49-F238E27FC236}">
                <a16:creationId xmlns:a16="http://schemas.microsoft.com/office/drawing/2014/main" id="{6E5A25A6-72AA-D2B9-E2F9-F734CC944D25}"/>
              </a:ext>
            </a:extLst>
          </p:cNvPr>
          <p:cNvSpPr>
            <a:spLocks noGrp="1"/>
          </p:cNvSpPr>
          <p:nvPr>
            <p:ph type="ftr" sz="quarter" idx="11"/>
          </p:nvPr>
        </p:nvSpPr>
        <p:spPr/>
        <p:txBody>
          <a:bodyPr/>
          <a:lstStyle/>
          <a:p>
            <a:r>
              <a:rPr lang="en-US"/>
              <a:t>Green Building Practices</a:t>
            </a:r>
          </a:p>
        </p:txBody>
      </p:sp>
      <p:sp>
        <p:nvSpPr>
          <p:cNvPr id="9" name="Slide Number Placeholder 8">
            <a:extLst>
              <a:ext uri="{FF2B5EF4-FFF2-40B4-BE49-F238E27FC236}">
                <a16:creationId xmlns:a16="http://schemas.microsoft.com/office/drawing/2014/main" id="{8AA02650-7718-D21B-666A-809E313EED16}"/>
              </a:ext>
            </a:extLst>
          </p:cNvPr>
          <p:cNvSpPr>
            <a:spLocks noGrp="1"/>
          </p:cNvSpPr>
          <p:nvPr>
            <p:ph type="sldNum" sz="quarter" idx="12"/>
          </p:nvPr>
        </p:nvSpPr>
        <p:spPr/>
        <p:txBody>
          <a:bodyPr/>
          <a:lstStyle/>
          <a:p>
            <a:fld id="{D59DBDBE-B129-42B6-80D2-3A20EEFE3BB1}" type="slidenum">
              <a:rPr lang="en-US" smtClean="0"/>
              <a:t>4</a:t>
            </a:fld>
            <a:endParaRPr lang="en-US"/>
          </a:p>
        </p:txBody>
      </p:sp>
      <p:pic>
        <p:nvPicPr>
          <p:cNvPr id="11" name="Picture 10" descr="A bird sitting on a branch&#10;&#10;Description automatically generated">
            <a:extLst>
              <a:ext uri="{FF2B5EF4-FFF2-40B4-BE49-F238E27FC236}">
                <a16:creationId xmlns:a16="http://schemas.microsoft.com/office/drawing/2014/main" id="{56428455-5FD7-B27A-54F0-B6CCE4E7FC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67600" y="2275564"/>
            <a:ext cx="3041782" cy="4112537"/>
          </a:xfrm>
          <a:prstGeom prst="rect">
            <a:avLst/>
          </a:prstGeom>
        </p:spPr>
      </p:pic>
    </p:spTree>
    <p:extLst>
      <p:ext uri="{BB962C8B-B14F-4D97-AF65-F5344CB8AC3E}">
        <p14:creationId xmlns:p14="http://schemas.microsoft.com/office/powerpoint/2010/main" val="373603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8022419-0222-42B1-96F4-B069AB8F3600}"/>
              </a:ext>
            </a:extLst>
          </p:cNvPr>
          <p:cNvGrpSpPr/>
          <p:nvPr/>
        </p:nvGrpSpPr>
        <p:grpSpPr>
          <a:xfrm>
            <a:off x="0" y="-2264"/>
            <a:ext cx="12192000" cy="825224"/>
            <a:chOff x="0" y="-2264"/>
            <a:chExt cx="12192000" cy="825224"/>
          </a:xfrm>
        </p:grpSpPr>
        <p:sp>
          <p:nvSpPr>
            <p:cNvPr id="6" name="TextBox 5"/>
            <p:cNvSpPr txBox="1"/>
            <p:nvPr/>
          </p:nvSpPr>
          <p:spPr>
            <a:xfrm>
              <a:off x="0" y="0"/>
              <a:ext cx="12192000" cy="822960"/>
            </a:xfrm>
            <a:prstGeom prst="rect">
              <a:avLst/>
            </a:prstGeom>
            <a:solidFill>
              <a:srgbClr val="A7C639"/>
            </a:solidFill>
            <a:ln>
              <a:solidFill>
                <a:schemeClr val="tx1"/>
              </a:solidFill>
            </a:ln>
          </p:spPr>
          <p:txBody>
            <a:bodyPr wrap="square" rtlCol="0">
              <a:noAutofit/>
            </a:bodyPr>
            <a:lstStyle/>
            <a:p>
              <a:r>
                <a:rPr lang="en-US" sz="2800" b="1" dirty="0"/>
                <a:t>Sustainable Sites (SS)</a:t>
              </a:r>
            </a:p>
            <a:p>
              <a:r>
                <a:rPr lang="en-US" sz="2000" b="1" dirty="0"/>
                <a:t>GA02	Excerpt SS Overview. LEED BD+C RG v4 - Pgs. 137-138</a:t>
              </a:r>
            </a:p>
          </p:txBody>
        </p:sp>
        <p:grpSp>
          <p:nvGrpSpPr>
            <p:cNvPr id="2" name="Group 1">
              <a:extLst>
                <a:ext uri="{FF2B5EF4-FFF2-40B4-BE49-F238E27FC236}">
                  <a16:creationId xmlns:a16="http://schemas.microsoft.com/office/drawing/2014/main" id="{10CA6732-0760-42B5-B2F4-49D94DFE7773}"/>
                </a:ext>
              </a:extLst>
            </p:cNvPr>
            <p:cNvGrpSpPr/>
            <p:nvPr/>
          </p:nvGrpSpPr>
          <p:grpSpPr>
            <a:xfrm>
              <a:off x="11369040" y="-2264"/>
              <a:ext cx="822960" cy="825224"/>
              <a:chOff x="9845040" y="-4528"/>
              <a:chExt cx="822960" cy="825224"/>
            </a:xfrm>
          </p:grpSpPr>
          <p:sp>
            <p:nvSpPr>
              <p:cNvPr id="7" name="Rectangle 6"/>
              <p:cNvSpPr/>
              <p:nvPr/>
            </p:nvSpPr>
            <p:spPr>
              <a:xfrm>
                <a:off x="9845040" y="-2264"/>
                <a:ext cx="822960" cy="82296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5040" y="-4528"/>
                <a:ext cx="822960" cy="822960"/>
              </a:xfrm>
              <a:prstGeom prst="rect">
                <a:avLst/>
              </a:prstGeom>
            </p:spPr>
          </p:pic>
        </p:grpSp>
      </p:grpSp>
      <p:sp>
        <p:nvSpPr>
          <p:cNvPr id="12" name="TextBox 11"/>
          <p:cNvSpPr txBox="1"/>
          <p:nvPr/>
        </p:nvSpPr>
        <p:spPr>
          <a:xfrm>
            <a:off x="0" y="1097280"/>
            <a:ext cx="12192000" cy="1107996"/>
          </a:xfrm>
          <a:prstGeom prst="rect">
            <a:avLst/>
          </a:prstGeom>
          <a:noFill/>
        </p:spPr>
        <p:txBody>
          <a:bodyPr wrap="square" lIns="91440" tIns="0" rIns="91440" bIns="0" rtlCol="0">
            <a:spAutoFit/>
          </a:bodyPr>
          <a:lstStyle/>
          <a:p>
            <a:pPr>
              <a:spcAft>
                <a:spcPts val="6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Recent trends like exurban development and </a:t>
            </a:r>
            <a:r>
              <a:rPr lang="en-US" sz="2400" b="1" dirty="0">
                <a:effectLst/>
                <a:latin typeface="Calibri" panose="020F0502020204030204" pitchFamily="34" charset="0"/>
                <a:ea typeface="Calibri" panose="020F0502020204030204" pitchFamily="34" charset="0"/>
                <a:cs typeface="Times New Roman" panose="02020603050405020304" pitchFamily="18" charset="0"/>
                <a:hlinkClick r:id="rId4"/>
              </a:rPr>
              <a:t>sprawl</a:t>
            </a:r>
            <a:r>
              <a:rPr lang="en-US" sz="2400" dirty="0">
                <a:effectLst/>
                <a:latin typeface="Calibri" panose="020F0502020204030204" pitchFamily="34" charset="0"/>
                <a:ea typeface="Calibri" panose="020F0502020204030204" pitchFamily="34" charset="0"/>
                <a:cs typeface="Times New Roman" panose="02020603050405020304" pitchFamily="18" charset="0"/>
              </a:rPr>
              <a:t> encroach on the remaining natural landscapes and farmlands, fragmenting and replacing them with dispersed hardscapes surrounded by nonnative vegetation.</a:t>
            </a:r>
          </a:p>
        </p:txBody>
      </p:sp>
      <p:pic>
        <p:nvPicPr>
          <p:cNvPr id="11" name="Picture 10" descr="Aerial view of a neighborhood&#10;&#10;Description automatically generated">
            <a:hlinkClick r:id="rId4"/>
            <a:extLst>
              <a:ext uri="{FF2B5EF4-FFF2-40B4-BE49-F238E27FC236}">
                <a16:creationId xmlns:a16="http://schemas.microsoft.com/office/drawing/2014/main" id="{3D543955-E9A6-4C67-C6DB-F6B71A4DFC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264"/>
            <a:ext cx="12192000" cy="6858000"/>
          </a:xfrm>
          <a:prstGeom prst="rect">
            <a:avLst/>
          </a:prstGeom>
        </p:spPr>
      </p:pic>
      <p:sp>
        <p:nvSpPr>
          <p:cNvPr id="3" name="Footer Placeholder 2">
            <a:extLst>
              <a:ext uri="{FF2B5EF4-FFF2-40B4-BE49-F238E27FC236}">
                <a16:creationId xmlns:a16="http://schemas.microsoft.com/office/drawing/2014/main" id="{F4658BAF-E6DE-CBBF-DF1F-7A1C4EBE6739}"/>
              </a:ext>
            </a:extLst>
          </p:cNvPr>
          <p:cNvSpPr>
            <a:spLocks noGrp="1"/>
          </p:cNvSpPr>
          <p:nvPr>
            <p:ph type="ftr" sz="quarter" idx="11"/>
          </p:nvPr>
        </p:nvSpPr>
        <p:spPr/>
        <p:txBody>
          <a:bodyPr/>
          <a:lstStyle/>
          <a:p>
            <a:r>
              <a:rPr lang="en-US"/>
              <a:t>Green Building Practices</a:t>
            </a:r>
          </a:p>
        </p:txBody>
      </p:sp>
      <p:sp>
        <p:nvSpPr>
          <p:cNvPr id="4" name="Slide Number Placeholder 3">
            <a:extLst>
              <a:ext uri="{FF2B5EF4-FFF2-40B4-BE49-F238E27FC236}">
                <a16:creationId xmlns:a16="http://schemas.microsoft.com/office/drawing/2014/main" id="{20E1984E-2821-B30F-0C2A-2FB0CAB5B564}"/>
              </a:ext>
            </a:extLst>
          </p:cNvPr>
          <p:cNvSpPr>
            <a:spLocks noGrp="1"/>
          </p:cNvSpPr>
          <p:nvPr>
            <p:ph type="sldNum" sz="quarter" idx="12"/>
          </p:nvPr>
        </p:nvSpPr>
        <p:spPr/>
        <p:txBody>
          <a:bodyPr/>
          <a:lstStyle/>
          <a:p>
            <a:fld id="{D59DBDBE-B129-42B6-80D2-3A20EEFE3BB1}" type="slidenum">
              <a:rPr lang="en-US" smtClean="0"/>
              <a:t>5</a:t>
            </a:fld>
            <a:endParaRPr lang="en-US"/>
          </a:p>
        </p:txBody>
      </p:sp>
    </p:spTree>
    <p:extLst>
      <p:ext uri="{BB962C8B-B14F-4D97-AF65-F5344CB8AC3E}">
        <p14:creationId xmlns:p14="http://schemas.microsoft.com/office/powerpoint/2010/main" val="1974888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8022419-0222-42B1-96F4-B069AB8F3600}"/>
              </a:ext>
            </a:extLst>
          </p:cNvPr>
          <p:cNvGrpSpPr/>
          <p:nvPr/>
        </p:nvGrpSpPr>
        <p:grpSpPr>
          <a:xfrm>
            <a:off x="0" y="-2264"/>
            <a:ext cx="12192000" cy="825224"/>
            <a:chOff x="0" y="-2264"/>
            <a:chExt cx="12192000" cy="825224"/>
          </a:xfrm>
        </p:grpSpPr>
        <p:sp>
          <p:nvSpPr>
            <p:cNvPr id="6" name="TextBox 5"/>
            <p:cNvSpPr txBox="1"/>
            <p:nvPr/>
          </p:nvSpPr>
          <p:spPr>
            <a:xfrm>
              <a:off x="0" y="0"/>
              <a:ext cx="12192000" cy="822960"/>
            </a:xfrm>
            <a:prstGeom prst="rect">
              <a:avLst/>
            </a:prstGeom>
            <a:solidFill>
              <a:srgbClr val="A7C639"/>
            </a:solidFill>
            <a:ln>
              <a:solidFill>
                <a:schemeClr val="tx1"/>
              </a:solidFill>
            </a:ln>
          </p:spPr>
          <p:txBody>
            <a:bodyPr wrap="square" rtlCol="0">
              <a:noAutofit/>
            </a:bodyPr>
            <a:lstStyle/>
            <a:p>
              <a:r>
                <a:rPr lang="en-US" sz="2800" b="1" dirty="0"/>
                <a:t>Sustainable Sites (SS)</a:t>
              </a:r>
            </a:p>
            <a:p>
              <a:r>
                <a:rPr lang="en-US" sz="2000" b="1" dirty="0"/>
                <a:t>GA02	Excerpt SS Overview. LEED BD+C RG v4 - Pgs. 137-138</a:t>
              </a:r>
            </a:p>
          </p:txBody>
        </p:sp>
        <p:grpSp>
          <p:nvGrpSpPr>
            <p:cNvPr id="2" name="Group 1">
              <a:extLst>
                <a:ext uri="{FF2B5EF4-FFF2-40B4-BE49-F238E27FC236}">
                  <a16:creationId xmlns:a16="http://schemas.microsoft.com/office/drawing/2014/main" id="{10CA6732-0760-42B5-B2F4-49D94DFE7773}"/>
                </a:ext>
              </a:extLst>
            </p:cNvPr>
            <p:cNvGrpSpPr/>
            <p:nvPr/>
          </p:nvGrpSpPr>
          <p:grpSpPr>
            <a:xfrm>
              <a:off x="11369040" y="-2264"/>
              <a:ext cx="822960" cy="825224"/>
              <a:chOff x="9845040" y="-4528"/>
              <a:chExt cx="822960" cy="825224"/>
            </a:xfrm>
          </p:grpSpPr>
          <p:sp>
            <p:nvSpPr>
              <p:cNvPr id="7" name="Rectangle 6"/>
              <p:cNvSpPr/>
              <p:nvPr/>
            </p:nvSpPr>
            <p:spPr>
              <a:xfrm>
                <a:off x="9845040" y="-2264"/>
                <a:ext cx="822960" cy="82296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5040" y="-4528"/>
                <a:ext cx="822960" cy="822960"/>
              </a:xfrm>
              <a:prstGeom prst="rect">
                <a:avLst/>
              </a:prstGeom>
            </p:spPr>
          </p:pic>
        </p:grpSp>
      </p:grpSp>
      <p:sp>
        <p:nvSpPr>
          <p:cNvPr id="12" name="TextBox 11"/>
          <p:cNvSpPr txBox="1"/>
          <p:nvPr/>
        </p:nvSpPr>
        <p:spPr>
          <a:xfrm>
            <a:off x="0" y="1097280"/>
            <a:ext cx="12192000" cy="2000548"/>
          </a:xfrm>
          <a:prstGeom prst="rect">
            <a:avLst/>
          </a:prstGeom>
          <a:noFill/>
        </p:spPr>
        <p:txBody>
          <a:bodyPr wrap="square" lIns="91440" tIns="0" rIns="91440" bIns="0" rtlCol="0">
            <a:spAutoFit/>
          </a:bodyPr>
          <a:lstStyle/>
          <a:p>
            <a:pPr>
              <a:spcAft>
                <a:spcPts val="600"/>
              </a:spcAft>
            </a:pPr>
            <a:r>
              <a:rPr lang="en-US" sz="2400" dirty="0"/>
              <a:t>Rainwater runoff carries such pollutants as oil, sediment, chemicals, and lawn fertilizers directly to streams and rivers, where they contribute to eutrophication and harm aquatic ecosystems and species.</a:t>
            </a:r>
          </a:p>
          <a:p>
            <a:pPr>
              <a:spcAft>
                <a:spcPts val="600"/>
              </a:spcAft>
            </a:pPr>
            <a:endParaRPr lang="en-US" sz="2400" dirty="0"/>
          </a:p>
          <a:p>
            <a:pPr>
              <a:spcAft>
                <a:spcPts val="600"/>
              </a:spcAft>
            </a:pPr>
            <a:r>
              <a:rPr lang="en-US" sz="2400" dirty="0"/>
              <a:t>SS credits are designed for projects to avoid harming habitat, open space, and water bodies.</a:t>
            </a:r>
          </a:p>
        </p:txBody>
      </p:sp>
      <p:pic>
        <p:nvPicPr>
          <p:cNvPr id="4" name="Picture 3" descr="A water flowing down a drain&#10;&#10;Description automatically generated">
            <a:extLst>
              <a:ext uri="{FF2B5EF4-FFF2-40B4-BE49-F238E27FC236}">
                <a16:creationId xmlns:a16="http://schemas.microsoft.com/office/drawing/2014/main" id="{328D285A-795B-6798-1792-9D49C72028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3623726"/>
            <a:ext cx="4169790" cy="2335083"/>
          </a:xfrm>
          <a:prstGeom prst="rect">
            <a:avLst/>
          </a:prstGeom>
        </p:spPr>
      </p:pic>
      <p:pic>
        <p:nvPicPr>
          <p:cNvPr id="15" name="Picture 14" descr="A diagram of a sea life&#10;&#10;Description automatically generated with medium confidence">
            <a:extLst>
              <a:ext uri="{FF2B5EF4-FFF2-40B4-BE49-F238E27FC236}">
                <a16:creationId xmlns:a16="http://schemas.microsoft.com/office/drawing/2014/main" id="{61C6EFB8-A66C-0BBE-F803-4C59AEB1A10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24600" y="3257933"/>
            <a:ext cx="4600001" cy="3066667"/>
          </a:xfrm>
          <a:prstGeom prst="rect">
            <a:avLst/>
          </a:prstGeom>
        </p:spPr>
      </p:pic>
      <p:sp>
        <p:nvSpPr>
          <p:cNvPr id="3" name="Footer Placeholder 2">
            <a:extLst>
              <a:ext uri="{FF2B5EF4-FFF2-40B4-BE49-F238E27FC236}">
                <a16:creationId xmlns:a16="http://schemas.microsoft.com/office/drawing/2014/main" id="{A53A5F87-48A0-B7AA-3757-2AB6E265DE59}"/>
              </a:ext>
            </a:extLst>
          </p:cNvPr>
          <p:cNvSpPr>
            <a:spLocks noGrp="1"/>
          </p:cNvSpPr>
          <p:nvPr>
            <p:ph type="ftr" sz="quarter" idx="11"/>
          </p:nvPr>
        </p:nvSpPr>
        <p:spPr/>
        <p:txBody>
          <a:bodyPr/>
          <a:lstStyle/>
          <a:p>
            <a:r>
              <a:rPr lang="en-US"/>
              <a:t>Green Building Practices</a:t>
            </a:r>
          </a:p>
        </p:txBody>
      </p:sp>
      <p:sp>
        <p:nvSpPr>
          <p:cNvPr id="9" name="Slide Number Placeholder 8">
            <a:extLst>
              <a:ext uri="{FF2B5EF4-FFF2-40B4-BE49-F238E27FC236}">
                <a16:creationId xmlns:a16="http://schemas.microsoft.com/office/drawing/2014/main" id="{3F66038F-B16A-5F3F-1C92-EFDC4D15EB53}"/>
              </a:ext>
            </a:extLst>
          </p:cNvPr>
          <p:cNvSpPr>
            <a:spLocks noGrp="1"/>
          </p:cNvSpPr>
          <p:nvPr>
            <p:ph type="sldNum" sz="quarter" idx="12"/>
          </p:nvPr>
        </p:nvSpPr>
        <p:spPr/>
        <p:txBody>
          <a:bodyPr/>
          <a:lstStyle/>
          <a:p>
            <a:fld id="{D59DBDBE-B129-42B6-80D2-3A20EEFE3BB1}" type="slidenum">
              <a:rPr lang="en-US" smtClean="0"/>
              <a:t>6</a:t>
            </a:fld>
            <a:endParaRPr lang="en-US"/>
          </a:p>
        </p:txBody>
      </p:sp>
    </p:spTree>
    <p:extLst>
      <p:ext uri="{BB962C8B-B14F-4D97-AF65-F5344CB8AC3E}">
        <p14:creationId xmlns:p14="http://schemas.microsoft.com/office/powerpoint/2010/main" val="3896337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8022419-0222-42B1-96F4-B069AB8F3600}"/>
              </a:ext>
            </a:extLst>
          </p:cNvPr>
          <p:cNvGrpSpPr/>
          <p:nvPr/>
        </p:nvGrpSpPr>
        <p:grpSpPr>
          <a:xfrm>
            <a:off x="0" y="-2264"/>
            <a:ext cx="12192000" cy="825224"/>
            <a:chOff x="0" y="-2264"/>
            <a:chExt cx="12192000" cy="825224"/>
          </a:xfrm>
        </p:grpSpPr>
        <p:sp>
          <p:nvSpPr>
            <p:cNvPr id="6" name="TextBox 5"/>
            <p:cNvSpPr txBox="1"/>
            <p:nvPr/>
          </p:nvSpPr>
          <p:spPr>
            <a:xfrm>
              <a:off x="0" y="0"/>
              <a:ext cx="12192000" cy="822960"/>
            </a:xfrm>
            <a:prstGeom prst="rect">
              <a:avLst/>
            </a:prstGeom>
            <a:solidFill>
              <a:srgbClr val="A7C639"/>
            </a:solidFill>
            <a:ln>
              <a:solidFill>
                <a:schemeClr val="tx1"/>
              </a:solidFill>
            </a:ln>
          </p:spPr>
          <p:txBody>
            <a:bodyPr wrap="square" rtlCol="0">
              <a:noAutofit/>
            </a:bodyPr>
            <a:lstStyle/>
            <a:p>
              <a:r>
                <a:rPr lang="en-US" sz="2800" b="1" dirty="0"/>
                <a:t>Sustainable Sites (SS)</a:t>
              </a:r>
            </a:p>
            <a:p>
              <a:r>
                <a:rPr lang="en-US" sz="2000" b="1" dirty="0"/>
                <a:t>GA02	Excerpt SS Overview. LEED BD+C RG v4 - Pgs. 137-138</a:t>
              </a:r>
            </a:p>
          </p:txBody>
        </p:sp>
        <p:grpSp>
          <p:nvGrpSpPr>
            <p:cNvPr id="2" name="Group 1">
              <a:extLst>
                <a:ext uri="{FF2B5EF4-FFF2-40B4-BE49-F238E27FC236}">
                  <a16:creationId xmlns:a16="http://schemas.microsoft.com/office/drawing/2014/main" id="{10CA6732-0760-42B5-B2F4-49D94DFE7773}"/>
                </a:ext>
              </a:extLst>
            </p:cNvPr>
            <p:cNvGrpSpPr/>
            <p:nvPr/>
          </p:nvGrpSpPr>
          <p:grpSpPr>
            <a:xfrm>
              <a:off x="11369040" y="-2264"/>
              <a:ext cx="822960" cy="825224"/>
              <a:chOff x="9845040" y="-4528"/>
              <a:chExt cx="822960" cy="825224"/>
            </a:xfrm>
          </p:grpSpPr>
          <p:sp>
            <p:nvSpPr>
              <p:cNvPr id="7" name="Rectangle 6"/>
              <p:cNvSpPr/>
              <p:nvPr/>
            </p:nvSpPr>
            <p:spPr>
              <a:xfrm>
                <a:off x="9845040" y="-2264"/>
                <a:ext cx="822960" cy="82296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5040" y="-4528"/>
                <a:ext cx="822960" cy="822960"/>
              </a:xfrm>
              <a:prstGeom prst="rect">
                <a:avLst/>
              </a:prstGeom>
            </p:spPr>
          </p:pic>
        </p:grpSp>
      </p:grpSp>
      <p:sp>
        <p:nvSpPr>
          <p:cNvPr id="12" name="TextBox 11"/>
          <p:cNvSpPr txBox="1"/>
          <p:nvPr/>
        </p:nvSpPr>
        <p:spPr>
          <a:xfrm>
            <a:off x="0" y="1097280"/>
            <a:ext cx="12192000" cy="1846659"/>
          </a:xfrm>
          <a:prstGeom prst="rect">
            <a:avLst/>
          </a:prstGeom>
          <a:noFill/>
        </p:spPr>
        <p:txBody>
          <a:bodyPr wrap="square" lIns="91440" tIns="0" rIns="91440" bIns="0" rtlCol="0">
            <a:spAutoFit/>
          </a:bodyPr>
          <a:lstStyle/>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Low Impact Development (</a:t>
            </a:r>
            <a:r>
              <a:rPr lang="en-US" sz="2400" dirty="0">
                <a:effectLst/>
                <a:latin typeface="Calibri" panose="020F0502020204030204" pitchFamily="34" charset="0"/>
                <a:ea typeface="Calibri" panose="020F0502020204030204" pitchFamily="34" charset="0"/>
                <a:cs typeface="Times New Roman" panose="02020603050405020304" pitchFamily="18" charset="0"/>
                <a:hlinkClick r:id="rId4"/>
              </a:rPr>
              <a:t>LID</a:t>
            </a:r>
            <a:r>
              <a:rPr lang="en-US" sz="2400" dirty="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spcBef>
                <a:spcPts val="0"/>
              </a:spcBef>
              <a:spcAft>
                <a:spcPts val="0"/>
              </a:spcAft>
              <a:buFont typeface="Wingdings" panose="05000000000000000000" pitchFamily="2"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Minimize construction pollution.</a:t>
            </a:r>
          </a:p>
          <a:p>
            <a:pPr marL="342900" marR="0" lvl="0" indent="-342900">
              <a:spcBef>
                <a:spcPts val="0"/>
              </a:spcBef>
              <a:spcAft>
                <a:spcPts val="0"/>
              </a:spcAft>
              <a:buFont typeface="Wingdings" panose="05000000000000000000" pitchFamily="2"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Reduce heat island effects and light pollution.</a:t>
            </a:r>
          </a:p>
          <a:p>
            <a:pPr marL="342900" marR="0" lvl="0" indent="-342900">
              <a:spcBef>
                <a:spcPts val="0"/>
              </a:spcBef>
              <a:spcAft>
                <a:spcPts val="0"/>
              </a:spcAft>
              <a:buFont typeface="Wingdings" panose="05000000000000000000" pitchFamily="2"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Mimic natural water flow patterns to manage rainwater runoff.</a:t>
            </a:r>
          </a:p>
          <a:p>
            <a:pPr marL="342900" indent="-342900">
              <a:spcAft>
                <a:spcPts val="600"/>
              </a:spcAft>
              <a:buFont typeface="Wingdings" panose="05000000000000000000" pitchFamily="2" charset="2"/>
              <a:buChar char="q"/>
            </a:pPr>
            <a:endParaRPr lang="en-US" sz="2400" dirty="0"/>
          </a:p>
        </p:txBody>
      </p:sp>
      <p:pic>
        <p:nvPicPr>
          <p:cNvPr id="9" name="Picture 8" descr="A comparison of a house and a low impact&#10;&#10;Description automatically generated">
            <a:extLst>
              <a:ext uri="{FF2B5EF4-FFF2-40B4-BE49-F238E27FC236}">
                <a16:creationId xmlns:a16="http://schemas.microsoft.com/office/drawing/2014/main" id="{FB232C5A-C383-8E2D-6857-D6359913D5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65008" y="3608306"/>
            <a:ext cx="4768400" cy="1704261"/>
          </a:xfrm>
          <a:prstGeom prst="rect">
            <a:avLst/>
          </a:prstGeom>
        </p:spPr>
      </p:pic>
      <p:pic>
        <p:nvPicPr>
          <p:cNvPr id="11" name="Picture 10">
            <a:extLst>
              <a:ext uri="{FF2B5EF4-FFF2-40B4-BE49-F238E27FC236}">
                <a16:creationId xmlns:a16="http://schemas.microsoft.com/office/drawing/2014/main" id="{C4F49A7F-5276-0257-5606-3F9F1B26391E}"/>
              </a:ext>
            </a:extLst>
          </p:cNvPr>
          <p:cNvPicPr>
            <a:picLocks noChangeAspect="1"/>
          </p:cNvPicPr>
          <p:nvPr/>
        </p:nvPicPr>
        <p:blipFill>
          <a:blip r:embed="rId6"/>
          <a:stretch>
            <a:fillRect/>
          </a:stretch>
        </p:blipFill>
        <p:spPr>
          <a:xfrm>
            <a:off x="457200" y="2743200"/>
            <a:ext cx="5754983" cy="3639741"/>
          </a:xfrm>
          <a:prstGeom prst="rect">
            <a:avLst/>
          </a:prstGeom>
        </p:spPr>
      </p:pic>
      <p:sp>
        <p:nvSpPr>
          <p:cNvPr id="3" name="Footer Placeholder 2">
            <a:extLst>
              <a:ext uri="{FF2B5EF4-FFF2-40B4-BE49-F238E27FC236}">
                <a16:creationId xmlns:a16="http://schemas.microsoft.com/office/drawing/2014/main" id="{1F2C308C-6377-51EB-7073-730E3F6F7E51}"/>
              </a:ext>
            </a:extLst>
          </p:cNvPr>
          <p:cNvSpPr>
            <a:spLocks noGrp="1"/>
          </p:cNvSpPr>
          <p:nvPr>
            <p:ph type="ftr" sz="quarter" idx="11"/>
          </p:nvPr>
        </p:nvSpPr>
        <p:spPr/>
        <p:txBody>
          <a:bodyPr/>
          <a:lstStyle/>
          <a:p>
            <a:r>
              <a:rPr lang="en-US"/>
              <a:t>Green Building Practices</a:t>
            </a:r>
          </a:p>
        </p:txBody>
      </p:sp>
      <p:sp>
        <p:nvSpPr>
          <p:cNvPr id="4" name="Slide Number Placeholder 3">
            <a:extLst>
              <a:ext uri="{FF2B5EF4-FFF2-40B4-BE49-F238E27FC236}">
                <a16:creationId xmlns:a16="http://schemas.microsoft.com/office/drawing/2014/main" id="{6596C0F8-ABD1-CE29-42BB-22351457B658}"/>
              </a:ext>
            </a:extLst>
          </p:cNvPr>
          <p:cNvSpPr>
            <a:spLocks noGrp="1"/>
          </p:cNvSpPr>
          <p:nvPr>
            <p:ph type="sldNum" sz="quarter" idx="12"/>
          </p:nvPr>
        </p:nvSpPr>
        <p:spPr/>
        <p:txBody>
          <a:bodyPr/>
          <a:lstStyle/>
          <a:p>
            <a:fld id="{D59DBDBE-B129-42B6-80D2-3A20EEFE3BB1}" type="slidenum">
              <a:rPr lang="en-US" smtClean="0"/>
              <a:t>7</a:t>
            </a:fld>
            <a:endParaRPr lang="en-US"/>
          </a:p>
        </p:txBody>
      </p:sp>
    </p:spTree>
    <p:extLst>
      <p:ext uri="{BB962C8B-B14F-4D97-AF65-F5344CB8AC3E}">
        <p14:creationId xmlns:p14="http://schemas.microsoft.com/office/powerpoint/2010/main" val="1678318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8022419-0222-42B1-96F4-B069AB8F3600}"/>
              </a:ext>
            </a:extLst>
          </p:cNvPr>
          <p:cNvGrpSpPr/>
          <p:nvPr/>
        </p:nvGrpSpPr>
        <p:grpSpPr>
          <a:xfrm>
            <a:off x="0" y="-2264"/>
            <a:ext cx="12192000" cy="825224"/>
            <a:chOff x="0" y="-2264"/>
            <a:chExt cx="12192000" cy="825224"/>
          </a:xfrm>
        </p:grpSpPr>
        <p:sp>
          <p:nvSpPr>
            <p:cNvPr id="6" name="TextBox 5"/>
            <p:cNvSpPr txBox="1"/>
            <p:nvPr/>
          </p:nvSpPr>
          <p:spPr>
            <a:xfrm>
              <a:off x="0" y="0"/>
              <a:ext cx="12192000" cy="822960"/>
            </a:xfrm>
            <a:prstGeom prst="rect">
              <a:avLst/>
            </a:prstGeom>
            <a:solidFill>
              <a:srgbClr val="A7C639"/>
            </a:solidFill>
            <a:ln>
              <a:solidFill>
                <a:schemeClr val="tx1"/>
              </a:solidFill>
            </a:ln>
          </p:spPr>
          <p:txBody>
            <a:bodyPr wrap="square" rtlCol="0">
              <a:noAutofit/>
            </a:bodyPr>
            <a:lstStyle/>
            <a:p>
              <a:r>
                <a:rPr lang="en-US" sz="2800" b="1" dirty="0"/>
                <a:t>Sustainable Sites (SS)</a:t>
              </a:r>
            </a:p>
            <a:p>
              <a:r>
                <a:rPr lang="en-US" sz="2000" b="1" dirty="0"/>
                <a:t>GA02	Excerpt SS Overview. LEED BD+C RG v4 - Pgs. 137-138</a:t>
              </a:r>
            </a:p>
          </p:txBody>
        </p:sp>
        <p:grpSp>
          <p:nvGrpSpPr>
            <p:cNvPr id="2" name="Group 1">
              <a:extLst>
                <a:ext uri="{FF2B5EF4-FFF2-40B4-BE49-F238E27FC236}">
                  <a16:creationId xmlns:a16="http://schemas.microsoft.com/office/drawing/2014/main" id="{10CA6732-0760-42B5-B2F4-49D94DFE7773}"/>
                </a:ext>
              </a:extLst>
            </p:cNvPr>
            <p:cNvGrpSpPr/>
            <p:nvPr/>
          </p:nvGrpSpPr>
          <p:grpSpPr>
            <a:xfrm>
              <a:off x="11369040" y="-2264"/>
              <a:ext cx="822960" cy="825224"/>
              <a:chOff x="9845040" y="-4528"/>
              <a:chExt cx="822960" cy="825224"/>
            </a:xfrm>
          </p:grpSpPr>
          <p:sp>
            <p:nvSpPr>
              <p:cNvPr id="7" name="Rectangle 6"/>
              <p:cNvSpPr/>
              <p:nvPr/>
            </p:nvSpPr>
            <p:spPr>
              <a:xfrm>
                <a:off x="9845040" y="-2264"/>
                <a:ext cx="822960" cy="82296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5040" y="-4528"/>
                <a:ext cx="822960" cy="822960"/>
              </a:xfrm>
              <a:prstGeom prst="rect">
                <a:avLst/>
              </a:prstGeom>
            </p:spPr>
          </p:pic>
        </p:grpSp>
      </p:grpSp>
      <p:pic>
        <p:nvPicPr>
          <p:cNvPr id="4" name="Picture 3">
            <a:extLst>
              <a:ext uri="{FF2B5EF4-FFF2-40B4-BE49-F238E27FC236}">
                <a16:creationId xmlns:a16="http://schemas.microsoft.com/office/drawing/2014/main" id="{9F58EAE3-DC4D-9D36-2951-79FC836EC060}"/>
              </a:ext>
            </a:extLst>
          </p:cNvPr>
          <p:cNvPicPr>
            <a:picLocks noChangeAspect="1"/>
          </p:cNvPicPr>
          <p:nvPr/>
        </p:nvPicPr>
        <p:blipFill>
          <a:blip r:embed="rId4"/>
          <a:stretch>
            <a:fillRect/>
          </a:stretch>
        </p:blipFill>
        <p:spPr>
          <a:xfrm>
            <a:off x="284939" y="914400"/>
            <a:ext cx="11622122" cy="2486372"/>
          </a:xfrm>
          <a:prstGeom prst="rect">
            <a:avLst/>
          </a:prstGeom>
        </p:spPr>
      </p:pic>
      <p:pic>
        <p:nvPicPr>
          <p:cNvPr id="10" name="Picture 9" descr="A screenshot of a video game&#10;&#10;Description automatically generated">
            <a:extLst>
              <a:ext uri="{FF2B5EF4-FFF2-40B4-BE49-F238E27FC236}">
                <a16:creationId xmlns:a16="http://schemas.microsoft.com/office/drawing/2014/main" id="{29CC541C-9DB5-5A9C-C2DD-84B8E53CD6F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00300" y="3421108"/>
            <a:ext cx="7391400" cy="3299732"/>
          </a:xfrm>
          <a:prstGeom prst="rect">
            <a:avLst/>
          </a:prstGeom>
        </p:spPr>
      </p:pic>
      <p:sp>
        <p:nvSpPr>
          <p:cNvPr id="3" name="Footer Placeholder 2">
            <a:extLst>
              <a:ext uri="{FF2B5EF4-FFF2-40B4-BE49-F238E27FC236}">
                <a16:creationId xmlns:a16="http://schemas.microsoft.com/office/drawing/2014/main" id="{A7BAADA8-F882-7DD2-59FB-A91A9DD3A51B}"/>
              </a:ext>
            </a:extLst>
          </p:cNvPr>
          <p:cNvSpPr>
            <a:spLocks noGrp="1"/>
          </p:cNvSpPr>
          <p:nvPr>
            <p:ph type="ftr" sz="quarter" idx="11"/>
          </p:nvPr>
        </p:nvSpPr>
        <p:spPr/>
        <p:txBody>
          <a:bodyPr/>
          <a:lstStyle/>
          <a:p>
            <a:r>
              <a:rPr lang="en-US"/>
              <a:t>Green Building Practices</a:t>
            </a:r>
          </a:p>
        </p:txBody>
      </p:sp>
      <p:sp>
        <p:nvSpPr>
          <p:cNvPr id="9" name="Slide Number Placeholder 8">
            <a:extLst>
              <a:ext uri="{FF2B5EF4-FFF2-40B4-BE49-F238E27FC236}">
                <a16:creationId xmlns:a16="http://schemas.microsoft.com/office/drawing/2014/main" id="{10B47C88-E7F7-4D72-7070-6FDECAF27D07}"/>
              </a:ext>
            </a:extLst>
          </p:cNvPr>
          <p:cNvSpPr>
            <a:spLocks noGrp="1"/>
          </p:cNvSpPr>
          <p:nvPr>
            <p:ph type="sldNum" sz="quarter" idx="12"/>
          </p:nvPr>
        </p:nvSpPr>
        <p:spPr/>
        <p:txBody>
          <a:bodyPr/>
          <a:lstStyle/>
          <a:p>
            <a:fld id="{D59DBDBE-B129-42B6-80D2-3A20EEFE3BB1}" type="slidenum">
              <a:rPr lang="en-US" smtClean="0"/>
              <a:t>8</a:t>
            </a:fld>
            <a:endParaRPr lang="en-US"/>
          </a:p>
        </p:txBody>
      </p:sp>
    </p:spTree>
    <p:extLst>
      <p:ext uri="{BB962C8B-B14F-4D97-AF65-F5344CB8AC3E}">
        <p14:creationId xmlns:p14="http://schemas.microsoft.com/office/powerpoint/2010/main" val="1997430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123372" cy="18288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2154405"/>
            <a:ext cx="9144000" cy="2549191"/>
          </a:xfrm>
          <a:prstGeom prst="rect">
            <a:avLst/>
          </a:prstGeom>
        </p:spPr>
      </p:pic>
      <p:sp>
        <p:nvSpPr>
          <p:cNvPr id="2" name="Footer Placeholder 1">
            <a:extLst>
              <a:ext uri="{FF2B5EF4-FFF2-40B4-BE49-F238E27FC236}">
                <a16:creationId xmlns:a16="http://schemas.microsoft.com/office/drawing/2014/main" id="{A447F74F-D6CA-2390-75A6-2325C95B33EA}"/>
              </a:ext>
            </a:extLst>
          </p:cNvPr>
          <p:cNvSpPr>
            <a:spLocks noGrp="1"/>
          </p:cNvSpPr>
          <p:nvPr>
            <p:ph type="ftr" sz="quarter" idx="11"/>
          </p:nvPr>
        </p:nvSpPr>
        <p:spPr/>
        <p:txBody>
          <a:bodyPr/>
          <a:lstStyle/>
          <a:p>
            <a:r>
              <a:rPr lang="en-US"/>
              <a:t>Green Building Practices</a:t>
            </a:r>
          </a:p>
        </p:txBody>
      </p:sp>
      <p:sp>
        <p:nvSpPr>
          <p:cNvPr id="3" name="Slide Number Placeholder 2">
            <a:extLst>
              <a:ext uri="{FF2B5EF4-FFF2-40B4-BE49-F238E27FC236}">
                <a16:creationId xmlns:a16="http://schemas.microsoft.com/office/drawing/2014/main" id="{6EC8B9F4-0FD6-F68B-AA96-DDB17D60BC3D}"/>
              </a:ext>
            </a:extLst>
          </p:cNvPr>
          <p:cNvSpPr>
            <a:spLocks noGrp="1"/>
          </p:cNvSpPr>
          <p:nvPr>
            <p:ph type="sldNum" sz="quarter" idx="12"/>
          </p:nvPr>
        </p:nvSpPr>
        <p:spPr/>
        <p:txBody>
          <a:bodyPr/>
          <a:lstStyle/>
          <a:p>
            <a:fld id="{D59DBDBE-B129-42B6-80D2-3A20EEFE3BB1}" type="slidenum">
              <a:rPr lang="en-US" smtClean="0"/>
              <a:t>9</a:t>
            </a:fld>
            <a:endParaRPr lang="en-US"/>
          </a:p>
        </p:txBody>
      </p:sp>
    </p:spTree>
    <p:extLst>
      <p:ext uri="{BB962C8B-B14F-4D97-AF65-F5344CB8AC3E}">
        <p14:creationId xmlns:p14="http://schemas.microsoft.com/office/powerpoint/2010/main" val="36435395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4107</TotalTime>
  <Words>1162</Words>
  <Application>Microsoft Office PowerPoint</Application>
  <PresentationFormat>Widescreen</PresentationFormat>
  <Paragraphs>159</Paragraphs>
  <Slides>23</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Lori</dc:creator>
  <cp:lastModifiedBy>Lori Brown</cp:lastModifiedBy>
  <cp:revision>287</cp:revision>
  <dcterms:created xsi:type="dcterms:W3CDTF">2015-03-21T19:21:35Z</dcterms:created>
  <dcterms:modified xsi:type="dcterms:W3CDTF">2024-01-25T20:41:24Z</dcterms:modified>
</cp:coreProperties>
</file>