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04" r:id="rId2"/>
    <p:sldId id="505" r:id="rId3"/>
    <p:sldId id="506" r:id="rId4"/>
    <p:sldId id="507" r:id="rId5"/>
    <p:sldId id="508" r:id="rId6"/>
    <p:sldId id="509" r:id="rId7"/>
    <p:sldId id="441" r:id="rId8"/>
    <p:sldId id="512" r:id="rId9"/>
    <p:sldId id="513" r:id="rId10"/>
    <p:sldId id="514" r:id="rId11"/>
    <p:sldId id="516" r:id="rId12"/>
    <p:sldId id="521" r:id="rId13"/>
    <p:sldId id="524"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13B"/>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4434" autoAdjust="0"/>
  </p:normalViewPr>
  <p:slideViewPr>
    <p:cSldViewPr>
      <p:cViewPr varScale="1">
        <p:scale>
          <a:sx n="120" d="100"/>
          <a:sy n="120" d="100"/>
        </p:scale>
        <p:origin x="108" y="270"/>
      </p:cViewPr>
      <p:guideLst>
        <p:guide orient="horz" pos="2160"/>
        <p:guide pos="3840"/>
      </p:guideLst>
    </p:cSldViewPr>
  </p:slideViewPr>
  <p:outlineViewPr>
    <p:cViewPr>
      <p:scale>
        <a:sx n="33" d="100"/>
        <a:sy n="33" d="100"/>
      </p:scale>
      <p:origin x="0" y="-208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038EE9-F887-4164-A018-238DD0CA0E47}" type="datetimeFigureOut">
              <a:rPr lang="en-US" smtClean="0"/>
              <a:t>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A6207-4EE1-4BEB-9B5B-A3C8CCA9DE3C}" type="slidenum">
              <a:rPr lang="en-US" smtClean="0"/>
              <a:t>‹#›</a:t>
            </a:fld>
            <a:endParaRPr lang="en-US"/>
          </a:p>
        </p:txBody>
      </p:sp>
    </p:spTree>
    <p:extLst>
      <p:ext uri="{BB962C8B-B14F-4D97-AF65-F5344CB8AC3E}">
        <p14:creationId xmlns:p14="http://schemas.microsoft.com/office/powerpoint/2010/main" val="279335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4</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639486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13</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277118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5</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2043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6</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289548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7</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55470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8</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5978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9</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66920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10</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207885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11</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226233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12</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384661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610D90-D684-44D6-B029-BEE3EC6F87CF}" type="datetime1">
              <a:rPr lang="en-US" smtClean="0"/>
              <a:t>2/1/2024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8374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D991F6-B60B-42F6-9815-43E451AC16A0}" type="datetime1">
              <a:rPr lang="en-US" smtClean="0"/>
              <a:t>2/1/2024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247425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ECBC7-D01A-4904-884A-6015924B97C1}" type="datetime1">
              <a:rPr lang="en-US" smtClean="0"/>
              <a:t>2/1/2024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87752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D097D-2F54-48B2-8169-F914D9FA29E3}" type="datetime1">
              <a:rPr lang="en-US" smtClean="0"/>
              <a:t>2/1/2024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30435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18A28-01C8-47E1-A8D6-F98F248EFEAF}" type="datetime1">
              <a:rPr lang="en-US" smtClean="0"/>
              <a:t>2/1/2024</a:t>
            </a:fld>
            <a:endParaRPr lang="en-US"/>
          </a:p>
        </p:txBody>
      </p:sp>
      <p:sp>
        <p:nvSpPr>
          <p:cNvPr id="5" name="Footer Placeholder 4"/>
          <p:cNvSpPr>
            <a:spLocks noGrp="1"/>
          </p:cNvSpPr>
          <p:nvPr>
            <p:ph type="ftr" sz="quarter" idx="11"/>
          </p:nvPr>
        </p:nvSpPr>
        <p:spPr/>
        <p:txBody>
          <a:bodyPr/>
          <a:lstStyle/>
          <a:p>
            <a:r>
              <a:rPr lang="en-US"/>
              <a:t>Green Building Practices</a:t>
            </a:r>
          </a:p>
        </p:txBody>
      </p:sp>
      <p:sp>
        <p:nvSpPr>
          <p:cNvPr id="6" name="Slide Number Placeholder 5"/>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271839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977058-6CDF-4280-A007-284F45ACB8A3}" type="datetime1">
              <a:rPr lang="en-US" smtClean="0"/>
              <a:t>2/1/2024</a:t>
            </a:fld>
            <a:endParaRPr lang="en-US"/>
          </a:p>
        </p:txBody>
      </p:sp>
      <p:sp>
        <p:nvSpPr>
          <p:cNvPr id="6" name="Footer Placeholder 5"/>
          <p:cNvSpPr>
            <a:spLocks noGrp="1"/>
          </p:cNvSpPr>
          <p:nvPr>
            <p:ph type="ftr" sz="quarter" idx="11"/>
          </p:nvPr>
        </p:nvSpPr>
        <p:spPr/>
        <p:txBody>
          <a:bodyPr/>
          <a:lstStyle/>
          <a:p>
            <a:r>
              <a:rPr lang="en-US"/>
              <a:t>Green Building Practices</a:t>
            </a:r>
          </a:p>
        </p:txBody>
      </p:sp>
      <p:sp>
        <p:nvSpPr>
          <p:cNvPr id="7" name="Slide Number Placeholder 6"/>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11912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CB2CDA-FC9E-41C8-B954-EA0F748AD3BE}" type="datetime1">
              <a:rPr lang="en-US" smtClean="0"/>
              <a:t>2/1/2024</a:t>
            </a:fld>
            <a:endParaRPr lang="en-US"/>
          </a:p>
        </p:txBody>
      </p:sp>
      <p:sp>
        <p:nvSpPr>
          <p:cNvPr id="8" name="Footer Placeholder 7"/>
          <p:cNvSpPr>
            <a:spLocks noGrp="1"/>
          </p:cNvSpPr>
          <p:nvPr>
            <p:ph type="ftr" sz="quarter" idx="11"/>
          </p:nvPr>
        </p:nvSpPr>
        <p:spPr/>
        <p:txBody>
          <a:bodyPr/>
          <a:lstStyle/>
          <a:p>
            <a:r>
              <a:rPr lang="en-US"/>
              <a:t>Green Building Practices</a:t>
            </a:r>
          </a:p>
        </p:txBody>
      </p:sp>
      <p:sp>
        <p:nvSpPr>
          <p:cNvPr id="9" name="Slide Number Placeholder 8"/>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92470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C1B1B9-3AFF-4532-9695-D13F8B98BFDE}" type="datetime1">
              <a:rPr lang="en-US" smtClean="0"/>
              <a:t>2/1/2024</a:t>
            </a:fld>
            <a:endParaRPr lang="en-US"/>
          </a:p>
        </p:txBody>
      </p:sp>
      <p:sp>
        <p:nvSpPr>
          <p:cNvPr id="4" name="Footer Placeholder 3"/>
          <p:cNvSpPr>
            <a:spLocks noGrp="1"/>
          </p:cNvSpPr>
          <p:nvPr>
            <p:ph type="ftr" sz="quarter" idx="11"/>
          </p:nvPr>
        </p:nvSpPr>
        <p:spPr/>
        <p:txBody>
          <a:bodyPr/>
          <a:lstStyle/>
          <a:p>
            <a:r>
              <a:rPr lang="en-US"/>
              <a:t>Green Building Practices</a:t>
            </a:r>
          </a:p>
        </p:txBody>
      </p:sp>
      <p:sp>
        <p:nvSpPr>
          <p:cNvPr id="5" name="Slide Number Placeholder 4"/>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414183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92545-2F29-4109-9D4D-916395039AC7}" type="datetime1">
              <a:rPr lang="en-US" smtClean="0"/>
              <a:t>2/1/2024</a:t>
            </a:fld>
            <a:endParaRPr lang="en-US"/>
          </a:p>
        </p:txBody>
      </p:sp>
      <p:sp>
        <p:nvSpPr>
          <p:cNvPr id="3" name="Footer Placeholder 2"/>
          <p:cNvSpPr>
            <a:spLocks noGrp="1"/>
          </p:cNvSpPr>
          <p:nvPr>
            <p:ph type="ftr" sz="quarter" idx="11"/>
          </p:nvPr>
        </p:nvSpPr>
        <p:spPr/>
        <p:txBody>
          <a:bodyPr/>
          <a:lstStyle/>
          <a:p>
            <a:r>
              <a:rPr lang="en-US"/>
              <a:t>Green Building Practices</a:t>
            </a:r>
          </a:p>
        </p:txBody>
      </p:sp>
      <p:sp>
        <p:nvSpPr>
          <p:cNvPr id="4" name="Slide Number Placeholder 3"/>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218788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4D29F-4CAA-4D8C-9D73-92E2403EB90C}" type="datetime1">
              <a:rPr lang="en-US" smtClean="0"/>
              <a:t>2/1/2024</a:t>
            </a:fld>
            <a:endParaRPr lang="en-US"/>
          </a:p>
        </p:txBody>
      </p:sp>
      <p:sp>
        <p:nvSpPr>
          <p:cNvPr id="6" name="Footer Placeholder 5"/>
          <p:cNvSpPr>
            <a:spLocks noGrp="1"/>
          </p:cNvSpPr>
          <p:nvPr>
            <p:ph type="ftr" sz="quarter" idx="11"/>
          </p:nvPr>
        </p:nvSpPr>
        <p:spPr/>
        <p:txBody>
          <a:bodyPr/>
          <a:lstStyle/>
          <a:p>
            <a:r>
              <a:rPr lang="en-US"/>
              <a:t>Green Building Practices</a:t>
            </a:r>
          </a:p>
        </p:txBody>
      </p:sp>
      <p:sp>
        <p:nvSpPr>
          <p:cNvPr id="7" name="Slide Number Placeholder 6"/>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325989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8BBBF-F10C-4479-9978-C72F471274BE}" type="datetime1">
              <a:rPr lang="en-US" smtClean="0"/>
              <a:t>2/1/2024</a:t>
            </a:fld>
            <a:endParaRPr lang="en-US"/>
          </a:p>
        </p:txBody>
      </p:sp>
      <p:sp>
        <p:nvSpPr>
          <p:cNvPr id="6" name="Footer Placeholder 5"/>
          <p:cNvSpPr>
            <a:spLocks noGrp="1"/>
          </p:cNvSpPr>
          <p:nvPr>
            <p:ph type="ftr" sz="quarter" idx="11"/>
          </p:nvPr>
        </p:nvSpPr>
        <p:spPr/>
        <p:txBody>
          <a:bodyPr/>
          <a:lstStyle/>
          <a:p>
            <a:r>
              <a:rPr lang="en-US"/>
              <a:t>Green Building Practices</a:t>
            </a:r>
          </a:p>
        </p:txBody>
      </p:sp>
      <p:sp>
        <p:nvSpPr>
          <p:cNvPr id="7" name="Slide Number Placeholder 6"/>
          <p:cNvSpPr>
            <a:spLocks noGrp="1"/>
          </p:cNvSpPr>
          <p:nvPr>
            <p:ph type="sldNum" sz="quarter" idx="12"/>
          </p:nvPr>
        </p:nvSpPr>
        <p:spPr/>
        <p:txBody>
          <a:bodyPr/>
          <a:lstStyle/>
          <a:p>
            <a:fld id="{D59DBDBE-B129-42B6-80D2-3A20EEFE3BB1}" type="slidenum">
              <a:rPr lang="en-US" smtClean="0"/>
              <a:t>‹#›</a:t>
            </a:fld>
            <a:endParaRPr lang="en-US"/>
          </a:p>
        </p:txBody>
      </p:sp>
    </p:spTree>
    <p:extLst>
      <p:ext uri="{BB962C8B-B14F-4D97-AF65-F5344CB8AC3E}">
        <p14:creationId xmlns:p14="http://schemas.microsoft.com/office/powerpoint/2010/main" val="180843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E5A5A-6DD1-42D4-847A-984D76F3FA45}" type="datetime1">
              <a:rPr lang="en-US" smtClean="0"/>
              <a:t>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Green Building Practices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DBDBE-B129-42B6-80D2-3A20EEFE3BB1}" type="slidenum">
              <a:rPr lang="en-US" smtClean="0"/>
              <a:t>‹#›</a:t>
            </a:fld>
            <a:endParaRPr lang="en-US"/>
          </a:p>
        </p:txBody>
      </p:sp>
    </p:spTree>
    <p:extLst>
      <p:ext uri="{BB962C8B-B14F-4D97-AF65-F5344CB8AC3E}">
        <p14:creationId xmlns:p14="http://schemas.microsoft.com/office/powerpoint/2010/main" val="2228221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nfrc.or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Previous%20Stuff%20b4%20Fall%20017/4%20LEED%20GA/PDFs/Guide-to-Purchasing-Green-Power.sflb.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D793D8-2BC0-4618-9CE0-01B8CF6C5281}"/>
              </a:ext>
            </a:extLst>
          </p:cNvPr>
          <p:cNvGrpSpPr/>
          <p:nvPr/>
        </p:nvGrpSpPr>
        <p:grpSpPr>
          <a:xfrm>
            <a:off x="0" y="-4528"/>
            <a:ext cx="12188952" cy="825224"/>
            <a:chOff x="0" y="-4528"/>
            <a:chExt cx="12188952" cy="825224"/>
          </a:xfrm>
        </p:grpSpPr>
        <p:sp>
          <p:nvSpPr>
            <p:cNvPr id="7" name="Rectangle 6"/>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GA02	Excerpt EA Overview. LEED BD+C RG v4 - Pgs. 323-324</a:t>
              </a:r>
            </a:p>
          </p:txBody>
        </p:sp>
        <p:grpSp>
          <p:nvGrpSpPr>
            <p:cNvPr id="5" name="Group 4">
              <a:extLst>
                <a:ext uri="{FF2B5EF4-FFF2-40B4-BE49-F238E27FC236}">
                  <a16:creationId xmlns:a16="http://schemas.microsoft.com/office/drawing/2014/main" id="{96F8F858-0B75-4DD5-BF2C-FEAB9E3EC1B0}"/>
                </a:ext>
              </a:extLst>
            </p:cNvPr>
            <p:cNvGrpSpPr/>
            <p:nvPr/>
          </p:nvGrpSpPr>
          <p:grpSpPr>
            <a:xfrm>
              <a:off x="11365992" y="-4528"/>
              <a:ext cx="822960" cy="825224"/>
              <a:chOff x="9845040" y="-2264"/>
              <a:chExt cx="822960" cy="825224"/>
            </a:xfrm>
          </p:grpSpPr>
          <p:sp>
            <p:nvSpPr>
              <p:cNvPr id="14" name="Rectangle 13"/>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sp>
        <p:nvSpPr>
          <p:cNvPr id="11" name="TextBox 10"/>
          <p:cNvSpPr txBox="1"/>
          <p:nvPr/>
        </p:nvSpPr>
        <p:spPr>
          <a:xfrm>
            <a:off x="0" y="914400"/>
            <a:ext cx="12192000" cy="1477328"/>
          </a:xfrm>
          <a:prstGeom prst="rect">
            <a:avLst/>
          </a:prstGeom>
          <a:noFill/>
        </p:spPr>
        <p:txBody>
          <a:bodyPr wrap="square" lIns="91440" tIns="0" rIns="91440" bIns="0" rtlCol="0">
            <a:spAutoFit/>
          </a:bodyPr>
          <a:lstStyle/>
          <a:p>
            <a:r>
              <a:rPr lang="en-US" sz="2400" b="1" dirty="0"/>
              <a:t>The Energy and Atmosphere (EA) category addresses:</a:t>
            </a:r>
            <a:endParaRPr lang="en-US" sz="2400" dirty="0"/>
          </a:p>
          <a:p>
            <a:pPr marL="342900" indent="-342900">
              <a:buFont typeface="Wingdings" panose="05000000000000000000" pitchFamily="2" charset="2"/>
              <a:buChar char="§"/>
            </a:pPr>
            <a:r>
              <a:rPr lang="en-US" sz="2400" dirty="0"/>
              <a:t>Energy use reduction</a:t>
            </a:r>
          </a:p>
          <a:p>
            <a:pPr marL="342900" indent="-342900">
              <a:buFont typeface="Wingdings" panose="05000000000000000000" pitchFamily="2" charset="2"/>
              <a:buChar char="§"/>
            </a:pPr>
            <a:r>
              <a:rPr lang="en-US" sz="2400" dirty="0"/>
              <a:t>Energy-efficient design strategies</a:t>
            </a:r>
          </a:p>
          <a:p>
            <a:pPr marL="342900" indent="-342900">
              <a:buFont typeface="Wingdings" panose="05000000000000000000" pitchFamily="2" charset="2"/>
              <a:buChar char="§"/>
            </a:pPr>
            <a:r>
              <a:rPr lang="en-US" sz="2400" dirty="0"/>
              <a:t>Renewable energy sources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151632"/>
            <a:ext cx="3962400" cy="2639568"/>
          </a:xfrm>
          <a:prstGeom prst="rect">
            <a:avLst/>
          </a:prstGeom>
        </p:spPr>
      </p:pic>
      <p:sp>
        <p:nvSpPr>
          <p:cNvPr id="2" name="Footer Placeholder 1">
            <a:extLst>
              <a:ext uri="{FF2B5EF4-FFF2-40B4-BE49-F238E27FC236}">
                <a16:creationId xmlns:a16="http://schemas.microsoft.com/office/drawing/2014/main" id="{483A2200-5128-3E34-D21D-7DDEAEFD79C2}"/>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9258FACB-462D-858B-11F4-455F38EDEC32}"/>
              </a:ext>
            </a:extLst>
          </p:cNvPr>
          <p:cNvSpPr>
            <a:spLocks noGrp="1"/>
          </p:cNvSpPr>
          <p:nvPr>
            <p:ph type="sldNum" sz="quarter" idx="12"/>
          </p:nvPr>
        </p:nvSpPr>
        <p:spPr/>
        <p:txBody>
          <a:bodyPr/>
          <a:lstStyle/>
          <a:p>
            <a:fld id="{D59DBDBE-B129-42B6-80D2-3A20EEFE3BB1}" type="slidenum">
              <a:rPr lang="en-US" smtClean="0"/>
              <a:t>1</a:t>
            </a:fld>
            <a:endParaRPr lang="en-US"/>
          </a:p>
        </p:txBody>
      </p:sp>
    </p:spTree>
    <p:extLst>
      <p:ext uri="{BB962C8B-B14F-4D97-AF65-F5344CB8AC3E}">
        <p14:creationId xmlns:p14="http://schemas.microsoft.com/office/powerpoint/2010/main" val="348566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914400"/>
            <a:ext cx="779145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a:extLst>
              <a:ext uri="{FF2B5EF4-FFF2-40B4-BE49-F238E27FC236}">
                <a16:creationId xmlns:a16="http://schemas.microsoft.com/office/drawing/2014/main" id="{1F7F6EE4-49F4-454B-B494-A55367EA4747}"/>
              </a:ext>
            </a:extLst>
          </p:cNvPr>
          <p:cNvGrpSpPr/>
          <p:nvPr/>
        </p:nvGrpSpPr>
        <p:grpSpPr>
          <a:xfrm>
            <a:off x="0" y="-4528"/>
            <a:ext cx="12188952" cy="825224"/>
            <a:chOff x="0" y="-4528"/>
            <a:chExt cx="12188952" cy="825224"/>
          </a:xfrm>
        </p:grpSpPr>
        <p:sp>
          <p:nvSpPr>
            <p:cNvPr id="13" name="Rectangle 12">
              <a:extLst>
                <a:ext uri="{FF2B5EF4-FFF2-40B4-BE49-F238E27FC236}">
                  <a16:creationId xmlns:a16="http://schemas.microsoft.com/office/drawing/2014/main" id="{343E84A3-B442-4163-BAF5-C20852F3B10A}"/>
                </a:ext>
              </a:extLst>
            </p:cNvPr>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LEED Core Concepts Guide</a:t>
              </a:r>
            </a:p>
          </p:txBody>
        </p:sp>
        <p:grpSp>
          <p:nvGrpSpPr>
            <p:cNvPr id="14" name="Group 13">
              <a:extLst>
                <a:ext uri="{FF2B5EF4-FFF2-40B4-BE49-F238E27FC236}">
                  <a16:creationId xmlns:a16="http://schemas.microsoft.com/office/drawing/2014/main" id="{BA58939B-3601-435E-8E7B-22DB49A2B7F3}"/>
                </a:ext>
              </a:extLst>
            </p:cNvPr>
            <p:cNvGrpSpPr/>
            <p:nvPr/>
          </p:nvGrpSpPr>
          <p:grpSpPr>
            <a:xfrm>
              <a:off x="11365992" y="-4528"/>
              <a:ext cx="822960" cy="825224"/>
              <a:chOff x="9845040" y="-2264"/>
              <a:chExt cx="822960" cy="825224"/>
            </a:xfrm>
          </p:grpSpPr>
          <p:sp>
            <p:nvSpPr>
              <p:cNvPr id="15" name="Rectangle 14">
                <a:extLst>
                  <a:ext uri="{FF2B5EF4-FFF2-40B4-BE49-F238E27FC236}">
                    <a16:creationId xmlns:a16="http://schemas.microsoft.com/office/drawing/2014/main" id="{C12594DD-4579-48D3-BCE7-546D21CB7738}"/>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a:extLst>
                  <a:ext uri="{FF2B5EF4-FFF2-40B4-BE49-F238E27FC236}">
                    <a16:creationId xmlns:a16="http://schemas.microsoft.com/office/drawing/2014/main" id="{BA7BAF69-61EC-4538-AF30-9E507F2CDA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sp>
        <p:nvSpPr>
          <p:cNvPr id="2" name="Footer Placeholder 1">
            <a:extLst>
              <a:ext uri="{FF2B5EF4-FFF2-40B4-BE49-F238E27FC236}">
                <a16:creationId xmlns:a16="http://schemas.microsoft.com/office/drawing/2014/main" id="{1938F746-D0B4-7AFF-0961-BF359D8AE86F}"/>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B0E9F558-03C9-264D-C5A9-F27F3726B54C}"/>
              </a:ext>
            </a:extLst>
          </p:cNvPr>
          <p:cNvSpPr>
            <a:spLocks noGrp="1"/>
          </p:cNvSpPr>
          <p:nvPr>
            <p:ph type="sldNum" sz="quarter" idx="12"/>
          </p:nvPr>
        </p:nvSpPr>
        <p:spPr/>
        <p:txBody>
          <a:bodyPr/>
          <a:lstStyle/>
          <a:p>
            <a:fld id="{D59DBDBE-B129-42B6-80D2-3A20EEFE3BB1}" type="slidenum">
              <a:rPr lang="en-US" smtClean="0"/>
              <a:t>10</a:t>
            </a:fld>
            <a:endParaRPr lang="en-US"/>
          </a:p>
        </p:txBody>
      </p:sp>
    </p:spTree>
    <p:extLst>
      <p:ext uri="{BB962C8B-B14F-4D97-AF65-F5344CB8AC3E}">
        <p14:creationId xmlns:p14="http://schemas.microsoft.com/office/powerpoint/2010/main" val="2259320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ADC1A0E-1B86-414E-BF80-ED5B2C257301}"/>
              </a:ext>
            </a:extLst>
          </p:cNvPr>
          <p:cNvGrpSpPr/>
          <p:nvPr/>
        </p:nvGrpSpPr>
        <p:grpSpPr>
          <a:xfrm>
            <a:off x="0" y="-4528"/>
            <a:ext cx="12188952" cy="825224"/>
            <a:chOff x="0" y="-4528"/>
            <a:chExt cx="12188952" cy="825224"/>
          </a:xfrm>
        </p:grpSpPr>
        <p:sp>
          <p:nvSpPr>
            <p:cNvPr id="13" name="Rectangle 12">
              <a:extLst>
                <a:ext uri="{FF2B5EF4-FFF2-40B4-BE49-F238E27FC236}">
                  <a16:creationId xmlns:a16="http://schemas.microsoft.com/office/drawing/2014/main" id="{187FE6DE-3F04-4523-8639-0E43F4801A8E}"/>
                </a:ext>
              </a:extLst>
            </p:cNvPr>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LEED Core Concepts Guide</a:t>
              </a:r>
            </a:p>
          </p:txBody>
        </p:sp>
        <p:grpSp>
          <p:nvGrpSpPr>
            <p:cNvPr id="14" name="Group 13">
              <a:extLst>
                <a:ext uri="{FF2B5EF4-FFF2-40B4-BE49-F238E27FC236}">
                  <a16:creationId xmlns:a16="http://schemas.microsoft.com/office/drawing/2014/main" id="{B0585946-B15D-4648-AA68-C0D368873B6A}"/>
                </a:ext>
              </a:extLst>
            </p:cNvPr>
            <p:cNvGrpSpPr/>
            <p:nvPr/>
          </p:nvGrpSpPr>
          <p:grpSpPr>
            <a:xfrm>
              <a:off x="11365992" y="-4528"/>
              <a:ext cx="822960" cy="825224"/>
              <a:chOff x="9845040" y="-2264"/>
              <a:chExt cx="822960" cy="825224"/>
            </a:xfrm>
          </p:grpSpPr>
          <p:sp>
            <p:nvSpPr>
              <p:cNvPr id="15" name="Rectangle 14">
                <a:extLst>
                  <a:ext uri="{FF2B5EF4-FFF2-40B4-BE49-F238E27FC236}">
                    <a16:creationId xmlns:a16="http://schemas.microsoft.com/office/drawing/2014/main" id="{5C54BE59-550A-430E-AD47-8F9947814B71}"/>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a:extLst>
                  <a:ext uri="{FF2B5EF4-FFF2-40B4-BE49-F238E27FC236}">
                    <a16:creationId xmlns:a16="http://schemas.microsoft.com/office/drawing/2014/main" id="{BAA16971-B3B3-4E0A-89C0-62CE34F37E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478" y="914403"/>
            <a:ext cx="8629045" cy="557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D3697482-B88B-D5AC-8892-24227B8ECE49}"/>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E6D931C3-236B-BA5E-4599-CFFE082C4BC4}"/>
              </a:ext>
            </a:extLst>
          </p:cNvPr>
          <p:cNvSpPr>
            <a:spLocks noGrp="1"/>
          </p:cNvSpPr>
          <p:nvPr>
            <p:ph type="sldNum" sz="quarter" idx="12"/>
          </p:nvPr>
        </p:nvSpPr>
        <p:spPr/>
        <p:txBody>
          <a:bodyPr/>
          <a:lstStyle/>
          <a:p>
            <a:fld id="{D59DBDBE-B129-42B6-80D2-3A20EEFE3BB1}" type="slidenum">
              <a:rPr lang="en-US" smtClean="0"/>
              <a:t>11</a:t>
            </a:fld>
            <a:endParaRPr lang="en-US"/>
          </a:p>
        </p:txBody>
      </p:sp>
    </p:spTree>
    <p:extLst>
      <p:ext uri="{BB962C8B-B14F-4D97-AF65-F5344CB8AC3E}">
        <p14:creationId xmlns:p14="http://schemas.microsoft.com/office/powerpoint/2010/main" val="4030533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2192000" cy="412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a:extLst>
              <a:ext uri="{FF2B5EF4-FFF2-40B4-BE49-F238E27FC236}">
                <a16:creationId xmlns:a16="http://schemas.microsoft.com/office/drawing/2014/main" id="{6E4EDAEB-C073-4E10-8727-1B5185D827AD}"/>
              </a:ext>
            </a:extLst>
          </p:cNvPr>
          <p:cNvGrpSpPr/>
          <p:nvPr/>
        </p:nvGrpSpPr>
        <p:grpSpPr>
          <a:xfrm>
            <a:off x="0" y="-4528"/>
            <a:ext cx="12188952" cy="825224"/>
            <a:chOff x="0" y="-4528"/>
            <a:chExt cx="12188952" cy="825224"/>
          </a:xfrm>
        </p:grpSpPr>
        <p:sp>
          <p:nvSpPr>
            <p:cNvPr id="13" name="Rectangle 12">
              <a:extLst>
                <a:ext uri="{FF2B5EF4-FFF2-40B4-BE49-F238E27FC236}">
                  <a16:creationId xmlns:a16="http://schemas.microsoft.com/office/drawing/2014/main" id="{04B86876-42B6-4A00-8895-EBBA89A33A2C}"/>
                </a:ext>
              </a:extLst>
            </p:cNvPr>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LEED Core Concepts Guide</a:t>
              </a:r>
            </a:p>
          </p:txBody>
        </p:sp>
        <p:grpSp>
          <p:nvGrpSpPr>
            <p:cNvPr id="14" name="Group 13">
              <a:extLst>
                <a:ext uri="{FF2B5EF4-FFF2-40B4-BE49-F238E27FC236}">
                  <a16:creationId xmlns:a16="http://schemas.microsoft.com/office/drawing/2014/main" id="{BAFBB042-B6EB-4558-A266-06A265466738}"/>
                </a:ext>
              </a:extLst>
            </p:cNvPr>
            <p:cNvGrpSpPr/>
            <p:nvPr/>
          </p:nvGrpSpPr>
          <p:grpSpPr>
            <a:xfrm>
              <a:off x="11365992" y="-4528"/>
              <a:ext cx="822960" cy="825224"/>
              <a:chOff x="9845040" y="-2264"/>
              <a:chExt cx="822960" cy="825224"/>
            </a:xfrm>
          </p:grpSpPr>
          <p:sp>
            <p:nvSpPr>
              <p:cNvPr id="15" name="Rectangle 14">
                <a:extLst>
                  <a:ext uri="{FF2B5EF4-FFF2-40B4-BE49-F238E27FC236}">
                    <a16:creationId xmlns:a16="http://schemas.microsoft.com/office/drawing/2014/main" id="{78AAD1AF-D7BF-40D1-A73B-4E483F1FDA74}"/>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a:extLst>
                  <a:ext uri="{FF2B5EF4-FFF2-40B4-BE49-F238E27FC236}">
                    <a16:creationId xmlns:a16="http://schemas.microsoft.com/office/drawing/2014/main" id="{1F82582F-6686-4FB8-9CF4-A0D59A729D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sp>
        <p:nvSpPr>
          <p:cNvPr id="2" name="Footer Placeholder 1">
            <a:extLst>
              <a:ext uri="{FF2B5EF4-FFF2-40B4-BE49-F238E27FC236}">
                <a16:creationId xmlns:a16="http://schemas.microsoft.com/office/drawing/2014/main" id="{415D3B36-165A-637B-E658-D3F843798A62}"/>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8356AABA-F77F-CFB4-E6D6-02B70F4BB3C6}"/>
              </a:ext>
            </a:extLst>
          </p:cNvPr>
          <p:cNvSpPr>
            <a:spLocks noGrp="1"/>
          </p:cNvSpPr>
          <p:nvPr>
            <p:ph type="sldNum" sz="quarter" idx="12"/>
          </p:nvPr>
        </p:nvSpPr>
        <p:spPr/>
        <p:txBody>
          <a:bodyPr/>
          <a:lstStyle/>
          <a:p>
            <a:fld id="{D59DBDBE-B129-42B6-80D2-3A20EEFE3BB1}" type="slidenum">
              <a:rPr lang="en-US" smtClean="0"/>
              <a:t>12</a:t>
            </a:fld>
            <a:endParaRPr lang="en-US"/>
          </a:p>
        </p:txBody>
      </p:sp>
    </p:spTree>
    <p:extLst>
      <p:ext uri="{BB962C8B-B14F-4D97-AF65-F5344CB8AC3E}">
        <p14:creationId xmlns:p14="http://schemas.microsoft.com/office/powerpoint/2010/main" val="89305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9144000" cy="508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a:extLst>
              <a:ext uri="{FF2B5EF4-FFF2-40B4-BE49-F238E27FC236}">
                <a16:creationId xmlns:a16="http://schemas.microsoft.com/office/drawing/2014/main" id="{004DE4AD-8460-4076-B818-6C410AB3324B}"/>
              </a:ext>
            </a:extLst>
          </p:cNvPr>
          <p:cNvGrpSpPr/>
          <p:nvPr/>
        </p:nvGrpSpPr>
        <p:grpSpPr>
          <a:xfrm>
            <a:off x="0" y="-4528"/>
            <a:ext cx="12188952" cy="825224"/>
            <a:chOff x="0" y="-4528"/>
            <a:chExt cx="12188952" cy="825224"/>
          </a:xfrm>
        </p:grpSpPr>
        <p:sp>
          <p:nvSpPr>
            <p:cNvPr id="13" name="Rectangle 12">
              <a:extLst>
                <a:ext uri="{FF2B5EF4-FFF2-40B4-BE49-F238E27FC236}">
                  <a16:creationId xmlns:a16="http://schemas.microsoft.com/office/drawing/2014/main" id="{7A0E0891-3F4B-49A5-9E75-DB017225742A}"/>
                </a:ext>
              </a:extLst>
            </p:cNvPr>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LEED Core Concepts Guide</a:t>
              </a:r>
            </a:p>
          </p:txBody>
        </p:sp>
        <p:grpSp>
          <p:nvGrpSpPr>
            <p:cNvPr id="14" name="Group 13">
              <a:extLst>
                <a:ext uri="{FF2B5EF4-FFF2-40B4-BE49-F238E27FC236}">
                  <a16:creationId xmlns:a16="http://schemas.microsoft.com/office/drawing/2014/main" id="{5F5E2790-CB4A-43FA-9930-B9076A08E3C4}"/>
                </a:ext>
              </a:extLst>
            </p:cNvPr>
            <p:cNvGrpSpPr/>
            <p:nvPr/>
          </p:nvGrpSpPr>
          <p:grpSpPr>
            <a:xfrm>
              <a:off x="11365992" y="-4528"/>
              <a:ext cx="822960" cy="825224"/>
              <a:chOff x="9845040" y="-2264"/>
              <a:chExt cx="822960" cy="825224"/>
            </a:xfrm>
          </p:grpSpPr>
          <p:sp>
            <p:nvSpPr>
              <p:cNvPr id="15" name="Rectangle 14">
                <a:extLst>
                  <a:ext uri="{FF2B5EF4-FFF2-40B4-BE49-F238E27FC236}">
                    <a16:creationId xmlns:a16="http://schemas.microsoft.com/office/drawing/2014/main" id="{0D7F4BCF-D37A-4B3D-8B87-3D70C2CECA34}"/>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a:extLst>
                  <a:ext uri="{FF2B5EF4-FFF2-40B4-BE49-F238E27FC236}">
                    <a16:creationId xmlns:a16="http://schemas.microsoft.com/office/drawing/2014/main" id="{10296554-DDD9-4BBB-B74C-2A636C56D8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sp>
        <p:nvSpPr>
          <p:cNvPr id="2" name="Footer Placeholder 1">
            <a:extLst>
              <a:ext uri="{FF2B5EF4-FFF2-40B4-BE49-F238E27FC236}">
                <a16:creationId xmlns:a16="http://schemas.microsoft.com/office/drawing/2014/main" id="{9B872AA5-F573-A782-7EA2-55B42FB2AA3B}"/>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745BB3B0-C7FD-86F2-FF7F-611AB79005B8}"/>
              </a:ext>
            </a:extLst>
          </p:cNvPr>
          <p:cNvSpPr>
            <a:spLocks noGrp="1"/>
          </p:cNvSpPr>
          <p:nvPr>
            <p:ph type="sldNum" sz="quarter" idx="12"/>
          </p:nvPr>
        </p:nvSpPr>
        <p:spPr/>
        <p:txBody>
          <a:bodyPr/>
          <a:lstStyle/>
          <a:p>
            <a:fld id="{D59DBDBE-B129-42B6-80D2-3A20EEFE3BB1}" type="slidenum">
              <a:rPr lang="en-US" smtClean="0"/>
              <a:t>13</a:t>
            </a:fld>
            <a:endParaRPr lang="en-US"/>
          </a:p>
        </p:txBody>
      </p:sp>
    </p:spTree>
    <p:extLst>
      <p:ext uri="{BB962C8B-B14F-4D97-AF65-F5344CB8AC3E}">
        <p14:creationId xmlns:p14="http://schemas.microsoft.com/office/powerpoint/2010/main" val="234677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223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A78091A4-4B04-4C90-AD96-691A704DB187}"/>
              </a:ext>
            </a:extLst>
          </p:cNvPr>
          <p:cNvPicPr>
            <a:picLocks noChangeAspect="1"/>
          </p:cNvPicPr>
          <p:nvPr/>
        </p:nvPicPr>
        <p:blipFill>
          <a:blip r:embed="rId3"/>
          <a:stretch>
            <a:fillRect/>
          </a:stretch>
        </p:blipFill>
        <p:spPr>
          <a:xfrm>
            <a:off x="1157287" y="2343150"/>
            <a:ext cx="9877425" cy="3905250"/>
          </a:xfrm>
          <a:prstGeom prst="rect">
            <a:avLst/>
          </a:prstGeom>
        </p:spPr>
      </p:pic>
      <p:sp>
        <p:nvSpPr>
          <p:cNvPr id="2" name="Footer Placeholder 1">
            <a:extLst>
              <a:ext uri="{FF2B5EF4-FFF2-40B4-BE49-F238E27FC236}">
                <a16:creationId xmlns:a16="http://schemas.microsoft.com/office/drawing/2014/main" id="{A8E2B946-45B5-5F4B-B6A7-4190AE495340}"/>
              </a:ext>
            </a:extLst>
          </p:cNvPr>
          <p:cNvSpPr>
            <a:spLocks noGrp="1"/>
          </p:cNvSpPr>
          <p:nvPr>
            <p:ph type="ftr" sz="quarter" idx="11"/>
          </p:nvPr>
        </p:nvSpPr>
        <p:spPr/>
        <p:txBody>
          <a:bodyPr/>
          <a:lstStyle/>
          <a:p>
            <a:r>
              <a:rPr lang="en-US"/>
              <a:t>Green Building Practices</a:t>
            </a:r>
          </a:p>
        </p:txBody>
      </p:sp>
      <p:sp>
        <p:nvSpPr>
          <p:cNvPr id="4" name="Slide Number Placeholder 3">
            <a:extLst>
              <a:ext uri="{FF2B5EF4-FFF2-40B4-BE49-F238E27FC236}">
                <a16:creationId xmlns:a16="http://schemas.microsoft.com/office/drawing/2014/main" id="{51386BE0-BA70-8AD8-8142-04A427267A5B}"/>
              </a:ext>
            </a:extLst>
          </p:cNvPr>
          <p:cNvSpPr>
            <a:spLocks noGrp="1"/>
          </p:cNvSpPr>
          <p:nvPr>
            <p:ph type="sldNum" sz="quarter" idx="12"/>
          </p:nvPr>
        </p:nvSpPr>
        <p:spPr/>
        <p:txBody>
          <a:bodyPr/>
          <a:lstStyle/>
          <a:p>
            <a:fld id="{D59DBDBE-B129-42B6-80D2-3A20EEFE3BB1}" type="slidenum">
              <a:rPr lang="en-US" smtClean="0"/>
              <a:t>14</a:t>
            </a:fld>
            <a:endParaRPr lang="en-US"/>
          </a:p>
        </p:txBody>
      </p:sp>
    </p:spTree>
    <p:extLst>
      <p:ext uri="{BB962C8B-B14F-4D97-AF65-F5344CB8AC3E}">
        <p14:creationId xmlns:p14="http://schemas.microsoft.com/office/powerpoint/2010/main" val="351525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914403"/>
            <a:ext cx="12192000" cy="2215991"/>
          </a:xfrm>
          <a:prstGeom prst="rect">
            <a:avLst/>
          </a:prstGeom>
          <a:noFill/>
        </p:spPr>
        <p:txBody>
          <a:bodyPr wrap="square" lIns="91440" tIns="0" rIns="91440" bIns="0" rtlCol="0">
            <a:spAutoFit/>
          </a:bodyPr>
          <a:lstStyle/>
          <a:p>
            <a:r>
              <a:rPr lang="en-US" sz="2400" b="1" dirty="0"/>
              <a:t>Strategies to help reduce energy demand in a green building:</a:t>
            </a:r>
            <a:endParaRPr lang="en-US" sz="2400" dirty="0"/>
          </a:p>
          <a:p>
            <a:pPr marL="342900" indent="-342900">
              <a:buFont typeface="Wingdings" panose="05000000000000000000" pitchFamily="2" charset="2"/>
              <a:buChar char="§"/>
            </a:pPr>
            <a:r>
              <a:rPr lang="en-US" sz="2400" dirty="0"/>
              <a:t>Building orientation and glazing selection</a:t>
            </a:r>
          </a:p>
          <a:p>
            <a:pPr marL="342900" indent="-342900">
              <a:buFont typeface="Wingdings" panose="05000000000000000000" pitchFamily="2" charset="2"/>
              <a:buChar char="§"/>
            </a:pPr>
            <a:r>
              <a:rPr lang="en-US" sz="2400" dirty="0"/>
              <a:t>Choosing climate-appropriate building materials</a:t>
            </a:r>
          </a:p>
          <a:p>
            <a:pPr marL="342900" indent="-342900">
              <a:buFont typeface="Wingdings" panose="05000000000000000000" pitchFamily="2" charset="2"/>
              <a:buChar char="§"/>
            </a:pPr>
            <a:r>
              <a:rPr lang="en-US" sz="2400" dirty="0"/>
              <a:t>Passive heating and cooling</a:t>
            </a:r>
          </a:p>
          <a:p>
            <a:pPr marL="342900" indent="-342900">
              <a:buFont typeface="Wingdings" panose="05000000000000000000" pitchFamily="2" charset="2"/>
              <a:buChar char="§"/>
            </a:pPr>
            <a:r>
              <a:rPr lang="en-US" sz="2400" dirty="0"/>
              <a:t>Natural ventilation</a:t>
            </a:r>
          </a:p>
          <a:p>
            <a:pPr marL="342900" indent="-342900">
              <a:buFont typeface="Wingdings" panose="05000000000000000000" pitchFamily="2" charset="2"/>
              <a:buChar char="§"/>
            </a:pPr>
            <a:r>
              <a:rPr lang="en-US" sz="2400" dirty="0"/>
              <a:t>High-efficiency HVAC systems partnered with smart controls</a:t>
            </a:r>
          </a:p>
        </p:txBody>
      </p:sp>
      <p:grpSp>
        <p:nvGrpSpPr>
          <p:cNvPr id="17" name="Group 16">
            <a:extLst>
              <a:ext uri="{FF2B5EF4-FFF2-40B4-BE49-F238E27FC236}">
                <a16:creationId xmlns:a16="http://schemas.microsoft.com/office/drawing/2014/main" id="{A04787BA-944E-490C-BDDA-31AC6DF9F64B}"/>
              </a:ext>
            </a:extLst>
          </p:cNvPr>
          <p:cNvGrpSpPr/>
          <p:nvPr/>
        </p:nvGrpSpPr>
        <p:grpSpPr>
          <a:xfrm>
            <a:off x="0" y="-4528"/>
            <a:ext cx="12188952" cy="825224"/>
            <a:chOff x="0" y="-4528"/>
            <a:chExt cx="12188952" cy="825224"/>
          </a:xfrm>
        </p:grpSpPr>
        <p:sp>
          <p:nvSpPr>
            <p:cNvPr id="18" name="Rectangle 17">
              <a:extLst>
                <a:ext uri="{FF2B5EF4-FFF2-40B4-BE49-F238E27FC236}">
                  <a16:creationId xmlns:a16="http://schemas.microsoft.com/office/drawing/2014/main" id="{AEFECCC5-A7D3-4122-B24C-A2EF9819A87A}"/>
                </a:ext>
              </a:extLst>
            </p:cNvPr>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GA02	Excerpt EA Overview. LEED BD+C RG v4 - Pgs. 323-324</a:t>
              </a:r>
            </a:p>
          </p:txBody>
        </p:sp>
        <p:grpSp>
          <p:nvGrpSpPr>
            <p:cNvPr id="19" name="Group 18">
              <a:extLst>
                <a:ext uri="{FF2B5EF4-FFF2-40B4-BE49-F238E27FC236}">
                  <a16:creationId xmlns:a16="http://schemas.microsoft.com/office/drawing/2014/main" id="{B12AC965-10A3-4409-921D-366372644746}"/>
                </a:ext>
              </a:extLst>
            </p:cNvPr>
            <p:cNvGrpSpPr/>
            <p:nvPr/>
          </p:nvGrpSpPr>
          <p:grpSpPr>
            <a:xfrm>
              <a:off x="11365992" y="-4528"/>
              <a:ext cx="822960" cy="825224"/>
              <a:chOff x="9845040" y="-2264"/>
              <a:chExt cx="822960" cy="825224"/>
            </a:xfrm>
          </p:grpSpPr>
          <p:sp>
            <p:nvSpPr>
              <p:cNvPr id="20" name="Rectangle 19">
                <a:extLst>
                  <a:ext uri="{FF2B5EF4-FFF2-40B4-BE49-F238E27FC236}">
                    <a16:creationId xmlns:a16="http://schemas.microsoft.com/office/drawing/2014/main" id="{74EC8CBF-E37C-4E49-A800-746ACB597A47}"/>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0">
                <a:extLst>
                  <a:ext uri="{FF2B5EF4-FFF2-40B4-BE49-F238E27FC236}">
                    <a16:creationId xmlns:a16="http://schemas.microsoft.com/office/drawing/2014/main" id="{E28527FB-7508-4DF7-A278-CBFC451D5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pic>
        <p:nvPicPr>
          <p:cNvPr id="3" name="Picture 2">
            <a:hlinkClick r:id="rId3"/>
            <a:extLst>
              <a:ext uri="{FF2B5EF4-FFF2-40B4-BE49-F238E27FC236}">
                <a16:creationId xmlns:a16="http://schemas.microsoft.com/office/drawing/2014/main" id="{51E61054-944A-47B7-B4C4-CCC319FA7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854" y="3348277"/>
            <a:ext cx="4229243" cy="3017520"/>
          </a:xfrm>
          <a:prstGeom prst="rect">
            <a:avLst/>
          </a:prstGeom>
        </p:spPr>
      </p:pic>
      <p:sp>
        <p:nvSpPr>
          <p:cNvPr id="2" name="Footer Placeholder 1">
            <a:extLst>
              <a:ext uri="{FF2B5EF4-FFF2-40B4-BE49-F238E27FC236}">
                <a16:creationId xmlns:a16="http://schemas.microsoft.com/office/drawing/2014/main" id="{B8FF4E5C-F3B9-1068-2347-71FD90EC921F}"/>
              </a:ext>
            </a:extLst>
          </p:cNvPr>
          <p:cNvSpPr>
            <a:spLocks noGrp="1"/>
          </p:cNvSpPr>
          <p:nvPr>
            <p:ph type="ftr" sz="quarter" idx="11"/>
          </p:nvPr>
        </p:nvSpPr>
        <p:spPr/>
        <p:txBody>
          <a:bodyPr/>
          <a:lstStyle/>
          <a:p>
            <a:r>
              <a:rPr lang="en-US"/>
              <a:t>Green Building Practices</a:t>
            </a:r>
          </a:p>
        </p:txBody>
      </p:sp>
      <p:sp>
        <p:nvSpPr>
          <p:cNvPr id="4" name="Slide Number Placeholder 3">
            <a:extLst>
              <a:ext uri="{FF2B5EF4-FFF2-40B4-BE49-F238E27FC236}">
                <a16:creationId xmlns:a16="http://schemas.microsoft.com/office/drawing/2014/main" id="{3BD2C1C3-34DC-EDA8-95B2-546A4BE79737}"/>
              </a:ext>
            </a:extLst>
          </p:cNvPr>
          <p:cNvSpPr>
            <a:spLocks noGrp="1"/>
          </p:cNvSpPr>
          <p:nvPr>
            <p:ph type="sldNum" sz="quarter" idx="12"/>
          </p:nvPr>
        </p:nvSpPr>
        <p:spPr/>
        <p:txBody>
          <a:bodyPr/>
          <a:lstStyle/>
          <a:p>
            <a:fld id="{D59DBDBE-B129-42B6-80D2-3A20EEFE3BB1}" type="slidenum">
              <a:rPr lang="en-US" smtClean="0"/>
              <a:t>2</a:t>
            </a:fld>
            <a:endParaRPr lang="en-US"/>
          </a:p>
        </p:txBody>
      </p:sp>
    </p:spTree>
    <p:extLst>
      <p:ext uri="{BB962C8B-B14F-4D97-AF65-F5344CB8AC3E}">
        <p14:creationId xmlns:p14="http://schemas.microsoft.com/office/powerpoint/2010/main" val="364057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914403"/>
            <a:ext cx="12192000" cy="1477328"/>
          </a:xfrm>
          <a:prstGeom prst="rect">
            <a:avLst/>
          </a:prstGeom>
          <a:noFill/>
        </p:spPr>
        <p:txBody>
          <a:bodyPr wrap="square" lIns="91440" tIns="0" rIns="91440" bIns="0" rtlCol="0">
            <a:spAutoFit/>
          </a:bodyPr>
          <a:lstStyle/>
          <a:p>
            <a:r>
              <a:rPr lang="en-US" sz="2400" b="1" dirty="0"/>
              <a:t>Strategies to offset nonrenewable energy use with renewable energy sources:</a:t>
            </a:r>
            <a:endParaRPr lang="en-US" sz="2400" dirty="0"/>
          </a:p>
          <a:p>
            <a:pPr marL="342900" indent="-342900">
              <a:buFont typeface="Wingdings" panose="05000000000000000000" pitchFamily="2" charset="2"/>
              <a:buChar char="§"/>
            </a:pPr>
            <a:r>
              <a:rPr lang="en-US" sz="2400" dirty="0"/>
              <a:t>Generation of renewable energy on the project site</a:t>
            </a:r>
          </a:p>
          <a:p>
            <a:pPr marL="342900" indent="-342900">
              <a:buFont typeface="Wingdings" panose="05000000000000000000" pitchFamily="2" charset="2"/>
              <a:buChar char="§"/>
            </a:pPr>
            <a:r>
              <a:rPr lang="en-US" sz="2400" dirty="0"/>
              <a:t>Purchasing green power</a:t>
            </a:r>
          </a:p>
          <a:p>
            <a:pPr marL="342900" indent="-342900">
              <a:buFont typeface="Wingdings" panose="05000000000000000000" pitchFamily="2" charset="2"/>
              <a:buChar char="§"/>
            </a:pPr>
            <a:r>
              <a:rPr lang="en-US" sz="2400" dirty="0"/>
              <a:t>RECs – Renewable Energy Certificates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3202349"/>
            <a:ext cx="4191000" cy="2952750"/>
          </a:xfrm>
          <a:prstGeom prst="rect">
            <a:avLst/>
          </a:prstGeom>
        </p:spPr>
      </p:pic>
      <p:grpSp>
        <p:nvGrpSpPr>
          <p:cNvPr id="10" name="Group 9">
            <a:extLst>
              <a:ext uri="{FF2B5EF4-FFF2-40B4-BE49-F238E27FC236}">
                <a16:creationId xmlns:a16="http://schemas.microsoft.com/office/drawing/2014/main" id="{A8ED4C63-1B7B-4CCD-ACF6-B6E372D3EBBA}"/>
              </a:ext>
            </a:extLst>
          </p:cNvPr>
          <p:cNvGrpSpPr/>
          <p:nvPr/>
        </p:nvGrpSpPr>
        <p:grpSpPr>
          <a:xfrm>
            <a:off x="0" y="-4528"/>
            <a:ext cx="12188952" cy="825224"/>
            <a:chOff x="0" y="-4528"/>
            <a:chExt cx="12188952" cy="825224"/>
          </a:xfrm>
        </p:grpSpPr>
        <p:sp>
          <p:nvSpPr>
            <p:cNvPr id="12" name="Rectangle 11">
              <a:extLst>
                <a:ext uri="{FF2B5EF4-FFF2-40B4-BE49-F238E27FC236}">
                  <a16:creationId xmlns:a16="http://schemas.microsoft.com/office/drawing/2014/main" id="{61736D5E-1501-470E-B774-27C68BF7440B}"/>
                </a:ext>
              </a:extLst>
            </p:cNvPr>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GA02	Excerpt EA Overview. LEED BD+C RG v4 - Pgs. 323-324</a:t>
              </a:r>
            </a:p>
            <a:p>
              <a:endParaRPr lang="en-US" sz="2000" b="1" dirty="0"/>
            </a:p>
          </p:txBody>
        </p:sp>
        <p:grpSp>
          <p:nvGrpSpPr>
            <p:cNvPr id="13" name="Group 12">
              <a:extLst>
                <a:ext uri="{FF2B5EF4-FFF2-40B4-BE49-F238E27FC236}">
                  <a16:creationId xmlns:a16="http://schemas.microsoft.com/office/drawing/2014/main" id="{3C7C8738-6511-4FF3-BBD6-5DE7A33B8FBC}"/>
                </a:ext>
              </a:extLst>
            </p:cNvPr>
            <p:cNvGrpSpPr/>
            <p:nvPr/>
          </p:nvGrpSpPr>
          <p:grpSpPr>
            <a:xfrm>
              <a:off x="11365992" y="-4528"/>
              <a:ext cx="822960" cy="825224"/>
              <a:chOff x="9845040" y="-2264"/>
              <a:chExt cx="822960" cy="825224"/>
            </a:xfrm>
          </p:grpSpPr>
          <p:sp>
            <p:nvSpPr>
              <p:cNvPr id="15" name="Rectangle 14">
                <a:extLst>
                  <a:ext uri="{FF2B5EF4-FFF2-40B4-BE49-F238E27FC236}">
                    <a16:creationId xmlns:a16="http://schemas.microsoft.com/office/drawing/2014/main" id="{40A423E9-90F6-4093-B862-2213BE723CCD}"/>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a:extLst>
                  <a:ext uri="{FF2B5EF4-FFF2-40B4-BE49-F238E27FC236}">
                    <a16:creationId xmlns:a16="http://schemas.microsoft.com/office/drawing/2014/main" id="{F6BF6A9A-20DB-4BB8-AAE6-09C1DA2B48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sp>
        <p:nvSpPr>
          <p:cNvPr id="2" name="Footer Placeholder 1">
            <a:extLst>
              <a:ext uri="{FF2B5EF4-FFF2-40B4-BE49-F238E27FC236}">
                <a16:creationId xmlns:a16="http://schemas.microsoft.com/office/drawing/2014/main" id="{0FB1AE9D-76A1-05A9-AC89-B25A07458BD4}"/>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0E95B7B7-246F-B349-6569-4D5FDFAF2B1C}"/>
              </a:ext>
            </a:extLst>
          </p:cNvPr>
          <p:cNvSpPr>
            <a:spLocks noGrp="1"/>
          </p:cNvSpPr>
          <p:nvPr>
            <p:ph type="sldNum" sz="quarter" idx="12"/>
          </p:nvPr>
        </p:nvSpPr>
        <p:spPr/>
        <p:txBody>
          <a:bodyPr/>
          <a:lstStyle/>
          <a:p>
            <a:fld id="{D59DBDBE-B129-42B6-80D2-3A20EEFE3BB1}" type="slidenum">
              <a:rPr lang="en-US" smtClean="0"/>
              <a:t>3</a:t>
            </a:fld>
            <a:endParaRPr lang="en-US"/>
          </a:p>
        </p:txBody>
      </p:sp>
    </p:spTree>
    <p:extLst>
      <p:ext uri="{BB962C8B-B14F-4D97-AF65-F5344CB8AC3E}">
        <p14:creationId xmlns:p14="http://schemas.microsoft.com/office/powerpoint/2010/main" val="418591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4403"/>
            <a:ext cx="12192000" cy="738664"/>
          </a:xfrm>
          <a:prstGeom prst="rect">
            <a:avLst/>
          </a:prstGeom>
        </p:spPr>
        <p:txBody>
          <a:bodyPr wrap="square" tIns="0" bIns="0">
            <a:spAutoFit/>
          </a:bodyPr>
          <a:lstStyle/>
          <a:p>
            <a:r>
              <a:rPr lang="en-US" sz="2400" b="1" dirty="0"/>
              <a:t>green power </a:t>
            </a:r>
            <a:r>
              <a:rPr lang="en-US" sz="2400" dirty="0"/>
              <a:t>a subset of renewable energy composed of grid-based electricity produced from renewable energy sources </a:t>
            </a:r>
          </a:p>
        </p:txBody>
      </p:sp>
      <p:pic>
        <p:nvPicPr>
          <p:cNvPr id="4" name="Picture 3">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525" y="1884893"/>
            <a:ext cx="4496555" cy="4572000"/>
          </a:xfrm>
          <a:prstGeom prst="rect">
            <a:avLst/>
          </a:prstGeom>
        </p:spPr>
      </p:pic>
      <p:grpSp>
        <p:nvGrpSpPr>
          <p:cNvPr id="13" name="Group 12">
            <a:extLst>
              <a:ext uri="{FF2B5EF4-FFF2-40B4-BE49-F238E27FC236}">
                <a16:creationId xmlns:a16="http://schemas.microsoft.com/office/drawing/2014/main" id="{278A82B4-9900-48CB-92CE-7ECBF72E388A}"/>
              </a:ext>
            </a:extLst>
          </p:cNvPr>
          <p:cNvGrpSpPr/>
          <p:nvPr/>
        </p:nvGrpSpPr>
        <p:grpSpPr>
          <a:xfrm>
            <a:off x="0" y="-4528"/>
            <a:ext cx="12188952" cy="825224"/>
            <a:chOff x="0" y="-4528"/>
            <a:chExt cx="12188952" cy="825224"/>
          </a:xfrm>
        </p:grpSpPr>
        <p:sp>
          <p:nvSpPr>
            <p:cNvPr id="14" name="Rectangle 13">
              <a:extLst>
                <a:ext uri="{FF2B5EF4-FFF2-40B4-BE49-F238E27FC236}">
                  <a16:creationId xmlns:a16="http://schemas.microsoft.com/office/drawing/2014/main" id="{AD8F0112-7A3B-4943-8570-801346697527}"/>
                </a:ext>
              </a:extLst>
            </p:cNvPr>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GA02	Excerpt EA Overview. LEED BD+C RG v4 - Pgs. 323-324</a:t>
              </a:r>
            </a:p>
            <a:p>
              <a:endParaRPr lang="en-US" sz="2000" b="1" dirty="0"/>
            </a:p>
          </p:txBody>
        </p:sp>
        <p:grpSp>
          <p:nvGrpSpPr>
            <p:cNvPr id="15" name="Group 14">
              <a:extLst>
                <a:ext uri="{FF2B5EF4-FFF2-40B4-BE49-F238E27FC236}">
                  <a16:creationId xmlns:a16="http://schemas.microsoft.com/office/drawing/2014/main" id="{C06BDA25-F78F-4B4C-9A0D-DBF5104292D7}"/>
                </a:ext>
              </a:extLst>
            </p:cNvPr>
            <p:cNvGrpSpPr/>
            <p:nvPr/>
          </p:nvGrpSpPr>
          <p:grpSpPr>
            <a:xfrm>
              <a:off x="11365992" y="-4528"/>
              <a:ext cx="822960" cy="825224"/>
              <a:chOff x="9845040" y="-2264"/>
              <a:chExt cx="822960" cy="825224"/>
            </a:xfrm>
          </p:grpSpPr>
          <p:sp>
            <p:nvSpPr>
              <p:cNvPr id="16" name="Rectangle 15">
                <a:extLst>
                  <a:ext uri="{FF2B5EF4-FFF2-40B4-BE49-F238E27FC236}">
                    <a16:creationId xmlns:a16="http://schemas.microsoft.com/office/drawing/2014/main" id="{5D71E270-D6B0-4BA1-815E-FE4FBC8FD88D}"/>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 name="Picture 16">
                <a:extLst>
                  <a:ext uri="{FF2B5EF4-FFF2-40B4-BE49-F238E27FC236}">
                    <a16:creationId xmlns:a16="http://schemas.microsoft.com/office/drawing/2014/main" id="{80829656-7535-48A0-855D-67D44DE32F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sp>
        <p:nvSpPr>
          <p:cNvPr id="2" name="Footer Placeholder 1">
            <a:extLst>
              <a:ext uri="{FF2B5EF4-FFF2-40B4-BE49-F238E27FC236}">
                <a16:creationId xmlns:a16="http://schemas.microsoft.com/office/drawing/2014/main" id="{2A717573-1261-D99B-10F0-5AB4BCB24CC3}"/>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4E3FFD54-5E1C-95A9-81C7-67AFDB259D94}"/>
              </a:ext>
            </a:extLst>
          </p:cNvPr>
          <p:cNvSpPr>
            <a:spLocks noGrp="1"/>
          </p:cNvSpPr>
          <p:nvPr>
            <p:ph type="sldNum" sz="quarter" idx="12"/>
          </p:nvPr>
        </p:nvSpPr>
        <p:spPr/>
        <p:txBody>
          <a:bodyPr/>
          <a:lstStyle/>
          <a:p>
            <a:fld id="{D59DBDBE-B129-42B6-80D2-3A20EEFE3BB1}" type="slidenum">
              <a:rPr lang="en-US" smtClean="0"/>
              <a:t>4</a:t>
            </a:fld>
            <a:endParaRPr lang="en-US"/>
          </a:p>
        </p:txBody>
      </p:sp>
    </p:spTree>
    <p:extLst>
      <p:ext uri="{BB962C8B-B14F-4D97-AF65-F5344CB8AC3E}">
        <p14:creationId xmlns:p14="http://schemas.microsoft.com/office/powerpoint/2010/main" val="311228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4400"/>
            <a:ext cx="12192000" cy="4062651"/>
          </a:xfrm>
          <a:prstGeom prst="rect">
            <a:avLst/>
          </a:prstGeom>
        </p:spPr>
        <p:txBody>
          <a:bodyPr wrap="square" tIns="0" bIns="0">
            <a:spAutoFit/>
          </a:bodyPr>
          <a:lstStyle/>
          <a:p>
            <a:r>
              <a:rPr lang="en-US" sz="2400" b="1" dirty="0"/>
              <a:t>Commissioning (</a:t>
            </a:r>
            <a:r>
              <a:rPr lang="en-US" sz="2400" b="1" dirty="0" err="1"/>
              <a:t>Cx</a:t>
            </a:r>
            <a:r>
              <a:rPr lang="en-US" sz="2400" b="1" dirty="0"/>
              <a:t>)</a:t>
            </a:r>
          </a:p>
          <a:p>
            <a:r>
              <a:rPr lang="en-US" sz="2400" dirty="0"/>
              <a:t>the process of verifying and documenting that a building and all of its systems and assemblies are planned, designed, installed, tested, operated, and maintained to meet the owner’s project requirements. </a:t>
            </a:r>
          </a:p>
          <a:p>
            <a:endParaRPr lang="en-US" sz="2400" dirty="0"/>
          </a:p>
          <a:p>
            <a:endParaRPr lang="en-US" sz="2400" dirty="0"/>
          </a:p>
          <a:p>
            <a:r>
              <a:rPr lang="en-US" sz="2400" b="1" dirty="0"/>
              <a:t>Commissioning Authority (</a:t>
            </a:r>
            <a:r>
              <a:rPr lang="en-US" sz="2400" b="1" dirty="0" err="1"/>
              <a:t>CxA</a:t>
            </a:r>
            <a:r>
              <a:rPr lang="en-US" sz="2400" b="1" dirty="0"/>
              <a:t>) </a:t>
            </a:r>
            <a:endParaRPr lang="en-US" sz="2400" dirty="0"/>
          </a:p>
          <a:p>
            <a:r>
              <a:rPr lang="en-US" sz="2400" dirty="0"/>
              <a:t>the individual designated to organize, lead, and review the completion of commissioning process activities. The </a:t>
            </a:r>
            <a:r>
              <a:rPr lang="en-US" sz="2400" dirty="0" err="1"/>
              <a:t>CxA</a:t>
            </a:r>
            <a:r>
              <a:rPr lang="en-US" sz="2400" dirty="0"/>
              <a:t> facilitates communication among the owner, designer, and contractor to ensure that complex systems are installed and function in accordance with the owner’s project requirements. </a:t>
            </a:r>
          </a:p>
        </p:txBody>
      </p:sp>
      <p:grpSp>
        <p:nvGrpSpPr>
          <p:cNvPr id="13" name="Group 12">
            <a:extLst>
              <a:ext uri="{FF2B5EF4-FFF2-40B4-BE49-F238E27FC236}">
                <a16:creationId xmlns:a16="http://schemas.microsoft.com/office/drawing/2014/main" id="{8342E995-5588-479C-A0B2-8851A5F7C6F0}"/>
              </a:ext>
            </a:extLst>
          </p:cNvPr>
          <p:cNvGrpSpPr/>
          <p:nvPr/>
        </p:nvGrpSpPr>
        <p:grpSpPr>
          <a:xfrm>
            <a:off x="0" y="-4528"/>
            <a:ext cx="12188952" cy="825224"/>
            <a:chOff x="0" y="-4528"/>
            <a:chExt cx="12188952" cy="825224"/>
          </a:xfrm>
        </p:grpSpPr>
        <p:sp>
          <p:nvSpPr>
            <p:cNvPr id="14" name="Rectangle 13">
              <a:extLst>
                <a:ext uri="{FF2B5EF4-FFF2-40B4-BE49-F238E27FC236}">
                  <a16:creationId xmlns:a16="http://schemas.microsoft.com/office/drawing/2014/main" id="{35995E97-32D1-4B9A-B2F7-28955A21ADDD}"/>
                </a:ext>
              </a:extLst>
            </p:cNvPr>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GA02	Excerpt EA Overview. LEED BD+C RG v4 - Pgs. 323-324</a:t>
              </a:r>
            </a:p>
            <a:p>
              <a:endParaRPr lang="en-US" sz="2000" b="1" dirty="0"/>
            </a:p>
          </p:txBody>
        </p:sp>
        <p:grpSp>
          <p:nvGrpSpPr>
            <p:cNvPr id="15" name="Group 14">
              <a:extLst>
                <a:ext uri="{FF2B5EF4-FFF2-40B4-BE49-F238E27FC236}">
                  <a16:creationId xmlns:a16="http://schemas.microsoft.com/office/drawing/2014/main" id="{CE86C2B5-0409-4C4D-955A-E681BD5DE3A8}"/>
                </a:ext>
              </a:extLst>
            </p:cNvPr>
            <p:cNvGrpSpPr/>
            <p:nvPr/>
          </p:nvGrpSpPr>
          <p:grpSpPr>
            <a:xfrm>
              <a:off x="11365992" y="-4528"/>
              <a:ext cx="822960" cy="825224"/>
              <a:chOff x="9845040" y="-2264"/>
              <a:chExt cx="822960" cy="825224"/>
            </a:xfrm>
          </p:grpSpPr>
          <p:sp>
            <p:nvSpPr>
              <p:cNvPr id="16" name="Rectangle 15">
                <a:extLst>
                  <a:ext uri="{FF2B5EF4-FFF2-40B4-BE49-F238E27FC236}">
                    <a16:creationId xmlns:a16="http://schemas.microsoft.com/office/drawing/2014/main" id="{178D78D1-C334-497A-9F3A-AC99E81D3777}"/>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 name="Picture 16">
                <a:extLst>
                  <a:ext uri="{FF2B5EF4-FFF2-40B4-BE49-F238E27FC236}">
                    <a16:creationId xmlns:a16="http://schemas.microsoft.com/office/drawing/2014/main" id="{BF4C7E9E-4451-4B72-BBC5-A9DEDC57E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sp>
        <p:nvSpPr>
          <p:cNvPr id="2" name="Footer Placeholder 1">
            <a:extLst>
              <a:ext uri="{FF2B5EF4-FFF2-40B4-BE49-F238E27FC236}">
                <a16:creationId xmlns:a16="http://schemas.microsoft.com/office/drawing/2014/main" id="{A7DE7633-C54F-CF10-E06F-D7B6E17F64EB}"/>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85C7121B-8E1C-1B2D-BE77-13984ABB10A9}"/>
              </a:ext>
            </a:extLst>
          </p:cNvPr>
          <p:cNvSpPr>
            <a:spLocks noGrp="1"/>
          </p:cNvSpPr>
          <p:nvPr>
            <p:ph type="sldNum" sz="quarter" idx="12"/>
          </p:nvPr>
        </p:nvSpPr>
        <p:spPr/>
        <p:txBody>
          <a:bodyPr/>
          <a:lstStyle/>
          <a:p>
            <a:fld id="{D59DBDBE-B129-42B6-80D2-3A20EEFE3BB1}" type="slidenum">
              <a:rPr lang="en-US" smtClean="0"/>
              <a:t>5</a:t>
            </a:fld>
            <a:endParaRPr lang="en-US"/>
          </a:p>
        </p:txBody>
      </p:sp>
    </p:spTree>
    <p:extLst>
      <p:ext uri="{BB962C8B-B14F-4D97-AF65-F5344CB8AC3E}">
        <p14:creationId xmlns:p14="http://schemas.microsoft.com/office/powerpoint/2010/main" val="215516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4403"/>
            <a:ext cx="12192000" cy="3323987"/>
          </a:xfrm>
          <a:prstGeom prst="rect">
            <a:avLst/>
          </a:prstGeom>
        </p:spPr>
        <p:txBody>
          <a:bodyPr wrap="square" tIns="0" bIns="0">
            <a:spAutoFit/>
          </a:bodyPr>
          <a:lstStyle/>
          <a:p>
            <a:r>
              <a:rPr lang="en-US" sz="2400" b="1" dirty="0"/>
              <a:t>Demand Response (DR) </a:t>
            </a:r>
            <a:endParaRPr lang="en-US" sz="2400" dirty="0"/>
          </a:p>
          <a:p>
            <a:r>
              <a:rPr lang="en-US" sz="2400" dirty="0"/>
              <a:t>a change in electricity use by demand-side resources from their normal consumption patterns in response to changes in the price of electricity or to incentive payments designed to induce lower electricity use at times of high wholesale market prices or when system reliability is jeopardized. </a:t>
            </a:r>
          </a:p>
          <a:p>
            <a:endParaRPr lang="en-US" sz="2400" dirty="0"/>
          </a:p>
          <a:p>
            <a:r>
              <a:rPr lang="en-US" sz="2400" b="1" dirty="0"/>
              <a:t>Demand Response (DR) Event </a:t>
            </a:r>
            <a:endParaRPr lang="en-US" sz="2400" dirty="0"/>
          </a:p>
          <a:p>
            <a:r>
              <a:rPr lang="en-US" sz="2400" dirty="0"/>
              <a:t>a specific period of time when the utility or independent service operator calls for a change in the pattern or level of use in grid-based electricity from its program participants. Also known as a curtailment event. </a:t>
            </a:r>
          </a:p>
        </p:txBody>
      </p:sp>
      <p:grpSp>
        <p:nvGrpSpPr>
          <p:cNvPr id="13" name="Group 12">
            <a:extLst>
              <a:ext uri="{FF2B5EF4-FFF2-40B4-BE49-F238E27FC236}">
                <a16:creationId xmlns:a16="http://schemas.microsoft.com/office/drawing/2014/main" id="{58158782-9C5E-40B2-AB4B-A782FD3BF580}"/>
              </a:ext>
            </a:extLst>
          </p:cNvPr>
          <p:cNvGrpSpPr/>
          <p:nvPr/>
        </p:nvGrpSpPr>
        <p:grpSpPr>
          <a:xfrm>
            <a:off x="0" y="-4528"/>
            <a:ext cx="12188952" cy="825224"/>
            <a:chOff x="0" y="-4528"/>
            <a:chExt cx="12188952" cy="825224"/>
          </a:xfrm>
        </p:grpSpPr>
        <p:sp>
          <p:nvSpPr>
            <p:cNvPr id="14" name="Rectangle 13">
              <a:extLst>
                <a:ext uri="{FF2B5EF4-FFF2-40B4-BE49-F238E27FC236}">
                  <a16:creationId xmlns:a16="http://schemas.microsoft.com/office/drawing/2014/main" id="{6EB6D024-B2B1-4C6B-AE1B-74C823F01473}"/>
                </a:ext>
              </a:extLst>
            </p:cNvPr>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GA02	Excerpt EA Overview. LEED BD+C RG v4 - Pgs. 323-324</a:t>
              </a:r>
            </a:p>
            <a:p>
              <a:endParaRPr lang="en-US" sz="2000" b="1" dirty="0"/>
            </a:p>
          </p:txBody>
        </p:sp>
        <p:grpSp>
          <p:nvGrpSpPr>
            <p:cNvPr id="15" name="Group 14">
              <a:extLst>
                <a:ext uri="{FF2B5EF4-FFF2-40B4-BE49-F238E27FC236}">
                  <a16:creationId xmlns:a16="http://schemas.microsoft.com/office/drawing/2014/main" id="{DE4619D4-CF96-4E3F-86A5-10B37800A942}"/>
                </a:ext>
              </a:extLst>
            </p:cNvPr>
            <p:cNvGrpSpPr/>
            <p:nvPr/>
          </p:nvGrpSpPr>
          <p:grpSpPr>
            <a:xfrm>
              <a:off x="11365992" y="-4528"/>
              <a:ext cx="822960" cy="825224"/>
              <a:chOff x="9845040" y="-2264"/>
              <a:chExt cx="822960" cy="825224"/>
            </a:xfrm>
          </p:grpSpPr>
          <p:sp>
            <p:nvSpPr>
              <p:cNvPr id="16" name="Rectangle 15">
                <a:extLst>
                  <a:ext uri="{FF2B5EF4-FFF2-40B4-BE49-F238E27FC236}">
                    <a16:creationId xmlns:a16="http://schemas.microsoft.com/office/drawing/2014/main" id="{D1CF4C4E-E9B6-4F21-AA04-4028EEAEF5E5}"/>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 name="Picture 16">
                <a:extLst>
                  <a:ext uri="{FF2B5EF4-FFF2-40B4-BE49-F238E27FC236}">
                    <a16:creationId xmlns:a16="http://schemas.microsoft.com/office/drawing/2014/main" id="{C3128013-5767-41E9-9D25-E94C6F8F23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sp>
        <p:nvSpPr>
          <p:cNvPr id="2" name="Footer Placeholder 1">
            <a:extLst>
              <a:ext uri="{FF2B5EF4-FFF2-40B4-BE49-F238E27FC236}">
                <a16:creationId xmlns:a16="http://schemas.microsoft.com/office/drawing/2014/main" id="{BCE47D3C-054D-1A72-773C-033060F934D4}"/>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F02A96DF-A455-138F-71B9-A0BF7D5B3978}"/>
              </a:ext>
            </a:extLst>
          </p:cNvPr>
          <p:cNvSpPr>
            <a:spLocks noGrp="1"/>
          </p:cNvSpPr>
          <p:nvPr>
            <p:ph type="sldNum" sz="quarter" idx="12"/>
          </p:nvPr>
        </p:nvSpPr>
        <p:spPr/>
        <p:txBody>
          <a:bodyPr/>
          <a:lstStyle/>
          <a:p>
            <a:fld id="{D59DBDBE-B129-42B6-80D2-3A20EEFE3BB1}" type="slidenum">
              <a:rPr lang="en-US" smtClean="0"/>
              <a:t>6</a:t>
            </a:fld>
            <a:endParaRPr lang="en-US"/>
          </a:p>
        </p:txBody>
      </p:sp>
    </p:spTree>
    <p:extLst>
      <p:ext uri="{BB962C8B-B14F-4D97-AF65-F5344CB8AC3E}">
        <p14:creationId xmlns:p14="http://schemas.microsoft.com/office/powerpoint/2010/main" val="2167067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1"/>
            <a:ext cx="9144000" cy="256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9F5BBC3-DF97-4E73-A0AD-5C2E46C3CCDF}" type="slidenum">
              <a:rPr lang="en-US" smtClean="0"/>
              <a:t>7</a:t>
            </a:fld>
            <a:endParaRPr lang="en-US" dirty="0"/>
          </a:p>
        </p:txBody>
      </p:sp>
      <p:pic>
        <p:nvPicPr>
          <p:cNvPr id="7" name="Picture 2">
            <a:extLst>
              <a:ext uri="{FF2B5EF4-FFF2-40B4-BE49-F238E27FC236}">
                <a16:creationId xmlns:a16="http://schemas.microsoft.com/office/drawing/2014/main" id="{B4253B26-7FF4-4F03-8353-B2CA68A32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223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F9497E7F-3004-0D78-4062-49FFD00384EA}"/>
              </a:ext>
            </a:extLst>
          </p:cNvPr>
          <p:cNvSpPr>
            <a:spLocks noGrp="1"/>
          </p:cNvSpPr>
          <p:nvPr>
            <p:ph type="ftr" sz="quarter" idx="11"/>
          </p:nvPr>
        </p:nvSpPr>
        <p:spPr/>
        <p:txBody>
          <a:bodyPr/>
          <a:lstStyle/>
          <a:p>
            <a:r>
              <a:rPr lang="en-US"/>
              <a:t>Green Building Practices</a:t>
            </a:r>
          </a:p>
        </p:txBody>
      </p:sp>
    </p:spTree>
    <p:extLst>
      <p:ext uri="{BB962C8B-B14F-4D97-AF65-F5344CB8AC3E}">
        <p14:creationId xmlns:p14="http://schemas.microsoft.com/office/powerpoint/2010/main" val="53127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2268200" cy="508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a:extLst>
              <a:ext uri="{FF2B5EF4-FFF2-40B4-BE49-F238E27FC236}">
                <a16:creationId xmlns:a16="http://schemas.microsoft.com/office/drawing/2014/main" id="{E5511C7B-275B-49E2-9C11-6E8708F22A30}"/>
              </a:ext>
            </a:extLst>
          </p:cNvPr>
          <p:cNvGrpSpPr/>
          <p:nvPr/>
        </p:nvGrpSpPr>
        <p:grpSpPr>
          <a:xfrm>
            <a:off x="0" y="-4528"/>
            <a:ext cx="12188952" cy="825224"/>
            <a:chOff x="0" y="-4528"/>
            <a:chExt cx="12188952" cy="825224"/>
          </a:xfrm>
        </p:grpSpPr>
        <p:sp>
          <p:nvSpPr>
            <p:cNvPr id="14" name="Rectangle 13">
              <a:extLst>
                <a:ext uri="{FF2B5EF4-FFF2-40B4-BE49-F238E27FC236}">
                  <a16:creationId xmlns:a16="http://schemas.microsoft.com/office/drawing/2014/main" id="{2CAF7A25-280D-4B8C-A1F9-23617CC6DF3E}"/>
                </a:ext>
              </a:extLst>
            </p:cNvPr>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LEED Core Concepts Guide</a:t>
              </a:r>
            </a:p>
          </p:txBody>
        </p:sp>
        <p:grpSp>
          <p:nvGrpSpPr>
            <p:cNvPr id="15" name="Group 14">
              <a:extLst>
                <a:ext uri="{FF2B5EF4-FFF2-40B4-BE49-F238E27FC236}">
                  <a16:creationId xmlns:a16="http://schemas.microsoft.com/office/drawing/2014/main" id="{ACAC38C1-405C-49A3-A0CA-F0E26A124FF2}"/>
                </a:ext>
              </a:extLst>
            </p:cNvPr>
            <p:cNvGrpSpPr/>
            <p:nvPr/>
          </p:nvGrpSpPr>
          <p:grpSpPr>
            <a:xfrm>
              <a:off x="11365992" y="-4528"/>
              <a:ext cx="822960" cy="825224"/>
              <a:chOff x="9845040" y="-2264"/>
              <a:chExt cx="822960" cy="825224"/>
            </a:xfrm>
          </p:grpSpPr>
          <p:sp>
            <p:nvSpPr>
              <p:cNvPr id="16" name="Rectangle 15">
                <a:extLst>
                  <a:ext uri="{FF2B5EF4-FFF2-40B4-BE49-F238E27FC236}">
                    <a16:creationId xmlns:a16="http://schemas.microsoft.com/office/drawing/2014/main" id="{AD5035EB-CCF6-4423-A18C-4CFFFE13CE8D}"/>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 name="Picture 16">
                <a:extLst>
                  <a:ext uri="{FF2B5EF4-FFF2-40B4-BE49-F238E27FC236}">
                    <a16:creationId xmlns:a16="http://schemas.microsoft.com/office/drawing/2014/main" id="{3A3980D2-5DA0-4E89-BC1B-13C24DCCBB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sp>
        <p:nvSpPr>
          <p:cNvPr id="2" name="Footer Placeholder 1">
            <a:extLst>
              <a:ext uri="{FF2B5EF4-FFF2-40B4-BE49-F238E27FC236}">
                <a16:creationId xmlns:a16="http://schemas.microsoft.com/office/drawing/2014/main" id="{B45A2460-7E8E-3D46-F9A4-A94EA3E54D58}"/>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3A3D4ABC-9B9C-96E8-A9FB-310C076DA328}"/>
              </a:ext>
            </a:extLst>
          </p:cNvPr>
          <p:cNvSpPr>
            <a:spLocks noGrp="1"/>
          </p:cNvSpPr>
          <p:nvPr>
            <p:ph type="sldNum" sz="quarter" idx="12"/>
          </p:nvPr>
        </p:nvSpPr>
        <p:spPr/>
        <p:txBody>
          <a:bodyPr/>
          <a:lstStyle/>
          <a:p>
            <a:fld id="{D59DBDBE-B129-42B6-80D2-3A20EEFE3BB1}" type="slidenum">
              <a:rPr lang="en-US" smtClean="0"/>
              <a:t>8</a:t>
            </a:fld>
            <a:endParaRPr lang="en-US"/>
          </a:p>
        </p:txBody>
      </p:sp>
    </p:spTree>
    <p:extLst>
      <p:ext uri="{BB962C8B-B14F-4D97-AF65-F5344CB8AC3E}">
        <p14:creationId xmlns:p14="http://schemas.microsoft.com/office/powerpoint/2010/main" val="78300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2192000" cy="3497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a:extLst>
              <a:ext uri="{FF2B5EF4-FFF2-40B4-BE49-F238E27FC236}">
                <a16:creationId xmlns:a16="http://schemas.microsoft.com/office/drawing/2014/main" id="{EB7B4852-B9D0-4820-8D1E-13AA427F3BEA}"/>
              </a:ext>
            </a:extLst>
          </p:cNvPr>
          <p:cNvGrpSpPr/>
          <p:nvPr/>
        </p:nvGrpSpPr>
        <p:grpSpPr>
          <a:xfrm>
            <a:off x="0" y="-4528"/>
            <a:ext cx="12188952" cy="825224"/>
            <a:chOff x="0" y="-4528"/>
            <a:chExt cx="12188952" cy="825224"/>
          </a:xfrm>
        </p:grpSpPr>
        <p:sp>
          <p:nvSpPr>
            <p:cNvPr id="14" name="Rectangle 13">
              <a:extLst>
                <a:ext uri="{FF2B5EF4-FFF2-40B4-BE49-F238E27FC236}">
                  <a16:creationId xmlns:a16="http://schemas.microsoft.com/office/drawing/2014/main" id="{F792A1F0-E123-46F1-87E7-B0EEF17502CB}"/>
                </a:ext>
              </a:extLst>
            </p:cNvPr>
            <p:cNvSpPr/>
            <p:nvPr/>
          </p:nvSpPr>
          <p:spPr>
            <a:xfrm>
              <a:off x="0" y="-2264"/>
              <a:ext cx="12188952" cy="822960"/>
            </a:xfrm>
            <a:prstGeom prst="rect">
              <a:avLst/>
            </a:prstGeom>
            <a:solidFill>
              <a:srgbClr val="FEC13B"/>
            </a:solidFill>
            <a:ln>
              <a:solidFill>
                <a:schemeClr val="tx1"/>
              </a:solidFill>
            </a:ln>
          </p:spPr>
          <p:txBody>
            <a:bodyPr wrap="square">
              <a:noAutofit/>
            </a:bodyPr>
            <a:lstStyle/>
            <a:p>
              <a:r>
                <a:rPr lang="en-US" sz="2800" b="1" dirty="0"/>
                <a:t>Energy and Atmosphere (EA)</a:t>
              </a:r>
            </a:p>
            <a:p>
              <a:r>
                <a:rPr lang="en-US" sz="2000" b="1" dirty="0"/>
                <a:t>LEED Core Concepts Guide</a:t>
              </a:r>
            </a:p>
          </p:txBody>
        </p:sp>
        <p:grpSp>
          <p:nvGrpSpPr>
            <p:cNvPr id="15" name="Group 14">
              <a:extLst>
                <a:ext uri="{FF2B5EF4-FFF2-40B4-BE49-F238E27FC236}">
                  <a16:creationId xmlns:a16="http://schemas.microsoft.com/office/drawing/2014/main" id="{714119E6-0955-46AF-905B-8D5EFF8AA6D1}"/>
                </a:ext>
              </a:extLst>
            </p:cNvPr>
            <p:cNvGrpSpPr/>
            <p:nvPr/>
          </p:nvGrpSpPr>
          <p:grpSpPr>
            <a:xfrm>
              <a:off x="11365992" y="-4528"/>
              <a:ext cx="822960" cy="825224"/>
              <a:chOff x="9845040" y="-2264"/>
              <a:chExt cx="822960" cy="825224"/>
            </a:xfrm>
          </p:grpSpPr>
          <p:sp>
            <p:nvSpPr>
              <p:cNvPr id="16" name="Rectangle 15">
                <a:extLst>
                  <a:ext uri="{FF2B5EF4-FFF2-40B4-BE49-F238E27FC236}">
                    <a16:creationId xmlns:a16="http://schemas.microsoft.com/office/drawing/2014/main" id="{D4F2BF79-09FA-481D-9679-25FD04F1BA25}"/>
                  </a:ext>
                </a:extLst>
              </p:cNvPr>
              <p:cNvSpPr/>
              <p:nvPr/>
            </p:nvSpPr>
            <p:spPr>
              <a:xfrm>
                <a:off x="9845040" y="-2264"/>
                <a:ext cx="822960" cy="8229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 name="Picture 16">
                <a:extLst>
                  <a:ext uri="{FF2B5EF4-FFF2-40B4-BE49-F238E27FC236}">
                    <a16:creationId xmlns:a16="http://schemas.microsoft.com/office/drawing/2014/main" id="{52ABD80D-AEFE-4827-B8A1-1DEA46B920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5040" y="0"/>
                <a:ext cx="822960" cy="822960"/>
              </a:xfrm>
              <a:prstGeom prst="rect">
                <a:avLst/>
              </a:prstGeom>
            </p:spPr>
          </p:pic>
        </p:grpSp>
      </p:grpSp>
      <p:sp>
        <p:nvSpPr>
          <p:cNvPr id="2" name="Footer Placeholder 1">
            <a:extLst>
              <a:ext uri="{FF2B5EF4-FFF2-40B4-BE49-F238E27FC236}">
                <a16:creationId xmlns:a16="http://schemas.microsoft.com/office/drawing/2014/main" id="{6C730105-1154-9ED1-BFCB-0ACF42CA7923}"/>
              </a:ext>
            </a:extLst>
          </p:cNvPr>
          <p:cNvSpPr>
            <a:spLocks noGrp="1"/>
          </p:cNvSpPr>
          <p:nvPr>
            <p:ph type="ftr" sz="quarter" idx="11"/>
          </p:nvPr>
        </p:nvSpPr>
        <p:spPr/>
        <p:txBody>
          <a:bodyPr/>
          <a:lstStyle/>
          <a:p>
            <a:r>
              <a:rPr lang="en-US"/>
              <a:t>Green Building Practices</a:t>
            </a:r>
          </a:p>
        </p:txBody>
      </p:sp>
      <p:sp>
        <p:nvSpPr>
          <p:cNvPr id="3" name="Slide Number Placeholder 2">
            <a:extLst>
              <a:ext uri="{FF2B5EF4-FFF2-40B4-BE49-F238E27FC236}">
                <a16:creationId xmlns:a16="http://schemas.microsoft.com/office/drawing/2014/main" id="{86E89F40-8F79-9C4B-40F3-3F9F5B2C62FA}"/>
              </a:ext>
            </a:extLst>
          </p:cNvPr>
          <p:cNvSpPr>
            <a:spLocks noGrp="1"/>
          </p:cNvSpPr>
          <p:nvPr>
            <p:ph type="sldNum" sz="quarter" idx="12"/>
          </p:nvPr>
        </p:nvSpPr>
        <p:spPr/>
        <p:txBody>
          <a:bodyPr/>
          <a:lstStyle/>
          <a:p>
            <a:fld id="{D59DBDBE-B129-42B6-80D2-3A20EEFE3BB1}" type="slidenum">
              <a:rPr lang="en-US" smtClean="0"/>
              <a:t>9</a:t>
            </a:fld>
            <a:endParaRPr lang="en-US"/>
          </a:p>
        </p:txBody>
      </p:sp>
    </p:spTree>
    <p:extLst>
      <p:ext uri="{BB962C8B-B14F-4D97-AF65-F5344CB8AC3E}">
        <p14:creationId xmlns:p14="http://schemas.microsoft.com/office/powerpoint/2010/main" val="4015042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6059</TotalTime>
  <Words>629</Words>
  <Application>Microsoft Office PowerPoint</Application>
  <PresentationFormat>Widescreen</PresentationFormat>
  <Paragraphs>98</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354</cp:revision>
  <dcterms:created xsi:type="dcterms:W3CDTF">2015-03-21T19:21:35Z</dcterms:created>
  <dcterms:modified xsi:type="dcterms:W3CDTF">2024-02-01T18:15:13Z</dcterms:modified>
</cp:coreProperties>
</file>