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522" r:id="rId2"/>
    <p:sldId id="534" r:id="rId3"/>
    <p:sldId id="535" r:id="rId4"/>
    <p:sldId id="523" r:id="rId5"/>
    <p:sldId id="524" r:id="rId6"/>
    <p:sldId id="525" r:id="rId7"/>
    <p:sldId id="526" r:id="rId8"/>
    <p:sldId id="536" r:id="rId9"/>
    <p:sldId id="527" r:id="rId10"/>
    <p:sldId id="496" r:id="rId11"/>
    <p:sldId id="528" r:id="rId12"/>
    <p:sldId id="529" r:id="rId13"/>
    <p:sldId id="530" r:id="rId14"/>
    <p:sldId id="532" r:id="rId15"/>
    <p:sldId id="531" r:id="rId16"/>
    <p:sldId id="28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A7CD"/>
    <a:srgbClr val="FEC13B"/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31" autoAdjust="0"/>
    <p:restoredTop sz="94434" autoAdjust="0"/>
  </p:normalViewPr>
  <p:slideViewPr>
    <p:cSldViewPr>
      <p:cViewPr varScale="1">
        <p:scale>
          <a:sx n="96" d="100"/>
          <a:sy n="96" d="100"/>
        </p:scale>
        <p:origin x="104" y="7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74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79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38EE9-F887-4164-A018-238DD0CA0E47}" type="datetimeFigureOut">
              <a:rPr lang="en-US" smtClean="0"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A6207-4EE1-4BEB-9B5B-A3C8CCA9DE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5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E6CC9-5D90-4A38-BFF2-1232EDBDD043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LEED v4 Power Jam Study - lorisweb.com</a:t>
            </a:r>
          </a:p>
        </p:txBody>
      </p:sp>
    </p:spTree>
    <p:extLst>
      <p:ext uri="{BB962C8B-B14F-4D97-AF65-F5344CB8AC3E}">
        <p14:creationId xmlns:p14="http://schemas.microsoft.com/office/powerpoint/2010/main" val="345716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E6CC9-5D90-4A38-BFF2-1232EDBDD043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LEED v4 Power Jam Study - lorisweb.com</a:t>
            </a:r>
          </a:p>
        </p:txBody>
      </p:sp>
    </p:spTree>
    <p:extLst>
      <p:ext uri="{BB962C8B-B14F-4D97-AF65-F5344CB8AC3E}">
        <p14:creationId xmlns:p14="http://schemas.microsoft.com/office/powerpoint/2010/main" val="1957255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E6CC9-5D90-4A38-BFF2-1232EDBDD043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LEED v4 Power Jam Study - lorisweb.com</a:t>
            </a:r>
          </a:p>
        </p:txBody>
      </p:sp>
    </p:spTree>
    <p:extLst>
      <p:ext uri="{BB962C8B-B14F-4D97-AF65-F5344CB8AC3E}">
        <p14:creationId xmlns:p14="http://schemas.microsoft.com/office/powerpoint/2010/main" val="575378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E6CC9-5D90-4A38-BFF2-1232EDBDD043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LEED v4 Power Jam Study - lorisweb.com</a:t>
            </a:r>
          </a:p>
        </p:txBody>
      </p:sp>
    </p:spTree>
    <p:extLst>
      <p:ext uri="{BB962C8B-B14F-4D97-AF65-F5344CB8AC3E}">
        <p14:creationId xmlns:p14="http://schemas.microsoft.com/office/powerpoint/2010/main" val="484578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E6CC9-5D90-4A38-BFF2-1232EDBDD043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LEED v4 Power Jam Study - lorisweb.com</a:t>
            </a:r>
          </a:p>
        </p:txBody>
      </p:sp>
    </p:spTree>
    <p:extLst>
      <p:ext uri="{BB962C8B-B14F-4D97-AF65-F5344CB8AC3E}">
        <p14:creationId xmlns:p14="http://schemas.microsoft.com/office/powerpoint/2010/main" val="1002924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5BAA9-8018-4B33-ADA8-B4BA53AE7A61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43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D7361-B786-4897-ADAA-8BEC2176012A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5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2CFE0-AC0B-4833-A068-6B91C2FDA280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2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C1415-546E-4922-9C1F-4F882EDF7FB2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527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EC6FA-55E4-42E1-958D-D71841AB8924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9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124DA-86A4-4CAA-ACC9-50C0EC6CE02C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122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F9443-D495-4956-8806-A242C5029E61}" type="datetime1">
              <a:rPr lang="en-US" smtClean="0"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0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DD3D2-856C-4C15-B39F-D18801AB338C}" type="datetime1">
              <a:rPr lang="en-US" smtClean="0"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83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10F-2566-46D1-BF68-DE85951A6CB4}" type="datetime1">
              <a:rPr lang="en-US" smtClean="0"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8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3C0E9-7095-4C93-AE70-2EB05F6FE07B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9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21E0E-1C12-42F4-9ADF-A89D77A56AF1}" type="datetime1">
              <a:rPr lang="en-US" smtClean="0"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435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1BDC5-5463-402C-A313-13C6E41F217A}" type="datetime1">
              <a:rPr lang="en-US" smtClean="0"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DBDBE-B129-42B6-80D2-3A20EEFE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2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aiatopten.org/node/5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14400"/>
            <a:ext cx="12192000" cy="1292662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dirty="0"/>
              <a:t>The Indoor Environmental Quality (EQ) category addresses: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Indoor Air Quality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Thermal, visual, and acoustic comfort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F5DA4F7-C279-4494-A98F-4AE7F29E1602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7" name="Rectangle 6"/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CBC4145-D3D0-4EC5-8475-615E9EEE0DF6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8" name="Picture 7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8065" y="3048000"/>
            <a:ext cx="5095875" cy="2933700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C8239F-476B-3CE4-10F8-D82DE43B3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747204-2404-33EA-87A1-FEAD1A2BA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5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707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00401"/>
            <a:ext cx="9144000" cy="2323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2B53AD7-8A93-99B3-D420-C301C9173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ADCDB-5313-C4BC-06C0-B785D6A04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12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914403"/>
            <a:ext cx="9144000" cy="5922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3C0D1980-9719-4F7B-B24D-A9FDAE9B76E2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F380166-A736-4085-9F0A-87692F6FE985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Indoor Air Quality (IAQ)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EEA813E-AA96-487E-80A6-E3CD01DF61BA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3BD0F462-65EE-4FB5-A6C1-2248C61E6821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460AF9AE-26BD-41E9-B201-288F430F5C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18BD36D-F3B3-9F8C-CDC3-BC78DEB96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E68A83-7C7B-1657-1E40-0B3AA793A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835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914403"/>
            <a:ext cx="9144000" cy="3172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90D75255-F052-4ADC-BC82-33536C1CB431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5B027A7-4665-4CA6-A419-02544C40F223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Indoor Air Quality (IAQ)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3C072B2D-6C19-44C9-87AE-7265DD5B4349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D95AD2C-9874-4E19-A36A-0D8044E2E2B1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276207B0-8BBA-46B6-92DF-2945DB7952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23FF4E-F480-BE01-459D-6C1EA9F4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0C8C49-954A-F99F-91D1-E1CC4609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28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856175"/>
            <a:ext cx="5294123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CE48B885-EDF3-4F92-BF8C-9D035E6B491F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9CA2526-6692-4E90-994F-0E375C795812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Indoor Air Quality (IAQ)</a:t>
              </a: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72148A7C-DA2F-4791-B823-F8E11A93C558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1F380EA-44C0-43FB-AB54-C2CC45E002A8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A1070E55-A2CF-4108-B0E8-F5105BC114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3A2117-5102-2821-4E96-0520BC03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656BDA-4B60-64A8-23A3-B703FF177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9559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2640" y="1589391"/>
            <a:ext cx="8046720" cy="4236040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7DAF4BAC-A8E9-4DC3-AB9E-7CCA06124092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18BC8F8-F915-442E-9EFA-829F3BD9CE12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Lighting, Acoustics, Occupant Experience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6B59B78C-35A9-4CEC-9B6D-28BD68966EF7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3A3B257-B9D8-46E0-B5A9-171625B5B29F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3BF84D6D-3955-472A-915F-06FBF7EB60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080744-3794-31C4-1A71-22FC98B2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43135B-7782-E017-9D3D-EF8808CA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03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914403"/>
            <a:ext cx="7315200" cy="589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05922655-256C-4FFD-96DD-BDE94355A629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F9FD4CF-5C8D-4685-9F98-20325C86B9FC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Lighting, Acoustics, Occupant Experience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7BE3BDF-7EE8-42D7-AB43-63E07DF46B8E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D152C04-84C0-4494-82AF-E4F8FEBD8BAB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B3BD4886-E935-4190-8A1A-E729625F66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D401BBB-83D5-FDA9-4B35-2F0871552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E1DB2C7-E28B-C7ED-DF0A-A5D6EA34C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470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588" y="2743201"/>
            <a:ext cx="8124825" cy="3743325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707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5830CB-D635-0DF2-D4B0-09E80296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93AE8-6BFF-D0FA-C962-AF46DBCFF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5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858CAC-053F-8192-331F-7269515D68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AD0A4AA-6447-8EEF-8087-D9FEC32DC7C0}"/>
              </a:ext>
            </a:extLst>
          </p:cNvPr>
          <p:cNvSpPr txBox="1"/>
          <p:nvPr/>
        </p:nvSpPr>
        <p:spPr>
          <a:xfrm>
            <a:off x="0" y="914400"/>
            <a:ext cx="12192000" cy="2154436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dirty="0"/>
              <a:t>High-quality indoor environments: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Enhance productivity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Decrease absenteeism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Improve the building’s value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Reduce liability for building designers and owners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581E039-4C79-1DB7-FF0F-EF35F16EA2DF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65FEBDE-11FF-96AC-1D3A-6647E2506462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5BC47DC-250F-A8F6-BDD0-F4AEEC3DB080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659C31EB-1DA5-7EED-9FE0-14C5E7D15738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4C097711-B6BB-9549-8B0C-4B74CA2A70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BC40A9-2509-9AEC-3DC8-C2F602119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63568AD-B21C-1B93-45B6-E02C7D24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14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E3429D-310A-5707-A3B3-FF4ED357D2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5DA76F-9A2D-FFCA-44C2-3478EFB0C7C8}"/>
              </a:ext>
            </a:extLst>
          </p:cNvPr>
          <p:cNvSpPr txBox="1"/>
          <p:nvPr/>
        </p:nvSpPr>
        <p:spPr>
          <a:xfrm>
            <a:off x="0" y="914400"/>
            <a:ext cx="12192000" cy="1292662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dirty="0"/>
              <a:t>The Indoor Environmental Quality (EQ) category addresses: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Indoor Air Quality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Thermal, visual, and acoustic comfort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6567C7B-4A6C-0AD4-2D95-251B980F16D9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F9F2994-F24F-C563-2C9A-0E6313C707FA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C50C976-F527-BFD0-A912-02D9B27C7322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A6D1923-BDBB-EEDA-6BD5-8BD836840009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74ECE926-A9CA-0E48-47AD-2CC4723E74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069351E-3EC8-22E9-F910-05C9A7342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25BB00-023F-8765-3410-95683EE9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53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14401"/>
            <a:ext cx="12192000" cy="1292662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b="1" dirty="0"/>
              <a:t>Floor Area Calculations and Floor Plans </a:t>
            </a:r>
            <a:endParaRPr lang="en-US" sz="2800" dirty="0"/>
          </a:p>
          <a:p>
            <a:r>
              <a:rPr lang="en-US" sz="2800" dirty="0"/>
              <a:t>For many of the credits in the EQ category, compliance is based on the percentage of floor area that meets the credit requirements. </a:t>
            </a:r>
            <a:endParaRPr lang="en-US" sz="2400" dirty="0"/>
          </a:p>
        </p:txBody>
      </p:sp>
      <p:pic>
        <p:nvPicPr>
          <p:cNvPr id="16" name="Picture 15">
            <a:hlinkClick r:id="rId2"/>
            <a:extLst>
              <a:ext uri="{FF2B5EF4-FFF2-40B4-BE49-F238E27FC236}">
                <a16:creationId xmlns:a16="http://schemas.microsoft.com/office/drawing/2014/main" id="{CE03CAD9-EBE9-4D56-BEB6-AC27A0DC96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606" y="2300769"/>
            <a:ext cx="6300788" cy="3733800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E656FE40-F657-4E4C-844B-E3C95F6BA9E4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24E59E6-2EBA-435E-A785-31C575C4A9E2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7D020A2-4763-43F2-9D57-0CB1BDC89A12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86331E9-11C4-44D6-9975-C9D3C2ED5B64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69E93ACA-89C2-4B73-8C0A-B8501C8C67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9F801FD-997C-63E5-9EFB-EE7A392F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8A44D0-3137-45C4-0572-F1A6F1254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4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14400"/>
            <a:ext cx="12192000" cy="3877985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b="1" dirty="0"/>
              <a:t>Space categorization</a:t>
            </a:r>
          </a:p>
          <a:p>
            <a:r>
              <a:rPr lang="en-US" sz="2800" b="1" dirty="0"/>
              <a:t>Occupied versus unoccupied space </a:t>
            </a:r>
            <a:endParaRPr lang="en-US" sz="2800" dirty="0"/>
          </a:p>
          <a:p>
            <a:r>
              <a:rPr lang="en-US" sz="2800" dirty="0"/>
              <a:t>All spaces in a building must be categorized as either occupied or unoccupied. </a:t>
            </a:r>
          </a:p>
          <a:p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Occupied spaces </a:t>
            </a:r>
            <a:r>
              <a:rPr lang="en-US" sz="2800" dirty="0"/>
              <a:t>are enclosed areas intended for human activities. </a:t>
            </a:r>
          </a:p>
          <a:p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Unoccupied spaces </a:t>
            </a:r>
            <a:r>
              <a:rPr lang="en-US" sz="2800" dirty="0"/>
              <a:t>are places intended primarily for other purposes; they are occupied only occasionally and for short periods of time—in other words, they are inactive areas. </a:t>
            </a:r>
            <a:endParaRPr lang="en-US" sz="2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E482686-5F4C-45AB-B9B5-5C5FACC375D9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3F901CF-102C-4A3C-90DC-0E25BB6431CE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73776289-32DF-4E65-A104-749FCDCB2AC1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A4A342A-AC32-42FA-BE79-A477AACF7FB7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E0FEAD95-76F3-4F01-9E35-C6C96EA9B7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D58748-C4FD-6964-526A-3D48C42FE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6A11806-C6C3-DCBC-321C-2F3FF6A9D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32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14400"/>
            <a:ext cx="12192000" cy="3447098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b="1" dirty="0"/>
              <a:t>Regularly versus </a:t>
            </a:r>
            <a:r>
              <a:rPr lang="en-US" sz="2800" b="1" dirty="0" err="1"/>
              <a:t>nonregularly</a:t>
            </a:r>
            <a:r>
              <a:rPr lang="en-US" sz="2800" b="1" dirty="0"/>
              <a:t> occupied spaces </a:t>
            </a:r>
          </a:p>
          <a:p>
            <a:r>
              <a:rPr lang="en-US" sz="2800" dirty="0"/>
              <a:t>Occupied spaces are further classified as regularly occupied or </a:t>
            </a:r>
            <a:r>
              <a:rPr lang="en-US" sz="2800" dirty="0" err="1"/>
              <a:t>nonregularly</a:t>
            </a:r>
            <a:r>
              <a:rPr lang="en-US" sz="2800" dirty="0"/>
              <a:t> occupied, based on the duration of the occupancy. </a:t>
            </a:r>
          </a:p>
          <a:p>
            <a:endParaRPr lang="en-US" sz="2800" dirty="0"/>
          </a:p>
          <a:p>
            <a:r>
              <a:rPr lang="en-US" sz="2800" b="1" dirty="0"/>
              <a:t>Regularly occupied </a:t>
            </a:r>
            <a:r>
              <a:rPr lang="en-US" sz="2800" dirty="0"/>
              <a:t>spaces are enclosed areas where people normally spend time, defined as more than one hour of continuous occupancy per person per day, on average; the occupants may be seated or standing as they work, study, or perform other activities. </a:t>
            </a:r>
            <a:endParaRPr lang="en-US" sz="2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36BA402-6E6D-4213-B4F9-712E0CBF3AFB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9C9B9CE-A11E-4C0A-A8F8-16F87B9C3D18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1EB4406-D86A-47F0-8A45-0415D790A16C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EB3EAF4-C673-4680-A22E-BC76224E5AA3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1E7443C3-0382-44B9-B452-A45EE59496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A1CFDF-A7AA-5394-D62E-E24E48EC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99B160-7766-1269-74C1-8AA5E85B0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1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14400"/>
            <a:ext cx="12192000" cy="3447098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dirty="0"/>
              <a:t>For spaces that are not used daily, the classification should be based on the time a typical occupant spends in the space when it is in use.</a:t>
            </a:r>
          </a:p>
          <a:p>
            <a:endParaRPr lang="en-US" sz="2800" dirty="0"/>
          </a:p>
          <a:p>
            <a:r>
              <a:rPr lang="en-US" sz="2800" dirty="0"/>
              <a:t>For example, a computer workstation may be largely vacant throughout the month, but when it is occupied, a worker spends one to five hours there. It would then be considered regularly occupied because that length of time is sufficient to affect the person’s well-being, and he or she would have an expectation of thermal comfort and control over the environment. </a:t>
            </a:r>
            <a:endParaRPr lang="en-US" sz="2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EDF7D80-446F-44B9-8C14-4F963D171022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1427574-66F0-4364-A968-874F0CB426FC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446BB37B-A0F9-427B-B771-C2FE48092EF3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A3B31A54-CA45-4570-A578-5E2D691A7D55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80C1EFCA-D72B-470E-9ED5-0DE0215D50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66EDFB5-67E4-BFF1-3CA9-423C3F1A3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16A5B6F-8F77-F594-E1F2-EED47A77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10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4760B5-C934-52A8-F02E-F1AD032A2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D3D2C32-83FE-A744-B853-18B7A414B5D9}"/>
              </a:ext>
            </a:extLst>
          </p:cNvPr>
          <p:cNvSpPr txBox="1"/>
          <p:nvPr/>
        </p:nvSpPr>
        <p:spPr>
          <a:xfrm>
            <a:off x="0" y="914400"/>
            <a:ext cx="12192000" cy="3016210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b="1" dirty="0"/>
              <a:t>Occupied Space Subcategories</a:t>
            </a:r>
          </a:p>
          <a:p>
            <a:r>
              <a:rPr lang="en-US" sz="2800" dirty="0"/>
              <a:t>Occupied spaces, or portions of an occupied space, are further categorized as individual or shared </a:t>
            </a:r>
            <a:r>
              <a:rPr lang="en-US" sz="2800" dirty="0" err="1"/>
              <a:t>multioccupant</a:t>
            </a:r>
            <a:r>
              <a:rPr lang="en-US" sz="2800" dirty="0"/>
              <a:t>, based on the number of occupants and their activities.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An individual occupant space is an area where someone performs distinct tasks.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A shared </a:t>
            </a:r>
            <a:r>
              <a:rPr lang="en-US" sz="2800" dirty="0" err="1"/>
              <a:t>multioccupant</a:t>
            </a:r>
            <a:r>
              <a:rPr lang="en-US" sz="2800" dirty="0"/>
              <a:t> space is a place of congregation or a place where people pursue overlapping or collaborative tasks.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62F763D-8D02-CCC8-983C-5FF9A68A5772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A1DED54-0F51-C1CF-0FBA-85F1C3BA9B16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49B75A7-93FC-3DB0-9C76-77956D04991E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F54012E-0F22-3416-B572-F8F92ECF567F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17CAE283-6FA6-EA76-8CA3-E018A8D1FD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B163CB5-D0A5-E78E-2A3E-B09870E66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AB04CC-45CE-7F16-3415-275D62107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44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914400"/>
            <a:ext cx="12192000" cy="3016210"/>
          </a:xfrm>
          <a:prstGeom prst="rect">
            <a:avLst/>
          </a:prstGeom>
          <a:noFill/>
        </p:spPr>
        <p:txBody>
          <a:bodyPr wrap="square" lIns="91440" tIns="0" rIns="91440" bIns="0" rtlCol="0">
            <a:spAutoFit/>
          </a:bodyPr>
          <a:lstStyle/>
          <a:p>
            <a:r>
              <a:rPr lang="en-US" sz="2800" b="1" dirty="0"/>
              <a:t>Occupied Space Subcategories</a:t>
            </a:r>
          </a:p>
          <a:p>
            <a:r>
              <a:rPr lang="en-US" sz="2800" dirty="0"/>
              <a:t>Occupied spaces can also be classified as densely or non-densely occupied, based on the concentration of occupants in the space.</a:t>
            </a:r>
          </a:p>
          <a:p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A densely occupied space has a design occupant density of 25 people or more per 1,000 square feet, or 40 square feet or less per person.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Occupied spaces with a lower density are non-densely occupied.</a:t>
            </a:r>
            <a:endParaRPr lang="en-US" sz="2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92D3DE1-88C9-4B53-9815-86D243EE40EA}"/>
              </a:ext>
            </a:extLst>
          </p:cNvPr>
          <p:cNvGrpSpPr/>
          <p:nvPr/>
        </p:nvGrpSpPr>
        <p:grpSpPr>
          <a:xfrm>
            <a:off x="0" y="-4529"/>
            <a:ext cx="12192000" cy="825224"/>
            <a:chOff x="0" y="-4529"/>
            <a:chExt cx="12192000" cy="82522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530A7A7-D3D5-4787-877A-31A16F3F2C3B}"/>
                </a:ext>
              </a:extLst>
            </p:cNvPr>
            <p:cNvSpPr/>
            <p:nvPr/>
          </p:nvSpPr>
          <p:spPr>
            <a:xfrm>
              <a:off x="0" y="-2265"/>
              <a:ext cx="12192000" cy="822960"/>
            </a:xfrm>
            <a:prstGeom prst="rect">
              <a:avLst/>
            </a:prstGeom>
            <a:solidFill>
              <a:srgbClr val="36A7CD"/>
            </a:solidFill>
            <a:ln>
              <a:solidFill>
                <a:schemeClr val="tx1"/>
              </a:solidFill>
            </a:ln>
          </p:spPr>
          <p:txBody>
            <a:bodyPr wrap="square">
              <a:noAutofit/>
            </a:bodyPr>
            <a:lstStyle/>
            <a:p>
              <a:r>
                <a:rPr lang="en-US" sz="2400" b="1" dirty="0"/>
                <a:t>Indoor Environmental Quality</a:t>
              </a:r>
            </a:p>
            <a:p>
              <a:r>
                <a:rPr lang="en-US" sz="2400" b="1" dirty="0"/>
                <a:t>Overview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5CA7790-63A8-4016-8FEE-E0F6AEB21C1C}"/>
                </a:ext>
              </a:extLst>
            </p:cNvPr>
            <p:cNvGrpSpPr/>
            <p:nvPr/>
          </p:nvGrpSpPr>
          <p:grpSpPr>
            <a:xfrm>
              <a:off x="11369040" y="-4529"/>
              <a:ext cx="822960" cy="825224"/>
              <a:chOff x="10591800" y="1496041"/>
              <a:chExt cx="822960" cy="82522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2416060-5D8B-4091-9805-BC0B01C40B75}"/>
                  </a:ext>
                </a:extLst>
              </p:cNvPr>
              <p:cNvSpPr/>
              <p:nvPr/>
            </p:nvSpPr>
            <p:spPr>
              <a:xfrm>
                <a:off x="10591800" y="1496041"/>
                <a:ext cx="822960" cy="82296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bg1"/>
                  </a:solidFill>
                </a:endParaRPr>
              </a:p>
            </p:txBody>
          </p:sp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CAD66BE0-D21B-4EFB-800A-B3F951A658F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591800" y="1498305"/>
                <a:ext cx="822960" cy="822960"/>
              </a:xfrm>
              <a:prstGeom prst="rect">
                <a:avLst/>
              </a:prstGeom>
            </p:spPr>
          </p:pic>
        </p:grpSp>
      </p:grp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214644A-669F-AB38-14E7-FE4542C5A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Green Building Practices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FF6E89-B74B-C9DF-0445-430424295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DBDBE-B129-42B6-80D2-3A20EEFE3B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6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4693</TotalTime>
  <Words>641</Words>
  <Application>Microsoft Office PowerPoint</Application>
  <PresentationFormat>Widescreen</PresentationFormat>
  <Paragraphs>106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</dc:creator>
  <cp:lastModifiedBy>Lori A Brown</cp:lastModifiedBy>
  <cp:revision>314</cp:revision>
  <dcterms:created xsi:type="dcterms:W3CDTF">2015-03-21T19:21:35Z</dcterms:created>
  <dcterms:modified xsi:type="dcterms:W3CDTF">2024-02-07T19:50:43Z</dcterms:modified>
</cp:coreProperties>
</file>