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79" r:id="rId2"/>
    <p:sldId id="493" r:id="rId3"/>
    <p:sldId id="480" r:id="rId4"/>
    <p:sldId id="481" r:id="rId5"/>
    <p:sldId id="482" r:id="rId6"/>
    <p:sldId id="483" r:id="rId7"/>
    <p:sldId id="484" r:id="rId8"/>
    <p:sldId id="485" r:id="rId9"/>
    <p:sldId id="486" r:id="rId10"/>
    <p:sldId id="443" r:id="rId11"/>
    <p:sldId id="487" r:id="rId12"/>
    <p:sldId id="488" r:id="rId13"/>
    <p:sldId id="489" r:id="rId14"/>
    <p:sldId id="490" r:id="rId15"/>
    <p:sldId id="491" r:id="rId16"/>
    <p:sldId id="492"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A441"/>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60" y="5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4" d="100"/>
          <a:sy n="54" d="100"/>
        </p:scale>
        <p:origin x="17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038EE9-F887-4164-A018-238DD0CA0E47}" type="datetimeFigureOut">
              <a:rPr lang="en-US" smtClean="0"/>
              <a:t>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A6207-4EE1-4BEB-9B5B-A3C8CCA9DE3C}" type="slidenum">
              <a:rPr lang="en-US" smtClean="0"/>
              <a:t>‹#›</a:t>
            </a:fld>
            <a:endParaRPr lang="en-US"/>
          </a:p>
        </p:txBody>
      </p:sp>
    </p:spTree>
    <p:extLst>
      <p:ext uri="{BB962C8B-B14F-4D97-AF65-F5344CB8AC3E}">
        <p14:creationId xmlns:p14="http://schemas.microsoft.com/office/powerpoint/2010/main" val="279335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47339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10</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933490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11</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64716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12</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67670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13</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0342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14</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33434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15</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79257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16</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84888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A6207-4EE1-4BEB-9B5B-A3C8CCA9DE3C}" type="slidenum">
              <a:rPr lang="en-US" smtClean="0"/>
              <a:t>17</a:t>
            </a:fld>
            <a:endParaRPr lang="en-US"/>
          </a:p>
        </p:txBody>
      </p:sp>
    </p:spTree>
    <p:extLst>
      <p:ext uri="{BB962C8B-B14F-4D97-AF65-F5344CB8AC3E}">
        <p14:creationId xmlns:p14="http://schemas.microsoft.com/office/powerpoint/2010/main" val="137204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2</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54077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3</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87194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4</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59990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5</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12493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6</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83713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7</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422743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8</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06476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9</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67963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57F7F8-CD30-4F36-963A-4173299DA00B}" type="datetime1">
              <a:rPr lang="en-US" smtClean="0"/>
              <a:t>2/7/2024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8374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14953-9661-430C-9877-87E0B3B17807}" type="datetime1">
              <a:rPr lang="en-US" smtClean="0"/>
              <a:t>2/7/2024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247425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D7D17-D6D3-4709-8337-9EE81B5FAEE0}" type="datetime1">
              <a:rPr lang="en-US" smtClean="0"/>
              <a:t>2/7/2024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87752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08C01D-29F6-440D-948B-8B7EDB3E2A45}" type="datetime1">
              <a:rPr lang="en-US" smtClean="0"/>
              <a:t>2/7/2024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30435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3BA5C-7581-4338-8811-6B3BE3311A4B}" type="datetime1">
              <a:rPr lang="en-US" smtClean="0"/>
              <a:t>2/7/2024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271839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E05DA4-44A2-4B98-A00B-83829EDD9B34}" type="datetime1">
              <a:rPr lang="en-US" smtClean="0"/>
              <a:t>2/7/2024</a:t>
            </a:fld>
            <a:endParaRPr lang="en-US"/>
          </a:p>
        </p:txBody>
      </p:sp>
      <p:sp>
        <p:nvSpPr>
          <p:cNvPr id="6" name="Footer Placeholder 5"/>
          <p:cNvSpPr>
            <a:spLocks noGrp="1"/>
          </p:cNvSpPr>
          <p:nvPr>
            <p:ph type="ftr" sz="quarter" idx="11"/>
          </p:nvPr>
        </p:nvSpPr>
        <p:spPr/>
        <p:txBody>
          <a:bodyPr/>
          <a:lstStyle/>
          <a:p>
            <a:r>
              <a:rPr lang="en-US"/>
              <a:t>Green Building Practices</a:t>
            </a:r>
          </a:p>
        </p:txBody>
      </p:sp>
      <p:sp>
        <p:nvSpPr>
          <p:cNvPr id="7" name="Slide Number Placeholder 6"/>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11912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66627E-2B5E-4EF8-9FDE-1ED78C1E767A}" type="datetime1">
              <a:rPr lang="en-US" smtClean="0"/>
              <a:t>2/7/2024</a:t>
            </a:fld>
            <a:endParaRPr lang="en-US"/>
          </a:p>
        </p:txBody>
      </p:sp>
      <p:sp>
        <p:nvSpPr>
          <p:cNvPr id="8" name="Footer Placeholder 7"/>
          <p:cNvSpPr>
            <a:spLocks noGrp="1"/>
          </p:cNvSpPr>
          <p:nvPr>
            <p:ph type="ftr" sz="quarter" idx="11"/>
          </p:nvPr>
        </p:nvSpPr>
        <p:spPr/>
        <p:txBody>
          <a:bodyPr/>
          <a:lstStyle/>
          <a:p>
            <a:r>
              <a:rPr lang="en-US"/>
              <a:t>Green Building Practices</a:t>
            </a:r>
          </a:p>
        </p:txBody>
      </p:sp>
      <p:sp>
        <p:nvSpPr>
          <p:cNvPr id="9" name="Slide Number Placeholder 8"/>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9247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E38FBB-A3D5-47E3-B701-C38FC68F2B7B}" type="datetime1">
              <a:rPr lang="en-US" smtClean="0"/>
              <a:t>2/7/2024</a:t>
            </a:fld>
            <a:endParaRPr lang="en-US"/>
          </a:p>
        </p:txBody>
      </p:sp>
      <p:sp>
        <p:nvSpPr>
          <p:cNvPr id="4" name="Footer Placeholder 3"/>
          <p:cNvSpPr>
            <a:spLocks noGrp="1"/>
          </p:cNvSpPr>
          <p:nvPr>
            <p:ph type="ftr" sz="quarter" idx="11"/>
          </p:nvPr>
        </p:nvSpPr>
        <p:spPr/>
        <p:txBody>
          <a:bodyPr/>
          <a:lstStyle/>
          <a:p>
            <a:r>
              <a:rPr lang="en-US"/>
              <a:t>Green Building Practices</a:t>
            </a:r>
          </a:p>
        </p:txBody>
      </p:sp>
      <p:sp>
        <p:nvSpPr>
          <p:cNvPr id="5" name="Slide Number Placeholder 4"/>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414183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75475-6505-4135-8BEB-42838D71179A}" type="datetime1">
              <a:rPr lang="en-US" smtClean="0"/>
              <a:t>2/7/2024</a:t>
            </a:fld>
            <a:endParaRPr lang="en-US"/>
          </a:p>
        </p:txBody>
      </p:sp>
      <p:sp>
        <p:nvSpPr>
          <p:cNvPr id="3" name="Footer Placeholder 2"/>
          <p:cNvSpPr>
            <a:spLocks noGrp="1"/>
          </p:cNvSpPr>
          <p:nvPr>
            <p:ph type="ftr" sz="quarter" idx="11"/>
          </p:nvPr>
        </p:nvSpPr>
        <p:spPr/>
        <p:txBody>
          <a:bodyPr/>
          <a:lstStyle/>
          <a:p>
            <a:r>
              <a:rPr lang="en-US"/>
              <a:t>Green Building Practices</a:t>
            </a:r>
          </a:p>
        </p:txBody>
      </p:sp>
      <p:sp>
        <p:nvSpPr>
          <p:cNvPr id="4" name="Slide Number Placeholder 3"/>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218788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59F529-2216-4D78-8AE6-71FECCBDC8C5}" type="datetime1">
              <a:rPr lang="en-US" smtClean="0"/>
              <a:t>2/7/2024</a:t>
            </a:fld>
            <a:endParaRPr lang="en-US"/>
          </a:p>
        </p:txBody>
      </p:sp>
      <p:sp>
        <p:nvSpPr>
          <p:cNvPr id="6" name="Footer Placeholder 5"/>
          <p:cNvSpPr>
            <a:spLocks noGrp="1"/>
          </p:cNvSpPr>
          <p:nvPr>
            <p:ph type="ftr" sz="quarter" idx="11"/>
          </p:nvPr>
        </p:nvSpPr>
        <p:spPr/>
        <p:txBody>
          <a:bodyPr/>
          <a:lstStyle/>
          <a:p>
            <a:r>
              <a:rPr lang="en-US"/>
              <a:t>Green Building Practices</a:t>
            </a:r>
          </a:p>
        </p:txBody>
      </p:sp>
      <p:sp>
        <p:nvSpPr>
          <p:cNvPr id="7" name="Slide Number Placeholder 6"/>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325989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44295-EB57-4965-864C-897F74B44F7F}" type="datetime1">
              <a:rPr lang="en-US" smtClean="0"/>
              <a:t>2/7/2024</a:t>
            </a:fld>
            <a:endParaRPr lang="en-US"/>
          </a:p>
        </p:txBody>
      </p:sp>
      <p:sp>
        <p:nvSpPr>
          <p:cNvPr id="6" name="Footer Placeholder 5"/>
          <p:cNvSpPr>
            <a:spLocks noGrp="1"/>
          </p:cNvSpPr>
          <p:nvPr>
            <p:ph type="ftr" sz="quarter" idx="11"/>
          </p:nvPr>
        </p:nvSpPr>
        <p:spPr/>
        <p:txBody>
          <a:bodyPr/>
          <a:lstStyle/>
          <a:p>
            <a:r>
              <a:rPr lang="en-US"/>
              <a:t>Green Building Practices</a:t>
            </a:r>
          </a:p>
        </p:txBody>
      </p:sp>
      <p:sp>
        <p:nvSpPr>
          <p:cNvPr id="7" name="Slide Number Placeholder 6"/>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80843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9BD4D-2E44-470D-8DD4-AE56E69171B0}" type="datetime1">
              <a:rPr lang="en-US" smtClean="0"/>
              <a:t>2/7/2024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Green Building Practices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DBDBE-B129-42B6-80D2-3A20EEFE3BB1}" type="slidenum">
              <a:rPr lang="en-US" smtClean="0"/>
              <a:t>‹#›</a:t>
            </a:fld>
            <a:endParaRPr lang="en-US"/>
          </a:p>
        </p:txBody>
      </p:sp>
    </p:spTree>
    <p:extLst>
      <p:ext uri="{BB962C8B-B14F-4D97-AF65-F5344CB8AC3E}">
        <p14:creationId xmlns:p14="http://schemas.microsoft.com/office/powerpoint/2010/main" val="2228221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s://www.homeimprovementpages.com.au/article/low_embodied_energy_building_material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1.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ABABD7-EDD2-4C92-B55C-508718041B3C}"/>
              </a:ext>
            </a:extLst>
          </p:cNvPr>
          <p:cNvGrpSpPr/>
          <p:nvPr/>
        </p:nvGrpSpPr>
        <p:grpSpPr>
          <a:xfrm>
            <a:off x="0" y="-2264"/>
            <a:ext cx="12192000" cy="822960"/>
            <a:chOff x="0" y="-2264"/>
            <a:chExt cx="12192000" cy="822960"/>
          </a:xfrm>
        </p:grpSpPr>
        <p:sp>
          <p:nvSpPr>
            <p:cNvPr id="5" name="Rectangle 4"/>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Overview</a:t>
              </a:r>
            </a:p>
          </p:txBody>
        </p:sp>
        <p:grpSp>
          <p:nvGrpSpPr>
            <p:cNvPr id="2" name="Group 1">
              <a:extLst>
                <a:ext uri="{FF2B5EF4-FFF2-40B4-BE49-F238E27FC236}">
                  <a16:creationId xmlns:a16="http://schemas.microsoft.com/office/drawing/2014/main" id="{C6166BDD-F733-43E8-8377-82AD33653BCD}"/>
                </a:ext>
              </a:extLst>
            </p:cNvPr>
            <p:cNvGrpSpPr/>
            <p:nvPr/>
          </p:nvGrpSpPr>
          <p:grpSpPr>
            <a:xfrm>
              <a:off x="11369040" y="-2264"/>
              <a:ext cx="822960" cy="822960"/>
              <a:chOff x="11049000" y="1524000"/>
              <a:chExt cx="822960" cy="822960"/>
            </a:xfrm>
          </p:grpSpPr>
          <p:sp>
            <p:nvSpPr>
              <p:cNvPr id="7" name="Rectangle 6"/>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9" name="TextBox 8"/>
          <p:cNvSpPr txBox="1"/>
          <p:nvPr/>
        </p:nvSpPr>
        <p:spPr>
          <a:xfrm>
            <a:off x="0" y="914400"/>
            <a:ext cx="12192000" cy="1107996"/>
          </a:xfrm>
          <a:prstGeom prst="rect">
            <a:avLst/>
          </a:prstGeom>
          <a:noFill/>
        </p:spPr>
        <p:txBody>
          <a:bodyPr wrap="square" lIns="91440" tIns="0" rIns="91440" bIns="0" rtlCol="0">
            <a:spAutoFit/>
          </a:bodyPr>
          <a:lstStyle/>
          <a:p>
            <a:r>
              <a:rPr lang="en-US" sz="2400" b="1" dirty="0"/>
              <a:t>The Materials and Resources (MR) category addresses:</a:t>
            </a:r>
          </a:p>
          <a:p>
            <a:pPr marL="342900" indent="-342900">
              <a:buFont typeface="Wingdings" panose="05000000000000000000" pitchFamily="2" charset="2"/>
              <a:buChar char="q"/>
            </a:pPr>
            <a:r>
              <a:rPr lang="en-US" sz="2400" dirty="0"/>
              <a:t>Minimizing the embodied energy and other impacts associated with the extraction, processing, transport, maintenance, and disposal of building materials.</a:t>
            </a:r>
          </a:p>
        </p:txBody>
      </p:sp>
      <p:pic>
        <p:nvPicPr>
          <p:cNvPr id="6" name="Picture 5">
            <a:hlinkClick r:id="rId4"/>
            <a:extLst>
              <a:ext uri="{FF2B5EF4-FFF2-40B4-BE49-F238E27FC236}">
                <a16:creationId xmlns:a16="http://schemas.microsoft.com/office/drawing/2014/main" id="{39F01C46-9C41-4D21-957C-AB8F4F6302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352800"/>
            <a:ext cx="4882317" cy="2743200"/>
          </a:xfrm>
          <a:prstGeom prst="rect">
            <a:avLst/>
          </a:prstGeom>
        </p:spPr>
      </p:pic>
      <p:pic>
        <p:nvPicPr>
          <p:cNvPr id="13" name="Picture 12">
            <a:extLst>
              <a:ext uri="{FF2B5EF4-FFF2-40B4-BE49-F238E27FC236}">
                <a16:creationId xmlns:a16="http://schemas.microsoft.com/office/drawing/2014/main" id="{DBEF81F6-DA11-4B45-ACDB-10CDB5B1F0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3352800"/>
            <a:ext cx="3048000" cy="2743200"/>
          </a:xfrm>
          <a:prstGeom prst="rect">
            <a:avLst/>
          </a:prstGeom>
        </p:spPr>
      </p:pic>
      <p:sp>
        <p:nvSpPr>
          <p:cNvPr id="4" name="Footer Placeholder 3">
            <a:extLst>
              <a:ext uri="{FF2B5EF4-FFF2-40B4-BE49-F238E27FC236}">
                <a16:creationId xmlns:a16="http://schemas.microsoft.com/office/drawing/2014/main" id="{D09A26F4-D36B-0BF3-9EF6-61570462D475}"/>
              </a:ext>
            </a:extLst>
          </p:cNvPr>
          <p:cNvSpPr>
            <a:spLocks noGrp="1"/>
          </p:cNvSpPr>
          <p:nvPr>
            <p:ph type="ftr" sz="quarter" idx="11"/>
          </p:nvPr>
        </p:nvSpPr>
        <p:spPr/>
        <p:txBody>
          <a:bodyPr/>
          <a:lstStyle/>
          <a:p>
            <a:r>
              <a:rPr lang="en-US"/>
              <a:t>Green Building Practices</a:t>
            </a:r>
          </a:p>
        </p:txBody>
      </p:sp>
      <p:sp>
        <p:nvSpPr>
          <p:cNvPr id="10" name="Slide Number Placeholder 9">
            <a:extLst>
              <a:ext uri="{FF2B5EF4-FFF2-40B4-BE49-F238E27FC236}">
                <a16:creationId xmlns:a16="http://schemas.microsoft.com/office/drawing/2014/main" id="{84E72465-7F6F-89BD-00C3-6012CEF020BF}"/>
              </a:ext>
            </a:extLst>
          </p:cNvPr>
          <p:cNvSpPr>
            <a:spLocks noGrp="1"/>
          </p:cNvSpPr>
          <p:nvPr>
            <p:ph type="sldNum" sz="quarter" idx="12"/>
          </p:nvPr>
        </p:nvSpPr>
        <p:spPr/>
        <p:txBody>
          <a:bodyPr/>
          <a:lstStyle/>
          <a:p>
            <a:fld id="{D59DBDBE-B129-42B6-80D2-3A20EEFE3BB1}" type="slidenum">
              <a:rPr lang="en-US" smtClean="0"/>
              <a:t>1</a:t>
            </a:fld>
            <a:endParaRPr lang="en-US"/>
          </a:p>
        </p:txBody>
      </p:sp>
    </p:spTree>
    <p:extLst>
      <p:ext uri="{BB962C8B-B14F-4D97-AF65-F5344CB8AC3E}">
        <p14:creationId xmlns:p14="http://schemas.microsoft.com/office/powerpoint/2010/main" val="401234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26080"/>
            <a:ext cx="9144000" cy="211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4728E34F-3374-4810-8A76-C181DD337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75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E9E5BD0B-024E-439C-778F-7ECFEE63D7A2}"/>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C467AA71-DF71-7C1F-D0C8-C4F2972FFB62}"/>
              </a:ext>
            </a:extLst>
          </p:cNvPr>
          <p:cNvSpPr>
            <a:spLocks noGrp="1"/>
          </p:cNvSpPr>
          <p:nvPr>
            <p:ph type="sldNum" sz="quarter" idx="12"/>
          </p:nvPr>
        </p:nvSpPr>
        <p:spPr/>
        <p:txBody>
          <a:bodyPr/>
          <a:lstStyle/>
          <a:p>
            <a:fld id="{D59DBDBE-B129-42B6-80D2-3A20EEFE3BB1}" type="slidenum">
              <a:rPr lang="en-US" smtClean="0"/>
              <a:t>10</a:t>
            </a:fld>
            <a:endParaRPr lang="en-US"/>
          </a:p>
        </p:txBody>
      </p:sp>
    </p:spTree>
    <p:extLst>
      <p:ext uri="{BB962C8B-B14F-4D97-AF65-F5344CB8AC3E}">
        <p14:creationId xmlns:p14="http://schemas.microsoft.com/office/powerpoint/2010/main" val="120934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187" y="914400"/>
            <a:ext cx="8901626" cy="5486400"/>
          </a:xfrm>
          <a:prstGeom prst="rect">
            <a:avLst/>
          </a:prstGeom>
        </p:spPr>
      </p:pic>
      <p:grpSp>
        <p:nvGrpSpPr>
          <p:cNvPr id="11" name="Group 10">
            <a:extLst>
              <a:ext uri="{FF2B5EF4-FFF2-40B4-BE49-F238E27FC236}">
                <a16:creationId xmlns:a16="http://schemas.microsoft.com/office/drawing/2014/main" id="{3F840CB1-024D-456F-9F9D-ABF9EDF90088}"/>
              </a:ext>
            </a:extLst>
          </p:cNvPr>
          <p:cNvGrpSpPr/>
          <p:nvPr/>
        </p:nvGrpSpPr>
        <p:grpSpPr>
          <a:xfrm>
            <a:off x="0" y="-2264"/>
            <a:ext cx="12192000" cy="822960"/>
            <a:chOff x="0" y="-2264"/>
            <a:chExt cx="12192000" cy="822960"/>
          </a:xfrm>
        </p:grpSpPr>
        <p:sp>
          <p:nvSpPr>
            <p:cNvPr id="15" name="Rectangle 14">
              <a:extLst>
                <a:ext uri="{FF2B5EF4-FFF2-40B4-BE49-F238E27FC236}">
                  <a16:creationId xmlns:a16="http://schemas.microsoft.com/office/drawing/2014/main" id="{32D3F436-FFC8-42C9-99B7-7AD2FAC0BC55}"/>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Conservation of Materials</a:t>
              </a:r>
            </a:p>
          </p:txBody>
        </p:sp>
        <p:grpSp>
          <p:nvGrpSpPr>
            <p:cNvPr id="16" name="Group 15">
              <a:extLst>
                <a:ext uri="{FF2B5EF4-FFF2-40B4-BE49-F238E27FC236}">
                  <a16:creationId xmlns:a16="http://schemas.microsoft.com/office/drawing/2014/main" id="{4B30B88F-0AFF-4A74-B035-E06BBDDF55D1}"/>
                </a:ext>
              </a:extLst>
            </p:cNvPr>
            <p:cNvGrpSpPr/>
            <p:nvPr/>
          </p:nvGrpSpPr>
          <p:grpSpPr>
            <a:xfrm>
              <a:off x="11369040" y="-2264"/>
              <a:ext cx="822960" cy="822960"/>
              <a:chOff x="11049000" y="1524000"/>
              <a:chExt cx="822960" cy="822960"/>
            </a:xfrm>
          </p:grpSpPr>
          <p:sp>
            <p:nvSpPr>
              <p:cNvPr id="17" name="Rectangle 16">
                <a:extLst>
                  <a:ext uri="{FF2B5EF4-FFF2-40B4-BE49-F238E27FC236}">
                    <a16:creationId xmlns:a16="http://schemas.microsoft.com/office/drawing/2014/main" id="{D73DB56F-2816-45EB-9A7F-A92BCBCA540C}"/>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8" name="Picture 17">
                <a:extLst>
                  <a:ext uri="{FF2B5EF4-FFF2-40B4-BE49-F238E27FC236}">
                    <a16:creationId xmlns:a16="http://schemas.microsoft.com/office/drawing/2014/main" id="{C44A318B-3547-46EC-A113-2B633C9541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2" name="Footer Placeholder 1">
            <a:extLst>
              <a:ext uri="{FF2B5EF4-FFF2-40B4-BE49-F238E27FC236}">
                <a16:creationId xmlns:a16="http://schemas.microsoft.com/office/drawing/2014/main" id="{3A8F7967-C74B-30C1-29FE-6F2142DB1D58}"/>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26930F0F-45C1-8405-DBEE-32061E5B3265}"/>
              </a:ext>
            </a:extLst>
          </p:cNvPr>
          <p:cNvSpPr>
            <a:spLocks noGrp="1"/>
          </p:cNvSpPr>
          <p:nvPr>
            <p:ph type="sldNum" sz="quarter" idx="12"/>
          </p:nvPr>
        </p:nvSpPr>
        <p:spPr/>
        <p:txBody>
          <a:bodyPr/>
          <a:lstStyle/>
          <a:p>
            <a:fld id="{D59DBDBE-B129-42B6-80D2-3A20EEFE3BB1}" type="slidenum">
              <a:rPr lang="en-US" smtClean="0"/>
              <a:t>11</a:t>
            </a:fld>
            <a:endParaRPr lang="en-US"/>
          </a:p>
        </p:txBody>
      </p:sp>
    </p:spTree>
    <p:extLst>
      <p:ext uri="{BB962C8B-B14F-4D97-AF65-F5344CB8AC3E}">
        <p14:creationId xmlns:p14="http://schemas.microsoft.com/office/powerpoint/2010/main" val="122054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12192000" cy="4524315"/>
          </a:xfrm>
          <a:prstGeom prst="rect">
            <a:avLst/>
          </a:prstGeom>
        </p:spPr>
        <p:txBody>
          <a:bodyPr wrap="square" tIns="0" bIns="0">
            <a:spAutoFit/>
          </a:bodyPr>
          <a:lstStyle/>
          <a:p>
            <a:r>
              <a:rPr lang="en-US" sz="2400" b="1" dirty="0"/>
              <a:t>Environmentally preferable attributes to consider include:</a:t>
            </a:r>
          </a:p>
          <a:p>
            <a:pPr marL="342900" indent="-342900">
              <a:buFont typeface="Wingdings" panose="05000000000000000000" pitchFamily="2" charset="2"/>
              <a:buChar char="§"/>
            </a:pPr>
            <a:r>
              <a:rPr lang="en-US" sz="2400" dirty="0"/>
              <a:t>Support the local economy</a:t>
            </a:r>
          </a:p>
          <a:p>
            <a:pPr marL="342900" indent="-342900">
              <a:buFont typeface="Wingdings" panose="05000000000000000000" pitchFamily="2" charset="2"/>
              <a:buChar char="§"/>
            </a:pPr>
            <a:r>
              <a:rPr lang="en-US" sz="2400" dirty="0"/>
              <a:t>Sustainably grown and harvested</a:t>
            </a:r>
          </a:p>
          <a:p>
            <a:pPr marL="342900" indent="-342900">
              <a:buFont typeface="Wingdings" panose="05000000000000000000" pitchFamily="2" charset="2"/>
              <a:buChar char="§"/>
            </a:pPr>
            <a:r>
              <a:rPr lang="en-US" sz="2400" dirty="0"/>
              <a:t>Have intended end-of-life scenarios that avoid landfill</a:t>
            </a:r>
          </a:p>
          <a:p>
            <a:pPr marL="342900" indent="-342900">
              <a:buFont typeface="Wingdings" panose="05000000000000000000" pitchFamily="2" charset="2"/>
              <a:buChar char="§"/>
            </a:pPr>
            <a:r>
              <a:rPr lang="en-US" sz="2400" dirty="0"/>
              <a:t>Contain recycled content from industrial or consumer sources</a:t>
            </a:r>
          </a:p>
          <a:p>
            <a:pPr marL="342900" indent="-342900">
              <a:buFont typeface="Wingdings" panose="05000000000000000000" pitchFamily="2" charset="2"/>
              <a:buChar char="§"/>
            </a:pPr>
            <a:r>
              <a:rPr lang="en-US" sz="2400" dirty="0"/>
              <a:t>Made of bio-based material</a:t>
            </a:r>
          </a:p>
          <a:p>
            <a:pPr marL="342900" indent="-342900">
              <a:buFont typeface="Wingdings" panose="05000000000000000000" pitchFamily="2" charset="2"/>
              <a:buChar char="§"/>
            </a:pPr>
            <a:r>
              <a:rPr lang="en-US" sz="2400" dirty="0"/>
              <a:t>Free of toxins</a:t>
            </a:r>
          </a:p>
          <a:p>
            <a:pPr marL="342900" indent="-342900">
              <a:buFont typeface="Wingdings" panose="05000000000000000000" pitchFamily="2" charset="2"/>
              <a:buChar char="§"/>
            </a:pPr>
            <a:r>
              <a:rPr lang="en-US" sz="2400" dirty="0"/>
              <a:t>Long lasting, durable, and reusable</a:t>
            </a:r>
          </a:p>
          <a:p>
            <a:pPr marL="342900" indent="-342900">
              <a:buFont typeface="Wingdings" panose="05000000000000000000" pitchFamily="2" charset="2"/>
              <a:buChar char="§"/>
            </a:pPr>
            <a:r>
              <a:rPr lang="en-US" sz="2400" dirty="0"/>
              <a:t>Made in factories that support human health and workers’ rights</a:t>
            </a:r>
          </a:p>
          <a:p>
            <a:pPr marL="342900" indent="-342900">
              <a:buFont typeface="Wingdings" panose="05000000000000000000" pitchFamily="2" charset="2"/>
              <a:buChar char="§"/>
            </a:pPr>
            <a:endParaRPr lang="en-US" sz="2400" dirty="0"/>
          </a:p>
          <a:p>
            <a:r>
              <a:rPr lang="en-US" dirty="0"/>
              <a:t>Product transparency tools like life-cycle assessment (LCA), Environmental Product Declarations (EPDs), and material ingredient disclosures provide a more comprehensive picture of materials and products, enabling project teams to make informed decisions.</a:t>
            </a:r>
          </a:p>
        </p:txBody>
      </p:sp>
      <p:grpSp>
        <p:nvGrpSpPr>
          <p:cNvPr id="12" name="Group 11">
            <a:extLst>
              <a:ext uri="{FF2B5EF4-FFF2-40B4-BE49-F238E27FC236}">
                <a16:creationId xmlns:a16="http://schemas.microsoft.com/office/drawing/2014/main" id="{3465C1C9-DC70-4427-A330-13C6BCFFD0EC}"/>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CC6AA52D-F311-41A0-9387-CD132934976B}"/>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Environmentally, Socially, Locally Preferable Materials</a:t>
              </a:r>
            </a:p>
            <a:p>
              <a:endParaRPr lang="en-US" sz="2000" b="1" dirty="0"/>
            </a:p>
          </p:txBody>
        </p:sp>
        <p:grpSp>
          <p:nvGrpSpPr>
            <p:cNvPr id="14" name="Group 13">
              <a:extLst>
                <a:ext uri="{FF2B5EF4-FFF2-40B4-BE49-F238E27FC236}">
                  <a16:creationId xmlns:a16="http://schemas.microsoft.com/office/drawing/2014/main" id="{2CCBC6E2-8D64-415A-903A-A1A808C24BBB}"/>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C46687C1-EEAB-444D-9FFC-A57ED74832A1}"/>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5BC037BB-2A56-4AB2-88AA-3B79B8961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2" name="Footer Placeholder 1">
            <a:extLst>
              <a:ext uri="{FF2B5EF4-FFF2-40B4-BE49-F238E27FC236}">
                <a16:creationId xmlns:a16="http://schemas.microsoft.com/office/drawing/2014/main" id="{91A36FA5-9851-25B5-9FE2-85A42B213629}"/>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04F7CA1D-61C8-424B-C727-A5DB78279940}"/>
              </a:ext>
            </a:extLst>
          </p:cNvPr>
          <p:cNvSpPr>
            <a:spLocks noGrp="1"/>
          </p:cNvSpPr>
          <p:nvPr>
            <p:ph type="sldNum" sz="quarter" idx="12"/>
          </p:nvPr>
        </p:nvSpPr>
        <p:spPr/>
        <p:txBody>
          <a:bodyPr/>
          <a:lstStyle/>
          <a:p>
            <a:fld id="{D59DBDBE-B129-42B6-80D2-3A20EEFE3BB1}" type="slidenum">
              <a:rPr lang="en-US" smtClean="0"/>
              <a:t>12</a:t>
            </a:fld>
            <a:endParaRPr lang="en-US"/>
          </a:p>
        </p:txBody>
      </p:sp>
    </p:spTree>
    <p:extLst>
      <p:ext uri="{BB962C8B-B14F-4D97-AF65-F5344CB8AC3E}">
        <p14:creationId xmlns:p14="http://schemas.microsoft.com/office/powerpoint/2010/main" val="299697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14400"/>
            <a:ext cx="9144000" cy="5532946"/>
          </a:xfrm>
          <a:prstGeom prst="rect">
            <a:avLst/>
          </a:prstGeom>
        </p:spPr>
      </p:pic>
      <p:grpSp>
        <p:nvGrpSpPr>
          <p:cNvPr id="13" name="Group 12">
            <a:extLst>
              <a:ext uri="{FF2B5EF4-FFF2-40B4-BE49-F238E27FC236}">
                <a16:creationId xmlns:a16="http://schemas.microsoft.com/office/drawing/2014/main" id="{C858B971-38F3-48E1-B03C-95EC856A3049}"/>
              </a:ext>
            </a:extLst>
          </p:cNvPr>
          <p:cNvGrpSpPr/>
          <p:nvPr/>
        </p:nvGrpSpPr>
        <p:grpSpPr>
          <a:xfrm>
            <a:off x="0" y="-2264"/>
            <a:ext cx="12192000" cy="822960"/>
            <a:chOff x="0" y="-2264"/>
            <a:chExt cx="12192000" cy="822960"/>
          </a:xfrm>
        </p:grpSpPr>
        <p:sp>
          <p:nvSpPr>
            <p:cNvPr id="14" name="Rectangle 13">
              <a:extLst>
                <a:ext uri="{FF2B5EF4-FFF2-40B4-BE49-F238E27FC236}">
                  <a16:creationId xmlns:a16="http://schemas.microsoft.com/office/drawing/2014/main" id="{199EF969-EAC7-4F3C-9282-801663F1FE57}"/>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Environmentally, Socially, Locally </a:t>
              </a:r>
              <a:r>
                <a:rPr lang="en-US" sz="2000" b="1" dirty="0" err="1"/>
                <a:t>Preferrable</a:t>
              </a:r>
              <a:r>
                <a:rPr lang="en-US" sz="2000" b="1" dirty="0"/>
                <a:t> Materials</a:t>
              </a:r>
            </a:p>
            <a:p>
              <a:endParaRPr lang="en-US" sz="2000" b="1" dirty="0"/>
            </a:p>
          </p:txBody>
        </p:sp>
        <p:grpSp>
          <p:nvGrpSpPr>
            <p:cNvPr id="15" name="Group 14">
              <a:extLst>
                <a:ext uri="{FF2B5EF4-FFF2-40B4-BE49-F238E27FC236}">
                  <a16:creationId xmlns:a16="http://schemas.microsoft.com/office/drawing/2014/main" id="{303DC9BD-4AF1-4A76-94FC-0565F2BFC4EF}"/>
                </a:ext>
              </a:extLst>
            </p:cNvPr>
            <p:cNvGrpSpPr/>
            <p:nvPr/>
          </p:nvGrpSpPr>
          <p:grpSpPr>
            <a:xfrm>
              <a:off x="11369040" y="-2264"/>
              <a:ext cx="822960" cy="822960"/>
              <a:chOff x="11049000" y="1524000"/>
              <a:chExt cx="822960" cy="822960"/>
            </a:xfrm>
          </p:grpSpPr>
          <p:sp>
            <p:nvSpPr>
              <p:cNvPr id="16" name="Rectangle 15">
                <a:extLst>
                  <a:ext uri="{FF2B5EF4-FFF2-40B4-BE49-F238E27FC236}">
                    <a16:creationId xmlns:a16="http://schemas.microsoft.com/office/drawing/2014/main" id="{EF29C342-0A9C-4A06-8D81-043C36ACBBA5}"/>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7" name="Picture 16">
                <a:extLst>
                  <a:ext uri="{FF2B5EF4-FFF2-40B4-BE49-F238E27FC236}">
                    <a16:creationId xmlns:a16="http://schemas.microsoft.com/office/drawing/2014/main" id="{37027762-C722-48C3-886A-E27F9B5B1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2" name="Footer Placeholder 1">
            <a:extLst>
              <a:ext uri="{FF2B5EF4-FFF2-40B4-BE49-F238E27FC236}">
                <a16:creationId xmlns:a16="http://schemas.microsoft.com/office/drawing/2014/main" id="{30B25BC8-E86E-507B-DA4C-F5DFC84A5CC7}"/>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DAA380C3-1E51-5E61-6D41-42303231D60B}"/>
              </a:ext>
            </a:extLst>
          </p:cNvPr>
          <p:cNvSpPr>
            <a:spLocks noGrp="1"/>
          </p:cNvSpPr>
          <p:nvPr>
            <p:ph type="sldNum" sz="quarter" idx="12"/>
          </p:nvPr>
        </p:nvSpPr>
        <p:spPr/>
        <p:txBody>
          <a:bodyPr/>
          <a:lstStyle/>
          <a:p>
            <a:fld id="{D59DBDBE-B129-42B6-80D2-3A20EEFE3BB1}" type="slidenum">
              <a:rPr lang="en-US" smtClean="0"/>
              <a:t>13</a:t>
            </a:fld>
            <a:endParaRPr lang="en-US"/>
          </a:p>
        </p:txBody>
      </p:sp>
    </p:spTree>
    <p:extLst>
      <p:ext uri="{BB962C8B-B14F-4D97-AF65-F5344CB8AC3E}">
        <p14:creationId xmlns:p14="http://schemas.microsoft.com/office/powerpoint/2010/main" val="182217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14403"/>
            <a:ext cx="9144000" cy="3859627"/>
          </a:xfrm>
          <a:prstGeom prst="rect">
            <a:avLst/>
          </a:prstGeom>
        </p:spPr>
      </p:pic>
      <p:grpSp>
        <p:nvGrpSpPr>
          <p:cNvPr id="9" name="Group 8">
            <a:extLst>
              <a:ext uri="{FF2B5EF4-FFF2-40B4-BE49-F238E27FC236}">
                <a16:creationId xmlns:a16="http://schemas.microsoft.com/office/drawing/2014/main" id="{2B8554E8-83E7-4D34-9716-E7A9871E890E}"/>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504AAC5C-4E3F-4279-A614-9C90D6875C65}"/>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Waste Management and Reduction</a:t>
              </a:r>
            </a:p>
          </p:txBody>
        </p:sp>
        <p:grpSp>
          <p:nvGrpSpPr>
            <p:cNvPr id="14" name="Group 13">
              <a:extLst>
                <a:ext uri="{FF2B5EF4-FFF2-40B4-BE49-F238E27FC236}">
                  <a16:creationId xmlns:a16="http://schemas.microsoft.com/office/drawing/2014/main" id="{E59E9E40-8B6C-417C-92EA-B602CEEE1004}"/>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8C1CB6EA-8486-4240-8435-17A17D2EED2B}"/>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B7C73604-B6B4-446A-9261-7D0A352A7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2" name="Footer Placeholder 1">
            <a:extLst>
              <a:ext uri="{FF2B5EF4-FFF2-40B4-BE49-F238E27FC236}">
                <a16:creationId xmlns:a16="http://schemas.microsoft.com/office/drawing/2014/main" id="{D10A2584-7A91-E9D2-7AE3-D58747CB4BF1}"/>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FA9CC920-0B9C-B11D-A278-2740AAA367D5}"/>
              </a:ext>
            </a:extLst>
          </p:cNvPr>
          <p:cNvSpPr>
            <a:spLocks noGrp="1"/>
          </p:cNvSpPr>
          <p:nvPr>
            <p:ph type="sldNum" sz="quarter" idx="12"/>
          </p:nvPr>
        </p:nvSpPr>
        <p:spPr/>
        <p:txBody>
          <a:bodyPr/>
          <a:lstStyle/>
          <a:p>
            <a:fld id="{D59DBDBE-B129-42B6-80D2-3A20EEFE3BB1}" type="slidenum">
              <a:rPr lang="en-US" smtClean="0"/>
              <a:t>14</a:t>
            </a:fld>
            <a:endParaRPr lang="en-US"/>
          </a:p>
        </p:txBody>
      </p:sp>
    </p:spTree>
    <p:extLst>
      <p:ext uri="{BB962C8B-B14F-4D97-AF65-F5344CB8AC3E}">
        <p14:creationId xmlns:p14="http://schemas.microsoft.com/office/powerpoint/2010/main" val="143144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493" y="914400"/>
            <a:ext cx="7283014" cy="5577840"/>
          </a:xfrm>
          <a:prstGeom prst="rect">
            <a:avLst/>
          </a:prstGeom>
        </p:spPr>
      </p:pic>
      <p:grpSp>
        <p:nvGrpSpPr>
          <p:cNvPr id="9" name="Group 8">
            <a:extLst>
              <a:ext uri="{FF2B5EF4-FFF2-40B4-BE49-F238E27FC236}">
                <a16:creationId xmlns:a16="http://schemas.microsoft.com/office/drawing/2014/main" id="{12D10FBD-E426-4A45-90AE-790DA1846A0C}"/>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8183C1E8-BABB-4DE8-A22D-39B3665FE025}"/>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Waste Management and Reduction</a:t>
              </a:r>
            </a:p>
          </p:txBody>
        </p:sp>
        <p:grpSp>
          <p:nvGrpSpPr>
            <p:cNvPr id="14" name="Group 13">
              <a:extLst>
                <a:ext uri="{FF2B5EF4-FFF2-40B4-BE49-F238E27FC236}">
                  <a16:creationId xmlns:a16="http://schemas.microsoft.com/office/drawing/2014/main" id="{F0E2EFC4-F71B-4195-A0EF-80810DD71D8C}"/>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9374A647-96C3-45B0-918D-4B30456D6818}"/>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3B530847-2F75-4928-A5E0-7E99A4B1E3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3" name="Footer Placeholder 2">
            <a:extLst>
              <a:ext uri="{FF2B5EF4-FFF2-40B4-BE49-F238E27FC236}">
                <a16:creationId xmlns:a16="http://schemas.microsoft.com/office/drawing/2014/main" id="{3A8A5335-641C-33F7-D87D-E57C1B965763}"/>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4A2D308E-EA2A-C30E-37E1-4BE585E9AB39}"/>
              </a:ext>
            </a:extLst>
          </p:cNvPr>
          <p:cNvSpPr>
            <a:spLocks noGrp="1"/>
          </p:cNvSpPr>
          <p:nvPr>
            <p:ph type="sldNum" sz="quarter" idx="12"/>
          </p:nvPr>
        </p:nvSpPr>
        <p:spPr/>
        <p:txBody>
          <a:bodyPr/>
          <a:lstStyle/>
          <a:p>
            <a:fld id="{D59DBDBE-B129-42B6-80D2-3A20EEFE3BB1}" type="slidenum">
              <a:rPr lang="en-US" smtClean="0"/>
              <a:t>15</a:t>
            </a:fld>
            <a:endParaRPr lang="en-US"/>
          </a:p>
        </p:txBody>
      </p:sp>
    </p:spTree>
    <p:extLst>
      <p:ext uri="{BB962C8B-B14F-4D97-AF65-F5344CB8AC3E}">
        <p14:creationId xmlns:p14="http://schemas.microsoft.com/office/powerpoint/2010/main" val="190040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128" y="1600200"/>
            <a:ext cx="6253751" cy="3657600"/>
          </a:xfrm>
          <a:prstGeom prst="rect">
            <a:avLst/>
          </a:prstGeom>
        </p:spPr>
      </p:pic>
      <p:grpSp>
        <p:nvGrpSpPr>
          <p:cNvPr id="12" name="Group 11">
            <a:extLst>
              <a:ext uri="{FF2B5EF4-FFF2-40B4-BE49-F238E27FC236}">
                <a16:creationId xmlns:a16="http://schemas.microsoft.com/office/drawing/2014/main" id="{A3FAE036-6BAE-4574-8FFC-F4C100E91C9C}"/>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60E63622-E2A4-4C31-96A6-C6A326736E3D}"/>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Waste Management and Reduction</a:t>
              </a:r>
            </a:p>
          </p:txBody>
        </p:sp>
        <p:grpSp>
          <p:nvGrpSpPr>
            <p:cNvPr id="14" name="Group 13">
              <a:extLst>
                <a:ext uri="{FF2B5EF4-FFF2-40B4-BE49-F238E27FC236}">
                  <a16:creationId xmlns:a16="http://schemas.microsoft.com/office/drawing/2014/main" id="{69C64B59-AE63-4B92-953D-2BB02D8F0713}"/>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324E3504-80A4-4BE7-AB7E-3F7A719DACC7}"/>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B93E4F1A-E861-4935-82F5-EB37D28B8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2" name="Footer Placeholder 1">
            <a:extLst>
              <a:ext uri="{FF2B5EF4-FFF2-40B4-BE49-F238E27FC236}">
                <a16:creationId xmlns:a16="http://schemas.microsoft.com/office/drawing/2014/main" id="{0A8FE571-8C91-E175-5436-C3B9D03902EE}"/>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31D21171-9FC7-D383-2781-325C1A494FE4}"/>
              </a:ext>
            </a:extLst>
          </p:cNvPr>
          <p:cNvSpPr>
            <a:spLocks noGrp="1"/>
          </p:cNvSpPr>
          <p:nvPr>
            <p:ph type="sldNum" sz="quarter" idx="12"/>
          </p:nvPr>
        </p:nvSpPr>
        <p:spPr/>
        <p:txBody>
          <a:bodyPr/>
          <a:lstStyle/>
          <a:p>
            <a:fld id="{D59DBDBE-B129-42B6-80D2-3A20EEFE3BB1}" type="slidenum">
              <a:rPr lang="en-US" smtClean="0"/>
              <a:t>16</a:t>
            </a:fld>
            <a:endParaRPr lang="en-US"/>
          </a:p>
        </p:txBody>
      </p:sp>
    </p:spTree>
    <p:extLst>
      <p:ext uri="{BB962C8B-B14F-4D97-AF65-F5344CB8AC3E}">
        <p14:creationId xmlns:p14="http://schemas.microsoft.com/office/powerpoint/2010/main" val="8485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75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9A136659-7399-48E8-93BB-F98624B534B6}"/>
              </a:ext>
            </a:extLst>
          </p:cNvPr>
          <p:cNvPicPr>
            <a:picLocks noChangeAspect="1"/>
          </p:cNvPicPr>
          <p:nvPr/>
        </p:nvPicPr>
        <p:blipFill>
          <a:blip r:embed="rId4"/>
          <a:stretch>
            <a:fillRect/>
          </a:stretch>
        </p:blipFill>
        <p:spPr>
          <a:xfrm>
            <a:off x="1935480" y="2667000"/>
            <a:ext cx="8321040" cy="3843566"/>
          </a:xfrm>
          <a:prstGeom prst="rect">
            <a:avLst/>
          </a:prstGeom>
        </p:spPr>
      </p:pic>
      <p:sp>
        <p:nvSpPr>
          <p:cNvPr id="2" name="Footer Placeholder 1">
            <a:extLst>
              <a:ext uri="{FF2B5EF4-FFF2-40B4-BE49-F238E27FC236}">
                <a16:creationId xmlns:a16="http://schemas.microsoft.com/office/drawing/2014/main" id="{6AEAF7DD-A889-F86B-A4F2-2F42BB12E6E6}"/>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09F44087-D0E0-D16E-14E7-20A731DA7A71}"/>
              </a:ext>
            </a:extLst>
          </p:cNvPr>
          <p:cNvSpPr>
            <a:spLocks noGrp="1"/>
          </p:cNvSpPr>
          <p:nvPr>
            <p:ph type="sldNum" sz="quarter" idx="12"/>
          </p:nvPr>
        </p:nvSpPr>
        <p:spPr/>
        <p:txBody>
          <a:bodyPr/>
          <a:lstStyle/>
          <a:p>
            <a:fld id="{D59DBDBE-B129-42B6-80D2-3A20EEFE3BB1}" type="slidenum">
              <a:rPr lang="en-US" smtClean="0"/>
              <a:t>17</a:t>
            </a:fld>
            <a:endParaRPr lang="en-US"/>
          </a:p>
        </p:txBody>
      </p:sp>
    </p:spTree>
    <p:extLst>
      <p:ext uri="{BB962C8B-B14F-4D97-AF65-F5344CB8AC3E}">
        <p14:creationId xmlns:p14="http://schemas.microsoft.com/office/powerpoint/2010/main" val="351525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3"/>
            <a:ext cx="12192000" cy="2585323"/>
          </a:xfrm>
          <a:prstGeom prst="rect">
            <a:avLst/>
          </a:prstGeom>
        </p:spPr>
        <p:txBody>
          <a:bodyPr wrap="square" lIns="91440" tIns="0" rIns="91440" bIns="0">
            <a:spAutoFit/>
          </a:bodyPr>
          <a:lstStyle/>
          <a:p>
            <a:r>
              <a:rPr lang="en-US" sz="2400" b="1" dirty="0"/>
              <a:t>The Waste Hierarchy</a:t>
            </a:r>
          </a:p>
          <a:p>
            <a:r>
              <a:rPr lang="en-US" sz="2400" dirty="0"/>
              <a:t>Construction and demolition waste constitutes about 40 percent of the total solid waste stream in the United States and about 25% of the total waste stream in the European Union. </a:t>
            </a:r>
          </a:p>
          <a:p>
            <a:endParaRPr lang="en-US" sz="2400" dirty="0"/>
          </a:p>
          <a:p>
            <a:r>
              <a:rPr lang="en-US" sz="2400" dirty="0"/>
              <a:t>In its solid waste management hierarchy, the U.S. Environmental Protection Agency (EPA) ranks source reduction, reuse, recycling, and waste to energy as the four preferred strategies for reducing waste.</a:t>
            </a:r>
          </a:p>
        </p:txBody>
      </p:sp>
      <p:grpSp>
        <p:nvGrpSpPr>
          <p:cNvPr id="12" name="Group 11">
            <a:extLst>
              <a:ext uri="{FF2B5EF4-FFF2-40B4-BE49-F238E27FC236}">
                <a16:creationId xmlns:a16="http://schemas.microsoft.com/office/drawing/2014/main" id="{22C48FED-BAC3-4AB4-8DE5-5965ADE83345}"/>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61BCAC27-5265-4B91-B07B-FD60492201BE}"/>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Overview</a:t>
              </a:r>
            </a:p>
          </p:txBody>
        </p:sp>
        <p:grpSp>
          <p:nvGrpSpPr>
            <p:cNvPr id="14" name="Group 13">
              <a:extLst>
                <a:ext uri="{FF2B5EF4-FFF2-40B4-BE49-F238E27FC236}">
                  <a16:creationId xmlns:a16="http://schemas.microsoft.com/office/drawing/2014/main" id="{9078FA43-3552-452E-8F0E-87F7D9E2139E}"/>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F549B764-3D84-4620-9B74-8FC0EC09DA20}"/>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417035A7-71F8-4078-AF68-7F7E6754C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pic>
        <p:nvPicPr>
          <p:cNvPr id="10" name="Picture 9">
            <a:extLst>
              <a:ext uri="{FF2B5EF4-FFF2-40B4-BE49-F238E27FC236}">
                <a16:creationId xmlns:a16="http://schemas.microsoft.com/office/drawing/2014/main" id="{F785EE9B-BD2D-4EFE-8D6F-80ECD96CE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3" y="3810000"/>
            <a:ext cx="2501245" cy="1828800"/>
          </a:xfrm>
          <a:prstGeom prst="rect">
            <a:avLst/>
          </a:prstGeom>
        </p:spPr>
      </p:pic>
      <p:pic>
        <p:nvPicPr>
          <p:cNvPr id="11" name="Picture 10">
            <a:extLst>
              <a:ext uri="{FF2B5EF4-FFF2-40B4-BE49-F238E27FC236}">
                <a16:creationId xmlns:a16="http://schemas.microsoft.com/office/drawing/2014/main" id="{005032DC-11EF-45D2-AE00-90A3CB2039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810000"/>
            <a:ext cx="2917704" cy="1828800"/>
          </a:xfrm>
          <a:prstGeom prst="rect">
            <a:avLst/>
          </a:prstGeom>
        </p:spPr>
      </p:pic>
      <p:sp>
        <p:nvSpPr>
          <p:cNvPr id="2" name="Footer Placeholder 1">
            <a:extLst>
              <a:ext uri="{FF2B5EF4-FFF2-40B4-BE49-F238E27FC236}">
                <a16:creationId xmlns:a16="http://schemas.microsoft.com/office/drawing/2014/main" id="{4726A3CF-9710-B7B0-88E1-E09D1A74D821}"/>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23BAA90A-3856-061F-FE48-E896ECAF65D0}"/>
              </a:ext>
            </a:extLst>
          </p:cNvPr>
          <p:cNvSpPr>
            <a:spLocks noGrp="1"/>
          </p:cNvSpPr>
          <p:nvPr>
            <p:ph type="sldNum" sz="quarter" idx="12"/>
          </p:nvPr>
        </p:nvSpPr>
        <p:spPr/>
        <p:txBody>
          <a:bodyPr/>
          <a:lstStyle/>
          <a:p>
            <a:fld id="{D59DBDBE-B129-42B6-80D2-3A20EEFE3BB1}" type="slidenum">
              <a:rPr lang="en-US" smtClean="0"/>
              <a:t>2</a:t>
            </a:fld>
            <a:endParaRPr lang="en-US"/>
          </a:p>
        </p:txBody>
      </p:sp>
    </p:spTree>
    <p:extLst>
      <p:ext uri="{BB962C8B-B14F-4D97-AF65-F5344CB8AC3E}">
        <p14:creationId xmlns:p14="http://schemas.microsoft.com/office/powerpoint/2010/main" val="312163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3"/>
            <a:ext cx="12192000" cy="2954655"/>
          </a:xfrm>
          <a:prstGeom prst="rect">
            <a:avLst/>
          </a:prstGeom>
        </p:spPr>
        <p:txBody>
          <a:bodyPr wrap="square" lIns="91440" tIns="0" rIns="91440" bIns="0">
            <a:spAutoFit/>
          </a:bodyPr>
          <a:lstStyle/>
          <a:p>
            <a:r>
              <a:rPr lang="en-US" sz="2400" b="1" dirty="0"/>
              <a:t>Life-cycle assessment (LCA) </a:t>
            </a:r>
          </a:p>
          <a:p>
            <a:pPr marL="342900" indent="-342900">
              <a:buFont typeface="Wingdings" panose="05000000000000000000" pitchFamily="2" charset="2"/>
              <a:buChar char="§"/>
            </a:pPr>
            <a:r>
              <a:rPr lang="en-US" sz="2400" dirty="0"/>
              <a:t>Life-cycle assessment (LCA) provides a more comprehensive picture of materials and products, enabling project teams to make more informed decisions that will have greater overall benefit for the environmental, human health, and communities, while encouraging manufacturers to improve their products through innovation. </a:t>
            </a:r>
          </a:p>
          <a:p>
            <a:endParaRPr lang="en-US" sz="2400" dirty="0"/>
          </a:p>
          <a:p>
            <a:pPr marL="342900" indent="-342900">
              <a:buFont typeface="Wingdings" panose="05000000000000000000" pitchFamily="2" charset="2"/>
              <a:buChar char="§"/>
            </a:pPr>
            <a:r>
              <a:rPr lang="en-US" sz="2400" dirty="0"/>
              <a:t>LCA is a “compilation and evaluation of the inputs and outputs and the potential environmental impacts of a product system throughout its life cycle.” </a:t>
            </a:r>
          </a:p>
        </p:txBody>
      </p:sp>
      <p:grpSp>
        <p:nvGrpSpPr>
          <p:cNvPr id="12" name="Group 11">
            <a:extLst>
              <a:ext uri="{FF2B5EF4-FFF2-40B4-BE49-F238E27FC236}">
                <a16:creationId xmlns:a16="http://schemas.microsoft.com/office/drawing/2014/main" id="{22C48FED-BAC3-4AB4-8DE5-5965ADE83345}"/>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61BCAC27-5265-4B91-B07B-FD60492201BE}"/>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Overview</a:t>
              </a:r>
            </a:p>
          </p:txBody>
        </p:sp>
        <p:grpSp>
          <p:nvGrpSpPr>
            <p:cNvPr id="14" name="Group 13">
              <a:extLst>
                <a:ext uri="{FF2B5EF4-FFF2-40B4-BE49-F238E27FC236}">
                  <a16:creationId xmlns:a16="http://schemas.microsoft.com/office/drawing/2014/main" id="{9078FA43-3552-452E-8F0E-87F7D9E2139E}"/>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F549B764-3D84-4620-9B74-8FC0EC09DA20}"/>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417035A7-71F8-4078-AF68-7F7E6754C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2" name="Footer Placeholder 1">
            <a:extLst>
              <a:ext uri="{FF2B5EF4-FFF2-40B4-BE49-F238E27FC236}">
                <a16:creationId xmlns:a16="http://schemas.microsoft.com/office/drawing/2014/main" id="{83823F20-9886-728E-DF63-AFA2C8EA34A1}"/>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AB5B891D-8698-089D-FF53-D6A49EE91C09}"/>
              </a:ext>
            </a:extLst>
          </p:cNvPr>
          <p:cNvSpPr>
            <a:spLocks noGrp="1"/>
          </p:cNvSpPr>
          <p:nvPr>
            <p:ph type="sldNum" sz="quarter" idx="12"/>
          </p:nvPr>
        </p:nvSpPr>
        <p:spPr/>
        <p:txBody>
          <a:bodyPr/>
          <a:lstStyle/>
          <a:p>
            <a:fld id="{D59DBDBE-B129-42B6-80D2-3A20EEFE3BB1}" type="slidenum">
              <a:rPr lang="en-US" smtClean="0"/>
              <a:t>3</a:t>
            </a:fld>
            <a:endParaRPr lang="en-US"/>
          </a:p>
        </p:txBody>
      </p:sp>
    </p:spTree>
    <p:extLst>
      <p:ext uri="{BB962C8B-B14F-4D97-AF65-F5344CB8AC3E}">
        <p14:creationId xmlns:p14="http://schemas.microsoft.com/office/powerpoint/2010/main" val="236077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12192000" cy="4431983"/>
          </a:xfrm>
          <a:prstGeom prst="rect">
            <a:avLst/>
          </a:prstGeom>
        </p:spPr>
        <p:txBody>
          <a:bodyPr wrap="square" lIns="91440" tIns="0" rIns="91440" bIns="0">
            <a:spAutoFit/>
          </a:bodyPr>
          <a:lstStyle/>
          <a:p>
            <a:r>
              <a:rPr lang="en-US" sz="2400" b="1" dirty="0"/>
              <a:t>Qualifying Products and Exclusions</a:t>
            </a:r>
          </a:p>
          <a:p>
            <a:pPr marL="342900" indent="-342900">
              <a:buFont typeface="Wingdings" panose="05000000000000000000" pitchFamily="2" charset="2"/>
              <a:buChar char="§"/>
            </a:pPr>
            <a:r>
              <a:rPr lang="en-US" sz="2400" dirty="0"/>
              <a:t>The MR section addresses “permanently installed building products,” which as defined by LEED refers to products and materials that create the building or are attached to it.</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Examples include structure and enclosure elements, installed finishes, framing, interior walls, cabinets and casework, doors, and roofs. Most of these materials fall into Construction Specifications Institute (CSI) 2012 </a:t>
            </a:r>
            <a:r>
              <a:rPr lang="en-US" sz="2400" dirty="0" err="1"/>
              <a:t>MasterFormat</a:t>
            </a:r>
            <a:r>
              <a:rPr lang="en-US" sz="2400" dirty="0"/>
              <a:t> Divisions 3-10, 31, and 32. Some products addressed by MR credits fall outside these divisions.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
            </a:pPr>
            <a:r>
              <a:rPr lang="en-US" sz="2400" dirty="0"/>
              <a:t>Furniture is not required to be included in credit calculations. However, if furniture is included in MR credit calculations, all furniture must be included consistently in all cost-based credits.</a:t>
            </a:r>
          </a:p>
          <a:p>
            <a:endParaRPr lang="en-US" sz="2400" dirty="0"/>
          </a:p>
        </p:txBody>
      </p:sp>
      <p:grpSp>
        <p:nvGrpSpPr>
          <p:cNvPr id="12" name="Group 11">
            <a:extLst>
              <a:ext uri="{FF2B5EF4-FFF2-40B4-BE49-F238E27FC236}">
                <a16:creationId xmlns:a16="http://schemas.microsoft.com/office/drawing/2014/main" id="{DE5C6FC0-2B68-434C-B5A9-829782C48AE8}"/>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F9070586-0E1B-4D50-98C4-2DC4859B7853}"/>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Overview</a:t>
              </a:r>
            </a:p>
          </p:txBody>
        </p:sp>
        <p:grpSp>
          <p:nvGrpSpPr>
            <p:cNvPr id="14" name="Group 13">
              <a:extLst>
                <a:ext uri="{FF2B5EF4-FFF2-40B4-BE49-F238E27FC236}">
                  <a16:creationId xmlns:a16="http://schemas.microsoft.com/office/drawing/2014/main" id="{3FB65E9C-41A4-42D4-9B15-5BA104FFBC70}"/>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64BE3C82-7DED-48AE-94ED-B921A2A11EEA}"/>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807206C4-E637-4344-8DA2-F0848F7BF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2" name="Footer Placeholder 1">
            <a:extLst>
              <a:ext uri="{FF2B5EF4-FFF2-40B4-BE49-F238E27FC236}">
                <a16:creationId xmlns:a16="http://schemas.microsoft.com/office/drawing/2014/main" id="{52F31155-D967-EFE4-4349-6E435311A43E}"/>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01823D92-1222-212D-57DD-769AEC47E178}"/>
              </a:ext>
            </a:extLst>
          </p:cNvPr>
          <p:cNvSpPr>
            <a:spLocks noGrp="1"/>
          </p:cNvSpPr>
          <p:nvPr>
            <p:ph type="sldNum" sz="quarter" idx="12"/>
          </p:nvPr>
        </p:nvSpPr>
        <p:spPr/>
        <p:txBody>
          <a:bodyPr/>
          <a:lstStyle/>
          <a:p>
            <a:fld id="{D59DBDBE-B129-42B6-80D2-3A20EEFE3BB1}" type="slidenum">
              <a:rPr lang="en-US" smtClean="0"/>
              <a:t>4</a:t>
            </a:fld>
            <a:endParaRPr lang="en-US"/>
          </a:p>
        </p:txBody>
      </p:sp>
    </p:spTree>
    <p:extLst>
      <p:ext uri="{BB962C8B-B14F-4D97-AF65-F5344CB8AC3E}">
        <p14:creationId xmlns:p14="http://schemas.microsoft.com/office/powerpoint/2010/main" val="34507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12192000" cy="1107996"/>
          </a:xfrm>
          <a:prstGeom prst="rect">
            <a:avLst/>
          </a:prstGeom>
        </p:spPr>
        <p:txBody>
          <a:bodyPr wrap="square" lIns="91440" tIns="0" rIns="91440" bIns="0">
            <a:spAutoFit/>
          </a:bodyPr>
          <a:lstStyle/>
          <a:p>
            <a:pPr marL="342900" indent="-342900">
              <a:buFont typeface="Wingdings" panose="05000000000000000000" pitchFamily="2" charset="2"/>
              <a:buChar char="§"/>
            </a:pPr>
            <a:r>
              <a:rPr lang="en-US" sz="2400" dirty="0"/>
              <a:t>Special equipment, such as elevators, escalators, process equipment, and fire suppression, systems, is excluded from the credit calculations. Also excluded are products purchased for temporary use on the project, like formwork for concrete.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227" y="2362200"/>
            <a:ext cx="1828800" cy="1828800"/>
          </a:xfrm>
          <a:prstGeom prst="rect">
            <a:avLst/>
          </a:prstGeom>
        </p:spPr>
      </p:pic>
      <p:grpSp>
        <p:nvGrpSpPr>
          <p:cNvPr id="12" name="Group 11">
            <a:extLst>
              <a:ext uri="{FF2B5EF4-FFF2-40B4-BE49-F238E27FC236}">
                <a16:creationId xmlns:a16="http://schemas.microsoft.com/office/drawing/2014/main" id="{AB55322C-7021-49ED-B127-ADE7B5099425}"/>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C8A4BEBF-6CF0-4CE8-A8CD-2A38FFA362E9}"/>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Overview</a:t>
              </a:r>
            </a:p>
          </p:txBody>
        </p:sp>
        <p:grpSp>
          <p:nvGrpSpPr>
            <p:cNvPr id="14" name="Group 13">
              <a:extLst>
                <a:ext uri="{FF2B5EF4-FFF2-40B4-BE49-F238E27FC236}">
                  <a16:creationId xmlns:a16="http://schemas.microsoft.com/office/drawing/2014/main" id="{0905BBE2-72DB-43AF-A5BF-031345107864}"/>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2D44FB21-CCBC-4F8F-A6B0-48EA0666CBEB}"/>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B2B8D576-79F0-41E8-8A2A-29916715D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pic>
        <p:nvPicPr>
          <p:cNvPr id="5" name="Picture 4">
            <a:extLst>
              <a:ext uri="{FF2B5EF4-FFF2-40B4-BE49-F238E27FC236}">
                <a16:creationId xmlns:a16="http://schemas.microsoft.com/office/drawing/2014/main" id="{9CCC3561-A939-43CA-9A00-B4DFEC676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41" y="2362200"/>
            <a:ext cx="2743200" cy="1828800"/>
          </a:xfrm>
          <a:prstGeom prst="rect">
            <a:avLst/>
          </a:prstGeom>
        </p:spPr>
      </p:pic>
      <p:pic>
        <p:nvPicPr>
          <p:cNvPr id="7" name="Picture 6">
            <a:extLst>
              <a:ext uri="{FF2B5EF4-FFF2-40B4-BE49-F238E27FC236}">
                <a16:creationId xmlns:a16="http://schemas.microsoft.com/office/drawing/2014/main" id="{F527B4AF-F8EB-4B92-AE46-ED7B0255A9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600" y="4648200"/>
            <a:ext cx="2438400" cy="1828800"/>
          </a:xfrm>
          <a:prstGeom prst="rect">
            <a:avLst/>
          </a:prstGeom>
        </p:spPr>
      </p:pic>
      <p:pic>
        <p:nvPicPr>
          <p:cNvPr id="9" name="Picture 8">
            <a:extLst>
              <a:ext uri="{FF2B5EF4-FFF2-40B4-BE49-F238E27FC236}">
                <a16:creationId xmlns:a16="http://schemas.microsoft.com/office/drawing/2014/main" id="{CD4196DD-0B69-406A-98D0-2E3970507F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7513" y="2362200"/>
            <a:ext cx="2438400" cy="1828800"/>
          </a:xfrm>
          <a:prstGeom prst="rect">
            <a:avLst/>
          </a:prstGeom>
        </p:spPr>
      </p:pic>
      <p:pic>
        <p:nvPicPr>
          <p:cNvPr id="11" name="Picture 10">
            <a:extLst>
              <a:ext uri="{FF2B5EF4-FFF2-40B4-BE49-F238E27FC236}">
                <a16:creationId xmlns:a16="http://schemas.microsoft.com/office/drawing/2014/main" id="{5B903764-F3F0-4D12-9AFA-869C87ED90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400" y="2362200"/>
            <a:ext cx="2741059" cy="1828800"/>
          </a:xfrm>
          <a:prstGeom prst="rect">
            <a:avLst/>
          </a:prstGeom>
        </p:spPr>
      </p:pic>
      <p:pic>
        <p:nvPicPr>
          <p:cNvPr id="20" name="Picture 19">
            <a:extLst>
              <a:ext uri="{FF2B5EF4-FFF2-40B4-BE49-F238E27FC236}">
                <a16:creationId xmlns:a16="http://schemas.microsoft.com/office/drawing/2014/main" id="{0C9F66B8-9A45-4318-BEE1-7EE686DCB7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8801" y="4642338"/>
            <a:ext cx="1836452" cy="1828800"/>
          </a:xfrm>
          <a:prstGeom prst="rect">
            <a:avLst/>
          </a:prstGeom>
        </p:spPr>
      </p:pic>
      <p:pic>
        <p:nvPicPr>
          <p:cNvPr id="22" name="Picture 21">
            <a:extLst>
              <a:ext uri="{FF2B5EF4-FFF2-40B4-BE49-F238E27FC236}">
                <a16:creationId xmlns:a16="http://schemas.microsoft.com/office/drawing/2014/main" id="{054BFED9-377C-4A8B-B54A-7FA186610A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3054" y="4614065"/>
            <a:ext cx="2833635" cy="1828800"/>
          </a:xfrm>
          <a:prstGeom prst="rect">
            <a:avLst/>
          </a:prstGeom>
        </p:spPr>
      </p:pic>
      <p:sp>
        <p:nvSpPr>
          <p:cNvPr id="3" name="Footer Placeholder 2">
            <a:extLst>
              <a:ext uri="{FF2B5EF4-FFF2-40B4-BE49-F238E27FC236}">
                <a16:creationId xmlns:a16="http://schemas.microsoft.com/office/drawing/2014/main" id="{8154C9A6-A765-B7AB-99D9-F81E1D1AF59E}"/>
              </a:ext>
            </a:extLst>
          </p:cNvPr>
          <p:cNvSpPr>
            <a:spLocks noGrp="1"/>
          </p:cNvSpPr>
          <p:nvPr>
            <p:ph type="ftr" sz="quarter" idx="11"/>
          </p:nvPr>
        </p:nvSpPr>
        <p:spPr/>
        <p:txBody>
          <a:bodyPr/>
          <a:lstStyle/>
          <a:p>
            <a:r>
              <a:rPr lang="en-US"/>
              <a:t>Green Building Practices</a:t>
            </a:r>
          </a:p>
        </p:txBody>
      </p:sp>
      <p:sp>
        <p:nvSpPr>
          <p:cNvPr id="6" name="Slide Number Placeholder 5">
            <a:extLst>
              <a:ext uri="{FF2B5EF4-FFF2-40B4-BE49-F238E27FC236}">
                <a16:creationId xmlns:a16="http://schemas.microsoft.com/office/drawing/2014/main" id="{62B8A552-6FF5-F6FC-EF27-ABA2A29923EA}"/>
              </a:ext>
            </a:extLst>
          </p:cNvPr>
          <p:cNvSpPr>
            <a:spLocks noGrp="1"/>
          </p:cNvSpPr>
          <p:nvPr>
            <p:ph type="sldNum" sz="quarter" idx="12"/>
          </p:nvPr>
        </p:nvSpPr>
        <p:spPr/>
        <p:txBody>
          <a:bodyPr/>
          <a:lstStyle/>
          <a:p>
            <a:fld id="{D59DBDBE-B129-42B6-80D2-3A20EEFE3BB1}" type="slidenum">
              <a:rPr lang="en-US" smtClean="0"/>
              <a:t>5</a:t>
            </a:fld>
            <a:endParaRPr lang="en-US"/>
          </a:p>
        </p:txBody>
      </p:sp>
    </p:spTree>
    <p:extLst>
      <p:ext uri="{BB962C8B-B14F-4D97-AF65-F5344CB8AC3E}">
        <p14:creationId xmlns:p14="http://schemas.microsoft.com/office/powerpoint/2010/main" val="392580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3"/>
            <a:ext cx="12192000" cy="4431983"/>
          </a:xfrm>
          <a:prstGeom prst="rect">
            <a:avLst/>
          </a:prstGeom>
        </p:spPr>
        <p:txBody>
          <a:bodyPr wrap="square" lIns="91440" tIns="0" rIns="91440" bIns="0">
            <a:spAutoFit/>
          </a:bodyPr>
          <a:lstStyle/>
          <a:p>
            <a:r>
              <a:rPr lang="en-US" sz="2400" b="1" dirty="0"/>
              <a:t>Determining Product Cost </a:t>
            </a:r>
          </a:p>
          <a:p>
            <a:r>
              <a:rPr lang="en-US" sz="2400" dirty="0"/>
              <a:t>To calculate the total materials cost of a project, use either the actual materials cost or the default materials cost. </a:t>
            </a:r>
          </a:p>
          <a:p>
            <a:endParaRPr lang="en-US" sz="2400" dirty="0"/>
          </a:p>
          <a:p>
            <a:pPr marL="342900" indent="-342900">
              <a:buFont typeface="Wingdings" panose="05000000000000000000" pitchFamily="2" charset="2"/>
              <a:buChar char="§"/>
            </a:pPr>
            <a:r>
              <a:rPr lang="en-US" sz="2400" b="1" dirty="0"/>
              <a:t>Actual materials cost</a:t>
            </a:r>
            <a:r>
              <a:rPr lang="en-US" sz="2400" dirty="0"/>
              <a:t>. This is the cost of all materials being used on the project site, excluding labor but including delivery and taxes.</a:t>
            </a:r>
          </a:p>
          <a:p>
            <a:r>
              <a:rPr lang="en-US" sz="2400" dirty="0"/>
              <a:t> </a:t>
            </a:r>
          </a:p>
          <a:p>
            <a:pPr marL="342900" indent="-342900">
              <a:buFont typeface="Wingdings" panose="05000000000000000000" pitchFamily="2" charset="2"/>
              <a:buChar char="§"/>
            </a:pPr>
            <a:r>
              <a:rPr lang="en-US" sz="2400" b="1" dirty="0"/>
              <a:t>Default materials cost</a:t>
            </a:r>
            <a:r>
              <a:rPr lang="en-US" sz="2400" dirty="0"/>
              <a:t>. The alternative way to determine the total materials cost is to calculate </a:t>
            </a:r>
            <a:r>
              <a:rPr lang="en-US" sz="2400" b="1" dirty="0"/>
              <a:t>45% of total construction costs</a:t>
            </a:r>
            <a:r>
              <a:rPr lang="en-US" sz="2400" dirty="0"/>
              <a:t>. This default materials cost can replace the actual cost for most materials and products, as specified above. If the project team is including optional products and materials, such as furniture and MEP items, add the actual value of those items to the default value for all other products and materials. </a:t>
            </a:r>
          </a:p>
        </p:txBody>
      </p:sp>
      <p:grpSp>
        <p:nvGrpSpPr>
          <p:cNvPr id="12" name="Group 11">
            <a:extLst>
              <a:ext uri="{FF2B5EF4-FFF2-40B4-BE49-F238E27FC236}">
                <a16:creationId xmlns:a16="http://schemas.microsoft.com/office/drawing/2014/main" id="{A7D454A7-F625-4B64-80D2-6E22447981BD}"/>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CAFC1600-B322-49B0-9815-A448D2C18749}"/>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Overview</a:t>
              </a:r>
            </a:p>
          </p:txBody>
        </p:sp>
        <p:grpSp>
          <p:nvGrpSpPr>
            <p:cNvPr id="14" name="Group 13">
              <a:extLst>
                <a:ext uri="{FF2B5EF4-FFF2-40B4-BE49-F238E27FC236}">
                  <a16:creationId xmlns:a16="http://schemas.microsoft.com/office/drawing/2014/main" id="{7F87833B-3B02-4011-8298-6A14A1576C63}"/>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8E6E7628-806C-4870-BADC-F0A3E4FB23AD}"/>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334CDA47-A0BE-4C75-9E39-6A5523639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2" name="Footer Placeholder 1">
            <a:extLst>
              <a:ext uri="{FF2B5EF4-FFF2-40B4-BE49-F238E27FC236}">
                <a16:creationId xmlns:a16="http://schemas.microsoft.com/office/drawing/2014/main" id="{56BA2730-37F8-6888-0272-6667CBC9B2C9}"/>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6B5E744A-7A9C-9010-2D76-A2BB7C6F392D}"/>
              </a:ext>
            </a:extLst>
          </p:cNvPr>
          <p:cNvSpPr>
            <a:spLocks noGrp="1"/>
          </p:cNvSpPr>
          <p:nvPr>
            <p:ph type="sldNum" sz="quarter" idx="12"/>
          </p:nvPr>
        </p:nvSpPr>
        <p:spPr/>
        <p:txBody>
          <a:bodyPr/>
          <a:lstStyle/>
          <a:p>
            <a:fld id="{D59DBDBE-B129-42B6-80D2-3A20EEFE3BB1}" type="slidenum">
              <a:rPr lang="en-US" smtClean="0"/>
              <a:t>6</a:t>
            </a:fld>
            <a:endParaRPr lang="en-US"/>
          </a:p>
        </p:txBody>
      </p:sp>
    </p:spTree>
    <p:extLst>
      <p:ext uri="{BB962C8B-B14F-4D97-AF65-F5344CB8AC3E}">
        <p14:creationId xmlns:p14="http://schemas.microsoft.com/office/powerpoint/2010/main" val="380000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3"/>
            <a:ext cx="12192000" cy="3323987"/>
          </a:xfrm>
          <a:prstGeom prst="rect">
            <a:avLst/>
          </a:prstGeom>
        </p:spPr>
        <p:txBody>
          <a:bodyPr wrap="square" tIns="0" bIns="0">
            <a:spAutoFit/>
          </a:bodyPr>
          <a:lstStyle/>
          <a:p>
            <a:r>
              <a:rPr lang="en-US" sz="2400" b="1" dirty="0"/>
              <a:t>Location Valuation </a:t>
            </a:r>
            <a:endParaRPr lang="en-US" sz="2400" dirty="0"/>
          </a:p>
          <a:p>
            <a:r>
              <a:rPr lang="en-US" sz="2400" dirty="0"/>
              <a:t>Several credits in the MR section include a location valuation factor, which adds value to locally produced products and materials. The intent is to incentivize the purchase of products that support the local economy. </a:t>
            </a:r>
          </a:p>
          <a:p>
            <a:endParaRPr lang="en-US" sz="2400" dirty="0"/>
          </a:p>
          <a:p>
            <a:pPr marL="342900" indent="-342900">
              <a:buFont typeface="Wingdings" panose="05000000000000000000" pitchFamily="2" charset="2"/>
              <a:buChar char="§"/>
            </a:pPr>
            <a:r>
              <a:rPr lang="en-US" sz="2400" dirty="0"/>
              <a:t>Products and materials that are extracted, manufactured, and purchased within 100 miles of the project are valued at 200% of their cost (i.e., the valuation factor is 2). </a:t>
            </a:r>
          </a:p>
          <a:p>
            <a:endParaRPr lang="en-US" sz="2400" dirty="0"/>
          </a:p>
          <a:p>
            <a:pPr marL="342900" indent="-342900">
              <a:buFont typeface="Wingdings" panose="05000000000000000000" pitchFamily="2" charset="2"/>
              <a:buChar char="§"/>
            </a:pPr>
            <a:r>
              <a:rPr lang="en-US" sz="2400" dirty="0"/>
              <a:t>The distance must be measured as the crow flies, not by actual travel distance.</a:t>
            </a:r>
          </a:p>
        </p:txBody>
      </p:sp>
      <p:grpSp>
        <p:nvGrpSpPr>
          <p:cNvPr id="12" name="Group 11">
            <a:extLst>
              <a:ext uri="{FF2B5EF4-FFF2-40B4-BE49-F238E27FC236}">
                <a16:creationId xmlns:a16="http://schemas.microsoft.com/office/drawing/2014/main" id="{1CEE6EFC-DAC3-48F6-B2B1-57143D168196}"/>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8CEA6AC0-C513-4B38-979F-4CF6C3726F7C}"/>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Overview</a:t>
              </a:r>
            </a:p>
          </p:txBody>
        </p:sp>
        <p:grpSp>
          <p:nvGrpSpPr>
            <p:cNvPr id="14" name="Group 13">
              <a:extLst>
                <a:ext uri="{FF2B5EF4-FFF2-40B4-BE49-F238E27FC236}">
                  <a16:creationId xmlns:a16="http://schemas.microsoft.com/office/drawing/2014/main" id="{1B9D2C93-AF80-44B7-A3B5-004570AE1D0F}"/>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E82851F0-18B9-453F-8FE5-93969D017013}"/>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E52EFA6C-64C6-4335-A80F-5375B5403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pic>
        <p:nvPicPr>
          <p:cNvPr id="3" name="Picture 2">
            <a:extLst>
              <a:ext uri="{FF2B5EF4-FFF2-40B4-BE49-F238E27FC236}">
                <a16:creationId xmlns:a16="http://schemas.microsoft.com/office/drawing/2014/main" id="{1DC66775-BB03-4E4D-A6A9-30E118FC6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640" y="4724400"/>
            <a:ext cx="2800719" cy="1371600"/>
          </a:xfrm>
          <a:prstGeom prst="rect">
            <a:avLst/>
          </a:prstGeom>
        </p:spPr>
      </p:pic>
      <p:sp>
        <p:nvSpPr>
          <p:cNvPr id="2" name="Footer Placeholder 1">
            <a:extLst>
              <a:ext uri="{FF2B5EF4-FFF2-40B4-BE49-F238E27FC236}">
                <a16:creationId xmlns:a16="http://schemas.microsoft.com/office/drawing/2014/main" id="{73210DE1-A1E1-373C-4E6F-33A22173A556}"/>
              </a:ext>
            </a:extLst>
          </p:cNvPr>
          <p:cNvSpPr>
            <a:spLocks noGrp="1"/>
          </p:cNvSpPr>
          <p:nvPr>
            <p:ph type="ftr" sz="quarter" idx="11"/>
          </p:nvPr>
        </p:nvSpPr>
        <p:spPr/>
        <p:txBody>
          <a:bodyPr/>
          <a:lstStyle/>
          <a:p>
            <a:r>
              <a:rPr lang="en-US"/>
              <a:t>Green Building Practices</a:t>
            </a:r>
          </a:p>
        </p:txBody>
      </p:sp>
      <p:sp>
        <p:nvSpPr>
          <p:cNvPr id="5" name="Slide Number Placeholder 4">
            <a:extLst>
              <a:ext uri="{FF2B5EF4-FFF2-40B4-BE49-F238E27FC236}">
                <a16:creationId xmlns:a16="http://schemas.microsoft.com/office/drawing/2014/main" id="{52C81124-B119-FF23-2979-462788FCCF96}"/>
              </a:ext>
            </a:extLst>
          </p:cNvPr>
          <p:cNvSpPr>
            <a:spLocks noGrp="1"/>
          </p:cNvSpPr>
          <p:nvPr>
            <p:ph type="sldNum" sz="quarter" idx="12"/>
          </p:nvPr>
        </p:nvSpPr>
        <p:spPr/>
        <p:txBody>
          <a:bodyPr/>
          <a:lstStyle/>
          <a:p>
            <a:fld id="{D59DBDBE-B129-42B6-80D2-3A20EEFE3BB1}" type="slidenum">
              <a:rPr lang="en-US" smtClean="0"/>
              <a:t>7</a:t>
            </a:fld>
            <a:endParaRPr lang="en-US"/>
          </a:p>
        </p:txBody>
      </p:sp>
    </p:spTree>
    <p:extLst>
      <p:ext uri="{BB962C8B-B14F-4D97-AF65-F5344CB8AC3E}">
        <p14:creationId xmlns:p14="http://schemas.microsoft.com/office/powerpoint/2010/main" val="172577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3"/>
            <a:ext cx="12192000" cy="3323987"/>
          </a:xfrm>
          <a:prstGeom prst="rect">
            <a:avLst/>
          </a:prstGeom>
        </p:spPr>
        <p:txBody>
          <a:bodyPr wrap="square" tIns="0" bIns="0">
            <a:spAutoFit/>
          </a:bodyPr>
          <a:lstStyle/>
          <a:p>
            <a:r>
              <a:rPr lang="en-US" sz="2400" b="1" dirty="0"/>
              <a:t>Location Valuation </a:t>
            </a:r>
            <a:endParaRPr lang="en-US" sz="2400" dirty="0"/>
          </a:p>
          <a:p>
            <a:r>
              <a:rPr lang="en-US" sz="2400" b="1" dirty="0"/>
              <a:t>Example:</a:t>
            </a:r>
          </a:p>
          <a:p>
            <a:r>
              <a:rPr lang="en-US" sz="2400" dirty="0"/>
              <a:t>A project team purchases 50 doors salvaged from a local deconstruction site and sold through a local Habitat for Humanity </a:t>
            </a:r>
            <a:r>
              <a:rPr lang="en-US" sz="2400" dirty="0" err="1"/>
              <a:t>ReStore</a:t>
            </a:r>
            <a:r>
              <a:rPr lang="en-US" sz="2400" dirty="0"/>
              <a:t> for $500. The value of equivalent new doors is documented at $400 each, or $20,000. Their contribution to the credit is as follows:</a:t>
            </a:r>
          </a:p>
          <a:p>
            <a:r>
              <a:rPr lang="en-US" sz="2400" dirty="0"/>
              <a:t> </a:t>
            </a:r>
          </a:p>
          <a:p>
            <a:r>
              <a:rPr lang="en-US" sz="2400" dirty="0"/>
              <a:t>$20,000 x 1.0 criterion valuation * 2.0 location valuation = $40,000</a:t>
            </a:r>
          </a:p>
          <a:p>
            <a:endParaRPr lang="en-US" sz="2400" dirty="0"/>
          </a:p>
          <a:p>
            <a:r>
              <a:rPr lang="en-US" sz="2400" dirty="0"/>
              <a:t>$40,000 is the total sustainable criteria value for these doors</a:t>
            </a:r>
          </a:p>
        </p:txBody>
      </p:sp>
      <p:grpSp>
        <p:nvGrpSpPr>
          <p:cNvPr id="12" name="Group 11">
            <a:extLst>
              <a:ext uri="{FF2B5EF4-FFF2-40B4-BE49-F238E27FC236}">
                <a16:creationId xmlns:a16="http://schemas.microsoft.com/office/drawing/2014/main" id="{F9574CF3-6C33-4A89-B4BD-9FCC2A2A4DC5}"/>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0E4222C4-3A79-4320-8769-84E9AF4D0915}"/>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Overview</a:t>
              </a:r>
            </a:p>
          </p:txBody>
        </p:sp>
        <p:grpSp>
          <p:nvGrpSpPr>
            <p:cNvPr id="14" name="Group 13">
              <a:extLst>
                <a:ext uri="{FF2B5EF4-FFF2-40B4-BE49-F238E27FC236}">
                  <a16:creationId xmlns:a16="http://schemas.microsoft.com/office/drawing/2014/main" id="{777E62B6-2F8C-4729-B0BB-28791FA189BC}"/>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900E7FF4-4AC1-4FA1-AAF9-67701905D538}"/>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9C40EEB7-936A-4173-882C-212119EC5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2" name="Footer Placeholder 1">
            <a:extLst>
              <a:ext uri="{FF2B5EF4-FFF2-40B4-BE49-F238E27FC236}">
                <a16:creationId xmlns:a16="http://schemas.microsoft.com/office/drawing/2014/main" id="{6CA466A5-95E3-EE67-B4C2-B5E6DE9891C2}"/>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431DFDE6-D6DA-E6FF-D8EB-35D52E8171E9}"/>
              </a:ext>
            </a:extLst>
          </p:cNvPr>
          <p:cNvSpPr>
            <a:spLocks noGrp="1"/>
          </p:cNvSpPr>
          <p:nvPr>
            <p:ph type="sldNum" sz="quarter" idx="12"/>
          </p:nvPr>
        </p:nvSpPr>
        <p:spPr/>
        <p:txBody>
          <a:bodyPr/>
          <a:lstStyle/>
          <a:p>
            <a:fld id="{D59DBDBE-B129-42B6-80D2-3A20EEFE3BB1}" type="slidenum">
              <a:rPr lang="en-US" smtClean="0"/>
              <a:t>8</a:t>
            </a:fld>
            <a:endParaRPr lang="en-US"/>
          </a:p>
        </p:txBody>
      </p:sp>
    </p:spTree>
    <p:extLst>
      <p:ext uri="{BB962C8B-B14F-4D97-AF65-F5344CB8AC3E}">
        <p14:creationId xmlns:p14="http://schemas.microsoft.com/office/powerpoint/2010/main" val="397264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12192000" cy="369332"/>
          </a:xfrm>
          <a:prstGeom prst="rect">
            <a:avLst/>
          </a:prstGeom>
        </p:spPr>
        <p:txBody>
          <a:bodyPr wrap="square" tIns="0" bIns="0">
            <a:spAutoFit/>
          </a:bodyPr>
          <a:lstStyle/>
          <a:p>
            <a:r>
              <a:rPr lang="en-US" sz="2400" b="1" dirty="0"/>
              <a:t>Determining Material Contribution of an Assembly</a:t>
            </a:r>
            <a:endParaRPr lang="en-US" sz="2400" dirty="0"/>
          </a:p>
        </p:txBody>
      </p:sp>
      <p:pic>
        <p:nvPicPr>
          <p:cNvPr id="2" name="Picture 1"/>
          <p:cNvPicPr>
            <a:picLocks noChangeAspect="1"/>
          </p:cNvPicPr>
          <p:nvPr/>
        </p:nvPicPr>
        <p:blipFill>
          <a:blip r:embed="rId3"/>
          <a:stretch>
            <a:fillRect/>
          </a:stretch>
        </p:blipFill>
        <p:spPr>
          <a:xfrm>
            <a:off x="4090391" y="1537360"/>
            <a:ext cx="4011223" cy="5029200"/>
          </a:xfrm>
          <a:prstGeom prst="rect">
            <a:avLst/>
          </a:prstGeom>
        </p:spPr>
      </p:pic>
      <p:pic>
        <p:nvPicPr>
          <p:cNvPr id="5" name="Picture 4"/>
          <p:cNvPicPr>
            <a:picLocks noChangeAspect="1"/>
          </p:cNvPicPr>
          <p:nvPr/>
        </p:nvPicPr>
        <p:blipFill>
          <a:blip r:embed="rId4"/>
          <a:stretch>
            <a:fillRect/>
          </a:stretch>
        </p:blipFill>
        <p:spPr>
          <a:xfrm>
            <a:off x="3100390" y="2314575"/>
            <a:ext cx="5991225" cy="2228850"/>
          </a:xfrm>
          <a:prstGeom prst="rect">
            <a:avLst/>
          </a:prstGeom>
        </p:spPr>
      </p:pic>
      <p:grpSp>
        <p:nvGrpSpPr>
          <p:cNvPr id="12" name="Group 11">
            <a:extLst>
              <a:ext uri="{FF2B5EF4-FFF2-40B4-BE49-F238E27FC236}">
                <a16:creationId xmlns:a16="http://schemas.microsoft.com/office/drawing/2014/main" id="{76C115A1-D039-4884-ACAA-0D19BDB10380}"/>
              </a:ext>
            </a:extLst>
          </p:cNvPr>
          <p:cNvGrpSpPr/>
          <p:nvPr/>
        </p:nvGrpSpPr>
        <p:grpSpPr>
          <a:xfrm>
            <a:off x="0" y="-2264"/>
            <a:ext cx="12192000" cy="822960"/>
            <a:chOff x="0" y="-2264"/>
            <a:chExt cx="12192000" cy="822960"/>
          </a:xfrm>
        </p:grpSpPr>
        <p:sp>
          <p:nvSpPr>
            <p:cNvPr id="13" name="Rectangle 12">
              <a:extLst>
                <a:ext uri="{FF2B5EF4-FFF2-40B4-BE49-F238E27FC236}">
                  <a16:creationId xmlns:a16="http://schemas.microsoft.com/office/drawing/2014/main" id="{DAC0A647-D98E-491E-880D-56F0F16EEAA9}"/>
                </a:ext>
              </a:extLst>
            </p:cNvPr>
            <p:cNvSpPr/>
            <p:nvPr/>
          </p:nvSpPr>
          <p:spPr>
            <a:xfrm>
              <a:off x="0" y="-2264"/>
              <a:ext cx="12192000" cy="822960"/>
            </a:xfrm>
            <a:prstGeom prst="rect">
              <a:avLst/>
            </a:prstGeom>
            <a:solidFill>
              <a:srgbClr val="74A441"/>
            </a:solidFill>
            <a:ln>
              <a:solidFill>
                <a:schemeClr val="tx1"/>
              </a:solidFill>
            </a:ln>
          </p:spPr>
          <p:txBody>
            <a:bodyPr wrap="square">
              <a:noAutofit/>
            </a:bodyPr>
            <a:lstStyle/>
            <a:p>
              <a:r>
                <a:rPr lang="en-US" sz="2400" b="1" dirty="0"/>
                <a:t>Materials and Resources</a:t>
              </a:r>
            </a:p>
            <a:p>
              <a:r>
                <a:rPr lang="en-US" sz="2000" b="1" dirty="0"/>
                <a:t>Overview</a:t>
              </a:r>
            </a:p>
          </p:txBody>
        </p:sp>
        <p:grpSp>
          <p:nvGrpSpPr>
            <p:cNvPr id="14" name="Group 13">
              <a:extLst>
                <a:ext uri="{FF2B5EF4-FFF2-40B4-BE49-F238E27FC236}">
                  <a16:creationId xmlns:a16="http://schemas.microsoft.com/office/drawing/2014/main" id="{B6AD51C1-7DCF-4AFD-AFAF-A233F893C393}"/>
                </a:ext>
              </a:extLst>
            </p:cNvPr>
            <p:cNvGrpSpPr/>
            <p:nvPr/>
          </p:nvGrpSpPr>
          <p:grpSpPr>
            <a:xfrm>
              <a:off x="11369040" y="-2264"/>
              <a:ext cx="822960" cy="822960"/>
              <a:chOff x="11049000" y="1524000"/>
              <a:chExt cx="822960" cy="822960"/>
            </a:xfrm>
          </p:grpSpPr>
          <p:sp>
            <p:nvSpPr>
              <p:cNvPr id="15" name="Rectangle 14">
                <a:extLst>
                  <a:ext uri="{FF2B5EF4-FFF2-40B4-BE49-F238E27FC236}">
                    <a16:creationId xmlns:a16="http://schemas.microsoft.com/office/drawing/2014/main" id="{C0C0909C-553C-4CD5-98D5-EBFA675C4621}"/>
                  </a:ext>
                </a:extLst>
              </p:cNvPr>
              <p:cNvSpPr/>
              <p:nvPr/>
            </p:nvSpPr>
            <p:spPr>
              <a:xfrm>
                <a:off x="11049000" y="1524000"/>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pic>
            <p:nvPicPr>
              <p:cNvPr id="16" name="Picture 15">
                <a:extLst>
                  <a:ext uri="{FF2B5EF4-FFF2-40B4-BE49-F238E27FC236}">
                    <a16:creationId xmlns:a16="http://schemas.microsoft.com/office/drawing/2014/main" id="{9ED3B4D7-2D72-4BDA-B2B9-1B6DB5A840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9000" y="1524000"/>
                <a:ext cx="822960" cy="822960"/>
              </a:xfrm>
              <a:prstGeom prst="rect">
                <a:avLst/>
              </a:prstGeom>
            </p:spPr>
          </p:pic>
        </p:grpSp>
      </p:grpSp>
      <p:sp>
        <p:nvSpPr>
          <p:cNvPr id="3" name="Footer Placeholder 2">
            <a:extLst>
              <a:ext uri="{FF2B5EF4-FFF2-40B4-BE49-F238E27FC236}">
                <a16:creationId xmlns:a16="http://schemas.microsoft.com/office/drawing/2014/main" id="{435B4801-1D34-9884-4AA5-316479933F98}"/>
              </a:ext>
            </a:extLst>
          </p:cNvPr>
          <p:cNvSpPr>
            <a:spLocks noGrp="1"/>
          </p:cNvSpPr>
          <p:nvPr>
            <p:ph type="ftr" sz="quarter" idx="11"/>
          </p:nvPr>
        </p:nvSpPr>
        <p:spPr/>
        <p:txBody>
          <a:bodyPr/>
          <a:lstStyle/>
          <a:p>
            <a:r>
              <a:rPr lang="en-US"/>
              <a:t>Green Building Practices</a:t>
            </a:r>
          </a:p>
        </p:txBody>
      </p:sp>
      <p:sp>
        <p:nvSpPr>
          <p:cNvPr id="6" name="Slide Number Placeholder 5">
            <a:extLst>
              <a:ext uri="{FF2B5EF4-FFF2-40B4-BE49-F238E27FC236}">
                <a16:creationId xmlns:a16="http://schemas.microsoft.com/office/drawing/2014/main" id="{72F4EE9F-7069-E983-2A5B-9AB9CEFDEE27}"/>
              </a:ext>
            </a:extLst>
          </p:cNvPr>
          <p:cNvSpPr>
            <a:spLocks noGrp="1"/>
          </p:cNvSpPr>
          <p:nvPr>
            <p:ph type="sldNum" sz="quarter" idx="12"/>
          </p:nvPr>
        </p:nvSpPr>
        <p:spPr/>
        <p:txBody>
          <a:bodyPr/>
          <a:lstStyle/>
          <a:p>
            <a:fld id="{D59DBDBE-B129-42B6-80D2-3A20EEFE3BB1}" type="slidenum">
              <a:rPr lang="en-US" smtClean="0"/>
              <a:t>9</a:t>
            </a:fld>
            <a:endParaRPr lang="en-US"/>
          </a:p>
        </p:txBody>
      </p:sp>
    </p:spTree>
    <p:extLst>
      <p:ext uri="{BB962C8B-B14F-4D97-AF65-F5344CB8AC3E}">
        <p14:creationId xmlns:p14="http://schemas.microsoft.com/office/powerpoint/2010/main" val="166303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6746</TotalTime>
  <Words>1065</Words>
  <Application>Microsoft Office PowerPoint</Application>
  <PresentationFormat>Widescreen</PresentationFormat>
  <Paragraphs>145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A Brown</cp:lastModifiedBy>
  <cp:revision>271</cp:revision>
  <dcterms:created xsi:type="dcterms:W3CDTF">2015-03-21T19:21:35Z</dcterms:created>
  <dcterms:modified xsi:type="dcterms:W3CDTF">2024-02-07T20:05:22Z</dcterms:modified>
</cp:coreProperties>
</file>