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6" r:id="rId2"/>
    <p:sldId id="384" r:id="rId3"/>
    <p:sldId id="344" r:id="rId4"/>
    <p:sldId id="348" r:id="rId5"/>
    <p:sldId id="375" r:id="rId6"/>
    <p:sldId id="376" r:id="rId7"/>
    <p:sldId id="355" r:id="rId8"/>
    <p:sldId id="358" r:id="rId9"/>
    <p:sldId id="357" r:id="rId10"/>
    <p:sldId id="360" r:id="rId11"/>
    <p:sldId id="359" r:id="rId12"/>
    <p:sldId id="356" r:id="rId13"/>
    <p:sldId id="374" r:id="rId14"/>
    <p:sldId id="342" r:id="rId15"/>
    <p:sldId id="385" r:id="rId16"/>
    <p:sldId id="361" r:id="rId17"/>
    <p:sldId id="386" r:id="rId18"/>
    <p:sldId id="362" r:id="rId19"/>
    <p:sldId id="38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83D2C"/>
    <a:srgbClr val="E17B20"/>
    <a:srgbClr val="36A7CD"/>
    <a:srgbClr val="FEC13B"/>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7" autoAdjust="0"/>
  </p:normalViewPr>
  <p:slideViewPr>
    <p:cSldViewPr>
      <p:cViewPr varScale="1">
        <p:scale>
          <a:sx n="150" d="100"/>
          <a:sy n="150" d="100"/>
        </p:scale>
        <p:origin x="654" y="156"/>
      </p:cViewPr>
      <p:guideLst>
        <p:guide orient="horz" pos="2160"/>
        <p:guide pos="3840"/>
      </p:guideLst>
    </p:cSldViewPr>
  </p:slideViewPr>
  <p:outlineViewPr>
    <p:cViewPr>
      <p:scale>
        <a:sx n="33" d="100"/>
        <a:sy n="33" d="100"/>
      </p:scale>
      <p:origin x="0" y="-384"/>
    </p:cViewPr>
  </p:outlineViewPr>
  <p:notesTextViewPr>
    <p:cViewPr>
      <p:scale>
        <a:sx n="1" d="1"/>
        <a:sy n="1" d="1"/>
      </p:scale>
      <p:origin x="0" y="0"/>
    </p:cViewPr>
  </p:notesTextViewPr>
  <p:sorterViewPr>
    <p:cViewPr varScale="1">
      <p:scale>
        <a:sx n="100" d="100"/>
        <a:sy n="100" d="100"/>
      </p:scale>
      <p:origin x="0" y="-272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038EE9-F887-4164-A018-238DD0CA0E47}" type="datetimeFigureOut">
              <a:rPr lang="en-US" smtClean="0"/>
              <a:t>2/15/2024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3A6207-4EE1-4BEB-9B5B-A3C8CCA9DE3C}" type="slidenum">
              <a:rPr lang="en-US" smtClean="0"/>
              <a:t>‹#›</a:t>
            </a:fld>
            <a:endParaRPr lang="en-US"/>
          </a:p>
        </p:txBody>
      </p:sp>
    </p:spTree>
    <p:extLst>
      <p:ext uri="{BB962C8B-B14F-4D97-AF65-F5344CB8AC3E}">
        <p14:creationId xmlns:p14="http://schemas.microsoft.com/office/powerpoint/2010/main" val="2793357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7D79C0-33CA-4ABE-AE16-F568C58A35CC}" type="datetime1">
              <a:rPr lang="en-US" smtClean="0"/>
              <a:t>2/15/2024</a:t>
            </a:fld>
            <a:endParaRPr lang="en-US"/>
          </a:p>
        </p:txBody>
      </p:sp>
      <p:sp>
        <p:nvSpPr>
          <p:cNvPr id="5" name="Footer Placeholder 4"/>
          <p:cNvSpPr>
            <a:spLocks noGrp="1"/>
          </p:cNvSpPr>
          <p:nvPr>
            <p:ph type="ftr" sz="quarter" idx="11"/>
          </p:nvPr>
        </p:nvSpPr>
        <p:spPr/>
        <p:txBody>
          <a:bodyPr/>
          <a:lstStyle/>
          <a:p>
            <a:r>
              <a:rPr lang="en-US"/>
              <a:t>Green Building Practices</a:t>
            </a:r>
          </a:p>
        </p:txBody>
      </p:sp>
      <p:sp>
        <p:nvSpPr>
          <p:cNvPr id="6" name="Slide Number Placeholder 5"/>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8374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702AFA-E214-43BD-BA0A-2DFE443F85D9}" type="datetime1">
              <a:rPr lang="en-US" smtClean="0"/>
              <a:t>2/15/2024</a:t>
            </a:fld>
            <a:endParaRPr lang="en-US"/>
          </a:p>
        </p:txBody>
      </p:sp>
      <p:sp>
        <p:nvSpPr>
          <p:cNvPr id="5" name="Footer Placeholder 4"/>
          <p:cNvSpPr>
            <a:spLocks noGrp="1"/>
          </p:cNvSpPr>
          <p:nvPr>
            <p:ph type="ftr" sz="quarter" idx="11"/>
          </p:nvPr>
        </p:nvSpPr>
        <p:spPr/>
        <p:txBody>
          <a:bodyPr/>
          <a:lstStyle/>
          <a:p>
            <a:r>
              <a:rPr lang="en-US"/>
              <a:t>Green Building Practices</a:t>
            </a:r>
          </a:p>
        </p:txBody>
      </p:sp>
      <p:sp>
        <p:nvSpPr>
          <p:cNvPr id="6" name="Slide Number Placeholder 5"/>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2474258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D26237-9EB1-46F0-BDA8-CCE60A806905}" type="datetime1">
              <a:rPr lang="en-US" smtClean="0"/>
              <a:t>2/15/2024</a:t>
            </a:fld>
            <a:endParaRPr lang="en-US"/>
          </a:p>
        </p:txBody>
      </p:sp>
      <p:sp>
        <p:nvSpPr>
          <p:cNvPr id="5" name="Footer Placeholder 4"/>
          <p:cNvSpPr>
            <a:spLocks noGrp="1"/>
          </p:cNvSpPr>
          <p:nvPr>
            <p:ph type="ftr" sz="quarter" idx="11"/>
          </p:nvPr>
        </p:nvSpPr>
        <p:spPr/>
        <p:txBody>
          <a:bodyPr/>
          <a:lstStyle/>
          <a:p>
            <a:r>
              <a:rPr lang="en-US"/>
              <a:t>Green Building Practices</a:t>
            </a:r>
          </a:p>
        </p:txBody>
      </p:sp>
      <p:sp>
        <p:nvSpPr>
          <p:cNvPr id="6" name="Slide Number Placeholder 5"/>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187752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7BDB27-9895-41A0-AF2A-BDD48A01D872}" type="datetime1">
              <a:rPr lang="en-US" smtClean="0"/>
              <a:t>2/15/2024</a:t>
            </a:fld>
            <a:endParaRPr lang="en-US"/>
          </a:p>
        </p:txBody>
      </p:sp>
      <p:sp>
        <p:nvSpPr>
          <p:cNvPr id="5" name="Footer Placeholder 4"/>
          <p:cNvSpPr>
            <a:spLocks noGrp="1"/>
          </p:cNvSpPr>
          <p:nvPr>
            <p:ph type="ftr" sz="quarter" idx="11"/>
          </p:nvPr>
        </p:nvSpPr>
        <p:spPr/>
        <p:txBody>
          <a:bodyPr/>
          <a:lstStyle/>
          <a:p>
            <a:r>
              <a:rPr lang="en-US"/>
              <a:t>Green Building Practices</a:t>
            </a:r>
          </a:p>
        </p:txBody>
      </p:sp>
      <p:sp>
        <p:nvSpPr>
          <p:cNvPr id="6" name="Slide Number Placeholder 5"/>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3043527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E23766-6E80-475B-A62E-20D2C04CD819}" type="datetime1">
              <a:rPr lang="en-US" smtClean="0"/>
              <a:t>2/15/2024</a:t>
            </a:fld>
            <a:endParaRPr lang="en-US"/>
          </a:p>
        </p:txBody>
      </p:sp>
      <p:sp>
        <p:nvSpPr>
          <p:cNvPr id="5" name="Footer Placeholder 4"/>
          <p:cNvSpPr>
            <a:spLocks noGrp="1"/>
          </p:cNvSpPr>
          <p:nvPr>
            <p:ph type="ftr" sz="quarter" idx="11"/>
          </p:nvPr>
        </p:nvSpPr>
        <p:spPr/>
        <p:txBody>
          <a:bodyPr/>
          <a:lstStyle/>
          <a:p>
            <a:r>
              <a:rPr lang="en-US"/>
              <a:t>Green Building Practices</a:t>
            </a:r>
          </a:p>
        </p:txBody>
      </p:sp>
      <p:sp>
        <p:nvSpPr>
          <p:cNvPr id="6" name="Slide Number Placeholder 5"/>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2718398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5D3787-F9B1-49C5-9D70-5F9E8E76AD6D}" type="datetime1">
              <a:rPr lang="en-US" smtClean="0"/>
              <a:t>2/15/2024</a:t>
            </a:fld>
            <a:endParaRPr lang="en-US"/>
          </a:p>
        </p:txBody>
      </p:sp>
      <p:sp>
        <p:nvSpPr>
          <p:cNvPr id="6" name="Footer Placeholder 5"/>
          <p:cNvSpPr>
            <a:spLocks noGrp="1"/>
          </p:cNvSpPr>
          <p:nvPr>
            <p:ph type="ftr" sz="quarter" idx="11"/>
          </p:nvPr>
        </p:nvSpPr>
        <p:spPr/>
        <p:txBody>
          <a:bodyPr/>
          <a:lstStyle/>
          <a:p>
            <a:r>
              <a:rPr lang="en-US"/>
              <a:t>Green Building Practices</a:t>
            </a:r>
          </a:p>
        </p:txBody>
      </p:sp>
      <p:sp>
        <p:nvSpPr>
          <p:cNvPr id="7" name="Slide Number Placeholder 6"/>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1119122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F749F1-5F2B-4506-9CF9-F54C3DB0067F}" type="datetime1">
              <a:rPr lang="en-US" smtClean="0"/>
              <a:t>2/15/2024</a:t>
            </a:fld>
            <a:endParaRPr lang="en-US"/>
          </a:p>
        </p:txBody>
      </p:sp>
      <p:sp>
        <p:nvSpPr>
          <p:cNvPr id="8" name="Footer Placeholder 7"/>
          <p:cNvSpPr>
            <a:spLocks noGrp="1"/>
          </p:cNvSpPr>
          <p:nvPr>
            <p:ph type="ftr" sz="quarter" idx="11"/>
          </p:nvPr>
        </p:nvSpPr>
        <p:spPr/>
        <p:txBody>
          <a:bodyPr/>
          <a:lstStyle/>
          <a:p>
            <a:r>
              <a:rPr lang="en-US"/>
              <a:t>Green Building Practices</a:t>
            </a:r>
          </a:p>
        </p:txBody>
      </p:sp>
      <p:sp>
        <p:nvSpPr>
          <p:cNvPr id="9" name="Slide Number Placeholder 8"/>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1924707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C53E2-C54D-4FBA-BD03-8710F357DBEB}" type="datetime1">
              <a:rPr lang="en-US" smtClean="0"/>
              <a:t>2/15/2024</a:t>
            </a:fld>
            <a:endParaRPr lang="en-US"/>
          </a:p>
        </p:txBody>
      </p:sp>
      <p:sp>
        <p:nvSpPr>
          <p:cNvPr id="4" name="Footer Placeholder 3"/>
          <p:cNvSpPr>
            <a:spLocks noGrp="1"/>
          </p:cNvSpPr>
          <p:nvPr>
            <p:ph type="ftr" sz="quarter" idx="11"/>
          </p:nvPr>
        </p:nvSpPr>
        <p:spPr/>
        <p:txBody>
          <a:bodyPr/>
          <a:lstStyle/>
          <a:p>
            <a:r>
              <a:rPr lang="en-US"/>
              <a:t>Green Building Practices</a:t>
            </a:r>
          </a:p>
        </p:txBody>
      </p:sp>
      <p:sp>
        <p:nvSpPr>
          <p:cNvPr id="5" name="Slide Number Placeholder 4"/>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4141837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A3E32-9144-4D2A-9189-DE68AA23EB6B}" type="datetime1">
              <a:rPr lang="en-US" smtClean="0"/>
              <a:t>2/15/2024</a:t>
            </a:fld>
            <a:endParaRPr lang="en-US"/>
          </a:p>
        </p:txBody>
      </p:sp>
      <p:sp>
        <p:nvSpPr>
          <p:cNvPr id="3" name="Footer Placeholder 2"/>
          <p:cNvSpPr>
            <a:spLocks noGrp="1"/>
          </p:cNvSpPr>
          <p:nvPr>
            <p:ph type="ftr" sz="quarter" idx="11"/>
          </p:nvPr>
        </p:nvSpPr>
        <p:spPr/>
        <p:txBody>
          <a:bodyPr/>
          <a:lstStyle/>
          <a:p>
            <a:r>
              <a:rPr lang="en-US"/>
              <a:t>Green Building Practices</a:t>
            </a:r>
          </a:p>
        </p:txBody>
      </p:sp>
      <p:sp>
        <p:nvSpPr>
          <p:cNvPr id="4" name="Slide Number Placeholder 3"/>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2187889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4E3A50-22CA-4343-A571-6188EB0C914A}" type="datetime1">
              <a:rPr lang="en-US" smtClean="0"/>
              <a:t>2/15/2024</a:t>
            </a:fld>
            <a:endParaRPr lang="en-US"/>
          </a:p>
        </p:txBody>
      </p:sp>
      <p:sp>
        <p:nvSpPr>
          <p:cNvPr id="6" name="Footer Placeholder 5"/>
          <p:cNvSpPr>
            <a:spLocks noGrp="1"/>
          </p:cNvSpPr>
          <p:nvPr>
            <p:ph type="ftr" sz="quarter" idx="11"/>
          </p:nvPr>
        </p:nvSpPr>
        <p:spPr/>
        <p:txBody>
          <a:bodyPr/>
          <a:lstStyle/>
          <a:p>
            <a:r>
              <a:rPr lang="en-US"/>
              <a:t>Green Building Practices</a:t>
            </a:r>
          </a:p>
        </p:txBody>
      </p:sp>
      <p:sp>
        <p:nvSpPr>
          <p:cNvPr id="7" name="Slide Number Placeholder 6"/>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325989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113772-C605-4106-A46A-71D9FA0627D7}" type="datetime1">
              <a:rPr lang="en-US" smtClean="0"/>
              <a:t>2/15/2024</a:t>
            </a:fld>
            <a:endParaRPr lang="en-US"/>
          </a:p>
        </p:txBody>
      </p:sp>
      <p:sp>
        <p:nvSpPr>
          <p:cNvPr id="6" name="Footer Placeholder 5"/>
          <p:cNvSpPr>
            <a:spLocks noGrp="1"/>
          </p:cNvSpPr>
          <p:nvPr>
            <p:ph type="ftr" sz="quarter" idx="11"/>
          </p:nvPr>
        </p:nvSpPr>
        <p:spPr/>
        <p:txBody>
          <a:bodyPr/>
          <a:lstStyle/>
          <a:p>
            <a:r>
              <a:rPr lang="en-US"/>
              <a:t>Green Building Practices</a:t>
            </a:r>
          </a:p>
        </p:txBody>
      </p:sp>
      <p:sp>
        <p:nvSpPr>
          <p:cNvPr id="7" name="Slide Number Placeholder 6"/>
          <p:cNvSpPr>
            <a:spLocks noGrp="1"/>
          </p:cNvSpPr>
          <p:nvPr>
            <p:ph type="sldNum" sz="quarter" idx="12"/>
          </p:nvPr>
        </p:nvSpPr>
        <p:spPr/>
        <p:txBody>
          <a:bodyPr/>
          <a:lstStyle/>
          <a:p>
            <a:fld id="{D59DBDBE-B129-42B6-80D2-3A20EEFE3BB1}" type="slidenum">
              <a:rPr lang="en-US" smtClean="0"/>
              <a:t>‹#›</a:t>
            </a:fld>
            <a:endParaRPr lang="en-US"/>
          </a:p>
        </p:txBody>
      </p:sp>
    </p:spTree>
    <p:extLst>
      <p:ext uri="{BB962C8B-B14F-4D97-AF65-F5344CB8AC3E}">
        <p14:creationId xmlns:p14="http://schemas.microsoft.com/office/powerpoint/2010/main" val="180843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2EB3-10CE-4B2F-A604-DDF2537A58DC}" type="datetime1">
              <a:rPr lang="en-US" smtClean="0"/>
              <a:t>2/15/2024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Green Building Practices</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DBDBE-B129-42B6-80D2-3A20EEFE3BB1}" type="slidenum">
              <a:rPr lang="en-US" smtClean="0"/>
              <a:t>‹#›</a:t>
            </a:fld>
            <a:endParaRPr lang="en-US"/>
          </a:p>
        </p:txBody>
      </p:sp>
    </p:spTree>
    <p:extLst>
      <p:ext uri="{BB962C8B-B14F-4D97-AF65-F5344CB8AC3E}">
        <p14:creationId xmlns:p14="http://schemas.microsoft.com/office/powerpoint/2010/main" val="2228221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usgbc.org/rpc"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usgbc.org/innovationcatalog?Version=%22v4%22&amp;Rating+System=%22New+Construction%2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usgbc.org/pilotcredit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939736" cy="18288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750136"/>
            <a:ext cx="9144000" cy="1357728"/>
          </a:xfrm>
          <a:prstGeom prst="rect">
            <a:avLst/>
          </a:prstGeom>
        </p:spPr>
      </p:pic>
      <p:sp>
        <p:nvSpPr>
          <p:cNvPr id="2" name="Footer Placeholder 1">
            <a:extLst>
              <a:ext uri="{FF2B5EF4-FFF2-40B4-BE49-F238E27FC236}">
                <a16:creationId xmlns:a16="http://schemas.microsoft.com/office/drawing/2014/main" id="{B91B110A-70FF-AA9F-89CF-70CC7E25FF88}"/>
              </a:ext>
            </a:extLst>
          </p:cNvPr>
          <p:cNvSpPr>
            <a:spLocks noGrp="1"/>
          </p:cNvSpPr>
          <p:nvPr>
            <p:ph type="ftr" sz="quarter" idx="11"/>
          </p:nvPr>
        </p:nvSpPr>
        <p:spPr/>
        <p:txBody>
          <a:bodyPr/>
          <a:lstStyle/>
          <a:p>
            <a:r>
              <a:rPr lang="en-US"/>
              <a:t>Green Building Practices</a:t>
            </a:r>
          </a:p>
        </p:txBody>
      </p:sp>
      <p:sp>
        <p:nvSpPr>
          <p:cNvPr id="4" name="Slide Number Placeholder 3">
            <a:extLst>
              <a:ext uri="{FF2B5EF4-FFF2-40B4-BE49-F238E27FC236}">
                <a16:creationId xmlns:a16="http://schemas.microsoft.com/office/drawing/2014/main" id="{297E2718-BCD9-D145-B9A5-FC5B9B101018}"/>
              </a:ext>
            </a:extLst>
          </p:cNvPr>
          <p:cNvSpPr>
            <a:spLocks noGrp="1"/>
          </p:cNvSpPr>
          <p:nvPr>
            <p:ph type="sldNum" sz="quarter" idx="12"/>
          </p:nvPr>
        </p:nvSpPr>
        <p:spPr/>
        <p:txBody>
          <a:bodyPr/>
          <a:lstStyle/>
          <a:p>
            <a:fld id="{D59DBDBE-B129-42B6-80D2-3A20EEFE3BB1}" type="slidenum">
              <a:rPr lang="en-US" smtClean="0"/>
              <a:t>1</a:t>
            </a:fld>
            <a:endParaRPr lang="en-US"/>
          </a:p>
        </p:txBody>
      </p:sp>
    </p:spTree>
    <p:extLst>
      <p:ext uri="{BB962C8B-B14F-4D97-AF65-F5344CB8AC3E}">
        <p14:creationId xmlns:p14="http://schemas.microsoft.com/office/powerpoint/2010/main" val="3515251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1292662"/>
          </a:xfrm>
          <a:prstGeom prst="rect">
            <a:avLst/>
          </a:prstGeom>
          <a:noFill/>
        </p:spPr>
        <p:txBody>
          <a:bodyPr wrap="square" lIns="91440" tIns="0" rIns="91440" bIns="0" rtlCol="0">
            <a:spAutoFit/>
          </a:bodyPr>
          <a:lstStyle/>
          <a:p>
            <a:r>
              <a:rPr lang="en-US" sz="2800" b="1" dirty="0"/>
              <a:t>Required Documentation</a:t>
            </a:r>
            <a:endParaRPr lang="en-US" sz="2800" dirty="0"/>
          </a:p>
          <a:p>
            <a:endParaRPr lang="en-US" sz="2800" dirty="0"/>
          </a:p>
          <a:p>
            <a:r>
              <a:rPr lang="en-US" sz="2800" dirty="0"/>
              <a:t>Full Name and Specialty Credential of LEED AP</a:t>
            </a:r>
            <a:endParaRPr lang="en-US" sz="2400" dirty="0"/>
          </a:p>
        </p:txBody>
      </p:sp>
      <p:grpSp>
        <p:nvGrpSpPr>
          <p:cNvPr id="9" name="Group 8">
            <a:extLst>
              <a:ext uri="{FF2B5EF4-FFF2-40B4-BE49-F238E27FC236}">
                <a16:creationId xmlns:a16="http://schemas.microsoft.com/office/drawing/2014/main" id="{32CCA85B-B64F-4A39-A780-BD70DCEA49F6}"/>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8BCF8124-FC27-4963-BB41-A6843EDDDB12}"/>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F17C8225-62D5-4E33-95FE-6896EAEB81E8}"/>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F21D98CC-0935-40E5-B19A-5C50BAC171E1}"/>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B8BB8221-C222-4B51-99BE-AFD779DA2F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E1BEA9C7-87A1-2584-19E9-1955EF1DD144}"/>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5F7F33C7-A8AF-8B17-0841-45F8FCA2D965}"/>
              </a:ext>
            </a:extLst>
          </p:cNvPr>
          <p:cNvSpPr>
            <a:spLocks noGrp="1"/>
          </p:cNvSpPr>
          <p:nvPr>
            <p:ph type="sldNum" sz="quarter" idx="12"/>
          </p:nvPr>
        </p:nvSpPr>
        <p:spPr/>
        <p:txBody>
          <a:bodyPr/>
          <a:lstStyle/>
          <a:p>
            <a:fld id="{D59DBDBE-B129-42B6-80D2-3A20EEFE3BB1}" type="slidenum">
              <a:rPr lang="en-US" smtClean="0"/>
              <a:t>10</a:t>
            </a:fld>
            <a:endParaRPr lang="en-US"/>
          </a:p>
        </p:txBody>
      </p:sp>
    </p:spTree>
    <p:extLst>
      <p:ext uri="{BB962C8B-B14F-4D97-AF65-F5344CB8AC3E}">
        <p14:creationId xmlns:p14="http://schemas.microsoft.com/office/powerpoint/2010/main" val="692905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4216539"/>
          </a:xfrm>
          <a:prstGeom prst="rect">
            <a:avLst/>
          </a:prstGeom>
          <a:noFill/>
        </p:spPr>
        <p:txBody>
          <a:bodyPr wrap="square" lIns="91440" tIns="0" rIns="91440" bIns="0" rtlCol="0">
            <a:spAutoFit/>
          </a:bodyPr>
          <a:lstStyle/>
          <a:p>
            <a:r>
              <a:rPr lang="en-US" sz="2800" b="1" dirty="0"/>
              <a:t>Maintaining a LEED Credential</a:t>
            </a:r>
          </a:p>
          <a:p>
            <a:r>
              <a:rPr lang="en-US" sz="2400" dirty="0"/>
              <a:t>The LEED AP with specialty credential can be maintained through either of the following methods:</a:t>
            </a:r>
          </a:p>
          <a:p>
            <a:endParaRPr lang="en-US" sz="2400" dirty="0"/>
          </a:p>
          <a:p>
            <a:pPr marL="342900" indent="-342900">
              <a:buFont typeface="Wingdings" panose="05000000000000000000" pitchFamily="2" charset="2"/>
              <a:buChar char="q"/>
            </a:pPr>
            <a:r>
              <a:rPr lang="en-US" sz="2400" dirty="0"/>
              <a:t>Retaking and passing the LEED accreditation exam</a:t>
            </a:r>
          </a:p>
          <a:p>
            <a:pPr marL="342900" indent="-342900">
              <a:buFont typeface="Wingdings" panose="05000000000000000000" pitchFamily="2" charset="2"/>
              <a:buChar char="q"/>
            </a:pPr>
            <a:r>
              <a:rPr lang="en-US" sz="2400" dirty="0"/>
              <a:t>Earning 30 continuing education hours per credentialing period</a:t>
            </a:r>
          </a:p>
          <a:p>
            <a:endParaRPr lang="en-US" sz="2400" dirty="0"/>
          </a:p>
          <a:p>
            <a:endParaRPr lang="en-US" sz="2400" dirty="0"/>
          </a:p>
          <a:p>
            <a:endParaRPr lang="en-US" sz="2400" dirty="0"/>
          </a:p>
          <a:p>
            <a:r>
              <a:rPr lang="en-US" sz="2400" dirty="0"/>
              <a:t>CMP = Credential Maintenance Program</a:t>
            </a:r>
          </a:p>
          <a:p>
            <a:r>
              <a:rPr lang="en-US" sz="2400" dirty="0"/>
              <a:t>My Account, Credentials (USGBC Web site)</a:t>
            </a:r>
          </a:p>
        </p:txBody>
      </p:sp>
      <p:grpSp>
        <p:nvGrpSpPr>
          <p:cNvPr id="9" name="Group 8">
            <a:extLst>
              <a:ext uri="{FF2B5EF4-FFF2-40B4-BE49-F238E27FC236}">
                <a16:creationId xmlns:a16="http://schemas.microsoft.com/office/drawing/2014/main" id="{9CCFA4E1-8E41-4F1B-9148-D5ACCFB0A451}"/>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2CCDC2FE-5A52-4080-9E34-DE0FC115D9CA}"/>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C613415C-F07B-44A0-937E-2FC85DB72C15}"/>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62F41C7C-4A23-4317-A005-6DD327A39AB8}"/>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2323EBC8-C8CA-4E1D-B07B-93C647EF790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241A9AFF-3E1D-7949-0606-00F48BA4C67D}"/>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7882348A-E4A8-2F05-8BA0-5C5285396869}"/>
              </a:ext>
            </a:extLst>
          </p:cNvPr>
          <p:cNvSpPr>
            <a:spLocks noGrp="1"/>
          </p:cNvSpPr>
          <p:nvPr>
            <p:ph type="sldNum" sz="quarter" idx="12"/>
          </p:nvPr>
        </p:nvSpPr>
        <p:spPr/>
        <p:txBody>
          <a:bodyPr/>
          <a:lstStyle/>
          <a:p>
            <a:fld id="{D59DBDBE-B129-42B6-80D2-3A20EEFE3BB1}" type="slidenum">
              <a:rPr lang="en-US" smtClean="0"/>
              <a:t>11</a:t>
            </a:fld>
            <a:endParaRPr lang="en-US"/>
          </a:p>
        </p:txBody>
      </p:sp>
    </p:spTree>
    <p:extLst>
      <p:ext uri="{BB962C8B-B14F-4D97-AF65-F5344CB8AC3E}">
        <p14:creationId xmlns:p14="http://schemas.microsoft.com/office/powerpoint/2010/main" val="3504237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438399" y="914401"/>
            <a:ext cx="7315200" cy="5148813"/>
          </a:xfrm>
          <a:prstGeom prst="rect">
            <a:avLst/>
          </a:prstGeom>
        </p:spPr>
      </p:pic>
      <p:grpSp>
        <p:nvGrpSpPr>
          <p:cNvPr id="9" name="Group 8">
            <a:extLst>
              <a:ext uri="{FF2B5EF4-FFF2-40B4-BE49-F238E27FC236}">
                <a16:creationId xmlns:a16="http://schemas.microsoft.com/office/drawing/2014/main" id="{8EE14A2D-D52D-4240-90ED-B8A753177127}"/>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D6F591E5-587E-467B-A28E-B6E8C64F6A0B}"/>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C16412DC-928C-4277-B8D6-CFC860CF1B18}"/>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95B97095-4EE3-4CD8-B562-DA93B84F660D}"/>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DAD0864A-8F65-4182-B097-D491D4C59D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82DA8018-AD2F-5487-B945-6FE77BD39F8C}"/>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40C03C6A-DF57-B25B-4588-83FA6BB02561}"/>
              </a:ext>
            </a:extLst>
          </p:cNvPr>
          <p:cNvSpPr>
            <a:spLocks noGrp="1"/>
          </p:cNvSpPr>
          <p:nvPr>
            <p:ph type="sldNum" sz="quarter" idx="12"/>
          </p:nvPr>
        </p:nvSpPr>
        <p:spPr/>
        <p:txBody>
          <a:bodyPr/>
          <a:lstStyle/>
          <a:p>
            <a:fld id="{D59DBDBE-B129-42B6-80D2-3A20EEFE3BB1}" type="slidenum">
              <a:rPr lang="en-US" smtClean="0"/>
              <a:t>12</a:t>
            </a:fld>
            <a:endParaRPr lang="en-US"/>
          </a:p>
        </p:txBody>
      </p:sp>
    </p:spTree>
    <p:extLst>
      <p:ext uri="{BB962C8B-B14F-4D97-AF65-F5344CB8AC3E}">
        <p14:creationId xmlns:p14="http://schemas.microsoft.com/office/powerpoint/2010/main" val="327783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438400" y="914401"/>
            <a:ext cx="7315200" cy="5175115"/>
          </a:xfrm>
          <a:prstGeom prst="rect">
            <a:avLst/>
          </a:prstGeom>
        </p:spPr>
      </p:pic>
      <p:grpSp>
        <p:nvGrpSpPr>
          <p:cNvPr id="9" name="Group 8">
            <a:extLst>
              <a:ext uri="{FF2B5EF4-FFF2-40B4-BE49-F238E27FC236}">
                <a16:creationId xmlns:a16="http://schemas.microsoft.com/office/drawing/2014/main" id="{1A66DC2E-A99A-49A2-AFD4-B1E93DB91DC2}"/>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529F8CDB-45ED-4EFD-AF9D-11F72DD0E42B}"/>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F6D9A767-7FA0-4B24-A34C-EC4B04CC7EFE}"/>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76294313-A99E-4147-87DF-125559B060E8}"/>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0F0CF695-8FE4-44B7-B691-F6E859D4AF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F09568C2-8BAF-F1BB-BA78-64F08284828C}"/>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06E86DE8-A526-8139-FFF5-0629CFB41EB0}"/>
              </a:ext>
            </a:extLst>
          </p:cNvPr>
          <p:cNvSpPr>
            <a:spLocks noGrp="1"/>
          </p:cNvSpPr>
          <p:nvPr>
            <p:ph type="sldNum" sz="quarter" idx="12"/>
          </p:nvPr>
        </p:nvSpPr>
        <p:spPr/>
        <p:txBody>
          <a:bodyPr/>
          <a:lstStyle/>
          <a:p>
            <a:fld id="{D59DBDBE-B129-42B6-80D2-3A20EEFE3BB1}" type="slidenum">
              <a:rPr lang="en-US" smtClean="0"/>
              <a:t>13</a:t>
            </a:fld>
            <a:endParaRPr lang="en-US"/>
          </a:p>
        </p:txBody>
      </p:sp>
    </p:spTree>
    <p:extLst>
      <p:ext uri="{BB962C8B-B14F-4D97-AF65-F5344CB8AC3E}">
        <p14:creationId xmlns:p14="http://schemas.microsoft.com/office/powerpoint/2010/main" val="3550641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048001"/>
            <a:ext cx="9144000" cy="1924431"/>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020175" cy="2676525"/>
          </a:xfrm>
          <a:prstGeom prst="rect">
            <a:avLst/>
          </a:prstGeom>
        </p:spPr>
      </p:pic>
      <p:sp>
        <p:nvSpPr>
          <p:cNvPr id="2" name="Footer Placeholder 1">
            <a:extLst>
              <a:ext uri="{FF2B5EF4-FFF2-40B4-BE49-F238E27FC236}">
                <a16:creationId xmlns:a16="http://schemas.microsoft.com/office/drawing/2014/main" id="{E0049A88-5024-5362-367C-16B7684D8944}"/>
              </a:ext>
            </a:extLst>
          </p:cNvPr>
          <p:cNvSpPr>
            <a:spLocks noGrp="1"/>
          </p:cNvSpPr>
          <p:nvPr>
            <p:ph type="ftr" sz="quarter" idx="11"/>
          </p:nvPr>
        </p:nvSpPr>
        <p:spPr/>
        <p:txBody>
          <a:bodyPr/>
          <a:lstStyle/>
          <a:p>
            <a:r>
              <a:rPr lang="en-US"/>
              <a:t>Green Building Practices</a:t>
            </a:r>
          </a:p>
        </p:txBody>
      </p:sp>
      <p:sp>
        <p:nvSpPr>
          <p:cNvPr id="4" name="Slide Number Placeholder 3">
            <a:extLst>
              <a:ext uri="{FF2B5EF4-FFF2-40B4-BE49-F238E27FC236}">
                <a16:creationId xmlns:a16="http://schemas.microsoft.com/office/drawing/2014/main" id="{2E6D5CC8-D250-D07F-FBB1-76950BC26361}"/>
              </a:ext>
            </a:extLst>
          </p:cNvPr>
          <p:cNvSpPr>
            <a:spLocks noGrp="1"/>
          </p:cNvSpPr>
          <p:nvPr>
            <p:ph type="sldNum" sz="quarter" idx="12"/>
          </p:nvPr>
        </p:nvSpPr>
        <p:spPr/>
        <p:txBody>
          <a:bodyPr/>
          <a:lstStyle/>
          <a:p>
            <a:fld id="{D59DBDBE-B129-42B6-80D2-3A20EEFE3BB1}" type="slidenum">
              <a:rPr lang="en-US" smtClean="0"/>
              <a:t>14</a:t>
            </a:fld>
            <a:endParaRPr lang="en-US"/>
          </a:p>
        </p:txBody>
      </p:sp>
    </p:spTree>
    <p:extLst>
      <p:ext uri="{BB962C8B-B14F-4D97-AF65-F5344CB8AC3E}">
        <p14:creationId xmlns:p14="http://schemas.microsoft.com/office/powerpoint/2010/main" val="1969360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738" y="3200400"/>
            <a:ext cx="4200525" cy="2228850"/>
          </a:xfrm>
          <a:prstGeom prst="rect">
            <a:avLst/>
          </a:prstGeom>
        </p:spPr>
      </p:pic>
      <p:pic>
        <p:nvPicPr>
          <p:cNvPr id="6" name="Picture 5">
            <a:extLst>
              <a:ext uri="{FF2B5EF4-FFF2-40B4-BE49-F238E27FC236}">
                <a16:creationId xmlns:a16="http://schemas.microsoft.com/office/drawing/2014/main" id="{952494E8-0DE4-4317-A98D-24182E077E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020175" cy="2676525"/>
          </a:xfrm>
          <a:prstGeom prst="rect">
            <a:avLst/>
          </a:prstGeom>
        </p:spPr>
      </p:pic>
      <p:sp>
        <p:nvSpPr>
          <p:cNvPr id="2" name="Footer Placeholder 1">
            <a:extLst>
              <a:ext uri="{FF2B5EF4-FFF2-40B4-BE49-F238E27FC236}">
                <a16:creationId xmlns:a16="http://schemas.microsoft.com/office/drawing/2014/main" id="{F30F21CF-CE90-6106-558F-2978C6B9C8B4}"/>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E5960134-B1EA-7216-8AE9-4F858DB76932}"/>
              </a:ext>
            </a:extLst>
          </p:cNvPr>
          <p:cNvSpPr>
            <a:spLocks noGrp="1"/>
          </p:cNvSpPr>
          <p:nvPr>
            <p:ph type="sldNum" sz="quarter" idx="12"/>
          </p:nvPr>
        </p:nvSpPr>
        <p:spPr/>
        <p:txBody>
          <a:bodyPr/>
          <a:lstStyle/>
          <a:p>
            <a:fld id="{D59DBDBE-B129-42B6-80D2-3A20EEFE3BB1}" type="slidenum">
              <a:rPr lang="en-US" smtClean="0"/>
              <a:t>15</a:t>
            </a:fld>
            <a:endParaRPr lang="en-US"/>
          </a:p>
        </p:txBody>
      </p:sp>
    </p:spTree>
    <p:extLst>
      <p:ext uri="{BB962C8B-B14F-4D97-AF65-F5344CB8AC3E}">
        <p14:creationId xmlns:p14="http://schemas.microsoft.com/office/powerpoint/2010/main" val="3678677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1169551"/>
          </a:xfrm>
          <a:prstGeom prst="rect">
            <a:avLst/>
          </a:prstGeom>
          <a:noFill/>
        </p:spPr>
        <p:txBody>
          <a:bodyPr wrap="square" lIns="91440" tIns="0" rIns="91440" bIns="0" rtlCol="0">
            <a:spAutoFit/>
          </a:bodyPr>
          <a:lstStyle/>
          <a:p>
            <a:r>
              <a:rPr lang="en-US" sz="2800" b="1" dirty="0"/>
              <a:t>Intent</a:t>
            </a:r>
            <a:endParaRPr lang="en-US" sz="2800" dirty="0"/>
          </a:p>
          <a:p>
            <a:r>
              <a:rPr lang="en-US" sz="2400" dirty="0"/>
              <a:t>To provide an incentive for the achievement of credits that address geographically specific environmental, social equity, and public health priorities.</a:t>
            </a:r>
            <a:endParaRPr lang="en-US" dirty="0"/>
          </a:p>
        </p:txBody>
      </p:sp>
      <p:grpSp>
        <p:nvGrpSpPr>
          <p:cNvPr id="15" name="Group 14">
            <a:extLst>
              <a:ext uri="{FF2B5EF4-FFF2-40B4-BE49-F238E27FC236}">
                <a16:creationId xmlns:a16="http://schemas.microsoft.com/office/drawing/2014/main" id="{2487980F-3FF2-4E37-9BA9-025DC77D77D5}"/>
              </a:ext>
            </a:extLst>
          </p:cNvPr>
          <p:cNvGrpSpPr/>
          <p:nvPr/>
        </p:nvGrpSpPr>
        <p:grpSpPr>
          <a:xfrm>
            <a:off x="0" y="-2264"/>
            <a:ext cx="12192000" cy="822960"/>
            <a:chOff x="0" y="-2264"/>
            <a:chExt cx="12192000" cy="822960"/>
          </a:xfrm>
        </p:grpSpPr>
        <p:sp>
          <p:nvSpPr>
            <p:cNvPr id="7" name="Rectangle 6"/>
            <p:cNvSpPr/>
            <p:nvPr/>
          </p:nvSpPr>
          <p:spPr>
            <a:xfrm>
              <a:off x="0" y="-2264"/>
              <a:ext cx="12192000" cy="822960"/>
            </a:xfrm>
            <a:prstGeom prst="rect">
              <a:avLst/>
            </a:prstGeom>
            <a:solidFill>
              <a:srgbClr val="E17B20"/>
            </a:solidFill>
            <a:ln>
              <a:solidFill>
                <a:schemeClr val="tx1"/>
              </a:solidFill>
            </a:ln>
          </p:spPr>
          <p:txBody>
            <a:bodyPr wrap="square">
              <a:spAutoFit/>
            </a:bodyPr>
            <a:lstStyle/>
            <a:p>
              <a:r>
                <a:rPr lang="en-US" sz="2400" b="1" dirty="0"/>
                <a:t>RP Regional Priority: Specific Credit							Credit</a:t>
              </a:r>
            </a:p>
            <a:p>
              <a:endParaRPr lang="en-US" sz="1100" dirty="0">
                <a:solidFill>
                  <a:schemeClr val="bg1"/>
                </a:solidFill>
              </a:endParaRPr>
            </a:p>
            <a:p>
              <a:r>
                <a:rPr lang="en-US" sz="1100" b="1" dirty="0"/>
                <a:t>NC, CS, S, R, DC, WDC, HOS, HC</a:t>
              </a:r>
            </a:p>
          </p:txBody>
        </p:sp>
        <p:grpSp>
          <p:nvGrpSpPr>
            <p:cNvPr id="8" name="Group 7">
              <a:extLst>
                <a:ext uri="{FF2B5EF4-FFF2-40B4-BE49-F238E27FC236}">
                  <a16:creationId xmlns:a16="http://schemas.microsoft.com/office/drawing/2014/main" id="{F32D5B5E-DA65-451F-A258-4746F6A848BD}"/>
                </a:ext>
              </a:extLst>
            </p:cNvPr>
            <p:cNvGrpSpPr/>
            <p:nvPr/>
          </p:nvGrpSpPr>
          <p:grpSpPr>
            <a:xfrm>
              <a:off x="11369040" y="-2264"/>
              <a:ext cx="822960" cy="822960"/>
              <a:chOff x="10591800" y="1295400"/>
              <a:chExt cx="822960" cy="822960"/>
            </a:xfrm>
          </p:grpSpPr>
          <p:sp>
            <p:nvSpPr>
              <p:cNvPr id="14" name="Rectangle 13"/>
              <p:cNvSpPr/>
              <p:nvPr/>
            </p:nvSpPr>
            <p:spPr>
              <a:xfrm>
                <a:off x="10591800" y="1295400"/>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91800" y="1295400"/>
                <a:ext cx="822960" cy="822960"/>
              </a:xfrm>
              <a:prstGeom prst="rect">
                <a:avLst/>
              </a:prstGeom>
            </p:spPr>
          </p:pic>
        </p:grpSp>
      </p:grpSp>
      <p:sp>
        <p:nvSpPr>
          <p:cNvPr id="2" name="Footer Placeholder 1">
            <a:extLst>
              <a:ext uri="{FF2B5EF4-FFF2-40B4-BE49-F238E27FC236}">
                <a16:creationId xmlns:a16="http://schemas.microsoft.com/office/drawing/2014/main" id="{A4A16496-66EC-8246-5C5D-8EA1C3EF6787}"/>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391116B5-E2D6-D18B-DAB4-5251C29DB804}"/>
              </a:ext>
            </a:extLst>
          </p:cNvPr>
          <p:cNvSpPr>
            <a:spLocks noGrp="1"/>
          </p:cNvSpPr>
          <p:nvPr>
            <p:ph type="sldNum" sz="quarter" idx="12"/>
          </p:nvPr>
        </p:nvSpPr>
        <p:spPr/>
        <p:txBody>
          <a:bodyPr/>
          <a:lstStyle/>
          <a:p>
            <a:fld id="{D59DBDBE-B129-42B6-80D2-3A20EEFE3BB1}" type="slidenum">
              <a:rPr lang="en-US" smtClean="0"/>
              <a:t>16</a:t>
            </a:fld>
            <a:endParaRPr lang="en-US"/>
          </a:p>
        </p:txBody>
      </p:sp>
    </p:spTree>
    <p:extLst>
      <p:ext uri="{BB962C8B-B14F-4D97-AF65-F5344CB8AC3E}">
        <p14:creationId xmlns:p14="http://schemas.microsoft.com/office/powerpoint/2010/main" val="3335077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3385542"/>
          </a:xfrm>
          <a:prstGeom prst="rect">
            <a:avLst/>
          </a:prstGeom>
          <a:noFill/>
        </p:spPr>
        <p:txBody>
          <a:bodyPr wrap="square" lIns="91440" tIns="0" rIns="914400" bIns="0" rtlCol="0">
            <a:spAutoFit/>
          </a:bodyPr>
          <a:lstStyle/>
          <a:p>
            <a:r>
              <a:rPr lang="en-US" sz="2800" b="1" dirty="0"/>
              <a:t>Requirements</a:t>
            </a:r>
            <a:endParaRPr lang="en-US" sz="2800" dirty="0"/>
          </a:p>
          <a:p>
            <a:r>
              <a:rPr lang="en-US" sz="2400" dirty="0"/>
              <a:t>Earn up to four of the six Regional Priority credits. These credits have been identified by the USGBC regional councils and chapters as having additional regional importance for the project’s region.</a:t>
            </a:r>
          </a:p>
          <a:p>
            <a:endParaRPr lang="en-US" sz="2400" dirty="0"/>
          </a:p>
          <a:p>
            <a:r>
              <a:rPr lang="en-US" sz="2400" dirty="0"/>
              <a:t>A database of Regional Priority credits and their geographic applicability is available on the USGBC website, </a:t>
            </a:r>
            <a:r>
              <a:rPr lang="en-US" sz="2400" dirty="0">
                <a:hlinkClick r:id="rId2"/>
              </a:rPr>
              <a:t>http://www.usgbc.org/rpc</a:t>
            </a:r>
            <a:endParaRPr lang="en-US" sz="2400" dirty="0"/>
          </a:p>
          <a:p>
            <a:endParaRPr lang="en-US" sz="2400" dirty="0"/>
          </a:p>
          <a:p>
            <a:r>
              <a:rPr lang="en-US" sz="2400" dirty="0"/>
              <a:t>One point is awarded for each Regional Priority credit achieved, up to a maximum of four.</a:t>
            </a:r>
          </a:p>
        </p:txBody>
      </p:sp>
      <p:grpSp>
        <p:nvGrpSpPr>
          <p:cNvPr id="9" name="Group 8">
            <a:extLst>
              <a:ext uri="{FF2B5EF4-FFF2-40B4-BE49-F238E27FC236}">
                <a16:creationId xmlns:a16="http://schemas.microsoft.com/office/drawing/2014/main" id="{FE282FA8-12E2-485C-98FF-A0F15F55DA53}"/>
              </a:ext>
            </a:extLst>
          </p:cNvPr>
          <p:cNvGrpSpPr/>
          <p:nvPr/>
        </p:nvGrpSpPr>
        <p:grpSpPr>
          <a:xfrm>
            <a:off x="0" y="-2264"/>
            <a:ext cx="12192000" cy="822960"/>
            <a:chOff x="0" y="-2264"/>
            <a:chExt cx="12192000" cy="822960"/>
          </a:xfrm>
        </p:grpSpPr>
        <p:sp>
          <p:nvSpPr>
            <p:cNvPr id="10" name="Rectangle 9">
              <a:extLst>
                <a:ext uri="{FF2B5EF4-FFF2-40B4-BE49-F238E27FC236}">
                  <a16:creationId xmlns:a16="http://schemas.microsoft.com/office/drawing/2014/main" id="{8C9CEDBE-A163-45E4-8190-7AA71D1F694C}"/>
                </a:ext>
              </a:extLst>
            </p:cNvPr>
            <p:cNvSpPr/>
            <p:nvPr/>
          </p:nvSpPr>
          <p:spPr>
            <a:xfrm>
              <a:off x="0" y="-2264"/>
              <a:ext cx="12192000" cy="822960"/>
            </a:xfrm>
            <a:prstGeom prst="rect">
              <a:avLst/>
            </a:prstGeom>
            <a:solidFill>
              <a:srgbClr val="E17B20"/>
            </a:solidFill>
            <a:ln>
              <a:solidFill>
                <a:schemeClr val="tx1"/>
              </a:solidFill>
            </a:ln>
          </p:spPr>
          <p:txBody>
            <a:bodyPr wrap="square">
              <a:spAutoFit/>
            </a:bodyPr>
            <a:lstStyle/>
            <a:p>
              <a:r>
                <a:rPr lang="en-US" sz="2400" b="1" dirty="0"/>
                <a:t>RP Regional Priority: Specific Credit							Credit</a:t>
              </a:r>
            </a:p>
            <a:p>
              <a:endParaRPr lang="en-US" sz="1100" dirty="0">
                <a:solidFill>
                  <a:schemeClr val="bg1"/>
                </a:solidFill>
              </a:endParaRPr>
            </a:p>
            <a:p>
              <a:r>
                <a:rPr lang="en-US" sz="1100" b="1" dirty="0"/>
                <a:t>NC, CS, S, R, DC, WDC, HOS, HC</a:t>
              </a:r>
            </a:p>
          </p:txBody>
        </p:sp>
        <p:grpSp>
          <p:nvGrpSpPr>
            <p:cNvPr id="11" name="Group 10">
              <a:extLst>
                <a:ext uri="{FF2B5EF4-FFF2-40B4-BE49-F238E27FC236}">
                  <a16:creationId xmlns:a16="http://schemas.microsoft.com/office/drawing/2014/main" id="{5BB29933-FFDB-4F11-BA04-645416BC20D7}"/>
                </a:ext>
              </a:extLst>
            </p:cNvPr>
            <p:cNvGrpSpPr/>
            <p:nvPr/>
          </p:nvGrpSpPr>
          <p:grpSpPr>
            <a:xfrm>
              <a:off x="11369040" y="-2264"/>
              <a:ext cx="822960" cy="822960"/>
              <a:chOff x="10591800" y="1295400"/>
              <a:chExt cx="822960" cy="822960"/>
            </a:xfrm>
          </p:grpSpPr>
          <p:sp>
            <p:nvSpPr>
              <p:cNvPr id="12" name="Rectangle 11">
                <a:extLst>
                  <a:ext uri="{FF2B5EF4-FFF2-40B4-BE49-F238E27FC236}">
                    <a16:creationId xmlns:a16="http://schemas.microsoft.com/office/drawing/2014/main" id="{C40BCF31-6A05-418C-AFF5-64C214FA685D}"/>
                  </a:ext>
                </a:extLst>
              </p:cNvPr>
              <p:cNvSpPr/>
              <p:nvPr/>
            </p:nvSpPr>
            <p:spPr>
              <a:xfrm>
                <a:off x="10591800" y="1295400"/>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3" name="Picture 12">
                <a:extLst>
                  <a:ext uri="{FF2B5EF4-FFF2-40B4-BE49-F238E27FC236}">
                    <a16:creationId xmlns:a16="http://schemas.microsoft.com/office/drawing/2014/main" id="{1C49666F-9974-4023-876A-39C966468D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91800" y="1295400"/>
                <a:ext cx="822960" cy="822960"/>
              </a:xfrm>
              <a:prstGeom prst="rect">
                <a:avLst/>
              </a:prstGeom>
            </p:spPr>
          </p:pic>
        </p:grpSp>
      </p:grpSp>
      <p:sp>
        <p:nvSpPr>
          <p:cNvPr id="2" name="Footer Placeholder 1">
            <a:extLst>
              <a:ext uri="{FF2B5EF4-FFF2-40B4-BE49-F238E27FC236}">
                <a16:creationId xmlns:a16="http://schemas.microsoft.com/office/drawing/2014/main" id="{FAB533A3-2B8F-0940-F0F2-09938DB19E03}"/>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EC1905A7-D2F3-800F-7425-15A39BA12984}"/>
              </a:ext>
            </a:extLst>
          </p:cNvPr>
          <p:cNvSpPr>
            <a:spLocks noGrp="1"/>
          </p:cNvSpPr>
          <p:nvPr>
            <p:ph type="sldNum" sz="quarter" idx="12"/>
          </p:nvPr>
        </p:nvSpPr>
        <p:spPr/>
        <p:txBody>
          <a:bodyPr/>
          <a:lstStyle/>
          <a:p>
            <a:fld id="{D59DBDBE-B129-42B6-80D2-3A20EEFE3BB1}" type="slidenum">
              <a:rPr lang="en-US" smtClean="0"/>
              <a:t>17</a:t>
            </a:fld>
            <a:endParaRPr lang="en-US"/>
          </a:p>
        </p:txBody>
      </p:sp>
    </p:spTree>
    <p:extLst>
      <p:ext uri="{BB962C8B-B14F-4D97-AF65-F5344CB8AC3E}">
        <p14:creationId xmlns:p14="http://schemas.microsoft.com/office/powerpoint/2010/main" val="2473868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2646878"/>
          </a:xfrm>
          <a:prstGeom prst="rect">
            <a:avLst/>
          </a:prstGeom>
          <a:noFill/>
        </p:spPr>
        <p:txBody>
          <a:bodyPr wrap="square" lIns="91440" tIns="0" rIns="91440" bIns="0" rtlCol="0">
            <a:spAutoFit/>
          </a:bodyPr>
          <a:lstStyle/>
          <a:p>
            <a:r>
              <a:rPr lang="en-US" sz="2800" b="1" dirty="0"/>
              <a:t>Additional Information to Consider</a:t>
            </a:r>
          </a:p>
          <a:p>
            <a:r>
              <a:rPr lang="en-US" sz="3200" b="1" dirty="0"/>
              <a:t>Required Documentation</a:t>
            </a:r>
            <a:endParaRPr lang="en-US" sz="3200" dirty="0"/>
          </a:p>
          <a:p>
            <a:pPr marL="457200" indent="-457200">
              <a:buFont typeface="Wingdings" panose="05000000000000000000" pitchFamily="2" charset="2"/>
              <a:buChar char="q"/>
            </a:pPr>
            <a:r>
              <a:rPr lang="en-US" sz="2800" dirty="0"/>
              <a:t>No additional documentation is required to earn Regional Priority credits.</a:t>
            </a:r>
          </a:p>
          <a:p>
            <a:endParaRPr lang="en-US" sz="2800" dirty="0"/>
          </a:p>
          <a:p>
            <a:pPr marL="457200" indent="-457200">
              <a:buFont typeface="Wingdings" panose="05000000000000000000" pitchFamily="2" charset="2"/>
              <a:buChar char="q"/>
            </a:pPr>
            <a:r>
              <a:rPr lang="en-US" sz="2800" dirty="0"/>
              <a:t>Document compliance for the selected credits, and the related RP bonus points for their achievement will be awarded automatically.</a:t>
            </a:r>
          </a:p>
        </p:txBody>
      </p:sp>
      <p:grpSp>
        <p:nvGrpSpPr>
          <p:cNvPr id="9" name="Group 8">
            <a:extLst>
              <a:ext uri="{FF2B5EF4-FFF2-40B4-BE49-F238E27FC236}">
                <a16:creationId xmlns:a16="http://schemas.microsoft.com/office/drawing/2014/main" id="{CEF05869-7A0B-4670-9024-2CFDB1523376}"/>
              </a:ext>
            </a:extLst>
          </p:cNvPr>
          <p:cNvGrpSpPr/>
          <p:nvPr/>
        </p:nvGrpSpPr>
        <p:grpSpPr>
          <a:xfrm>
            <a:off x="0" y="-2264"/>
            <a:ext cx="12192000" cy="822960"/>
            <a:chOff x="0" y="-2264"/>
            <a:chExt cx="12192000" cy="822960"/>
          </a:xfrm>
        </p:grpSpPr>
        <p:sp>
          <p:nvSpPr>
            <p:cNvPr id="10" name="Rectangle 9">
              <a:extLst>
                <a:ext uri="{FF2B5EF4-FFF2-40B4-BE49-F238E27FC236}">
                  <a16:creationId xmlns:a16="http://schemas.microsoft.com/office/drawing/2014/main" id="{2940D3CF-9973-4D1B-A309-7773D052C864}"/>
                </a:ext>
              </a:extLst>
            </p:cNvPr>
            <p:cNvSpPr/>
            <p:nvPr/>
          </p:nvSpPr>
          <p:spPr>
            <a:xfrm>
              <a:off x="0" y="-2264"/>
              <a:ext cx="12192000" cy="822960"/>
            </a:xfrm>
            <a:prstGeom prst="rect">
              <a:avLst/>
            </a:prstGeom>
            <a:solidFill>
              <a:srgbClr val="E17B20"/>
            </a:solidFill>
            <a:ln>
              <a:solidFill>
                <a:schemeClr val="tx1"/>
              </a:solidFill>
            </a:ln>
          </p:spPr>
          <p:txBody>
            <a:bodyPr wrap="square">
              <a:spAutoFit/>
            </a:bodyPr>
            <a:lstStyle/>
            <a:p>
              <a:r>
                <a:rPr lang="en-US" sz="2400" b="1" dirty="0"/>
                <a:t>RP Regional Priority: Specific Credit							Credit</a:t>
              </a:r>
            </a:p>
            <a:p>
              <a:endParaRPr lang="en-US" sz="1100" dirty="0">
                <a:solidFill>
                  <a:schemeClr val="bg1"/>
                </a:solidFill>
              </a:endParaRPr>
            </a:p>
            <a:p>
              <a:r>
                <a:rPr lang="en-US" sz="1100" b="1" dirty="0"/>
                <a:t>NC, CS, S, R, DC, WDC, HOS, HC</a:t>
              </a:r>
            </a:p>
          </p:txBody>
        </p:sp>
        <p:grpSp>
          <p:nvGrpSpPr>
            <p:cNvPr id="11" name="Group 10">
              <a:extLst>
                <a:ext uri="{FF2B5EF4-FFF2-40B4-BE49-F238E27FC236}">
                  <a16:creationId xmlns:a16="http://schemas.microsoft.com/office/drawing/2014/main" id="{BA0775AD-C2D0-4CBD-A6D7-5ADAB02729BC}"/>
                </a:ext>
              </a:extLst>
            </p:cNvPr>
            <p:cNvGrpSpPr/>
            <p:nvPr/>
          </p:nvGrpSpPr>
          <p:grpSpPr>
            <a:xfrm>
              <a:off x="11369040" y="-2264"/>
              <a:ext cx="822960" cy="822960"/>
              <a:chOff x="10591800" y="1295400"/>
              <a:chExt cx="822960" cy="822960"/>
            </a:xfrm>
          </p:grpSpPr>
          <p:sp>
            <p:nvSpPr>
              <p:cNvPr id="12" name="Rectangle 11">
                <a:extLst>
                  <a:ext uri="{FF2B5EF4-FFF2-40B4-BE49-F238E27FC236}">
                    <a16:creationId xmlns:a16="http://schemas.microsoft.com/office/drawing/2014/main" id="{5E308814-F661-4BA8-A5B2-FDB7339EC5A1}"/>
                  </a:ext>
                </a:extLst>
              </p:cNvPr>
              <p:cNvSpPr/>
              <p:nvPr/>
            </p:nvSpPr>
            <p:spPr>
              <a:xfrm>
                <a:off x="10591800" y="1295400"/>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3" name="Picture 12">
                <a:extLst>
                  <a:ext uri="{FF2B5EF4-FFF2-40B4-BE49-F238E27FC236}">
                    <a16:creationId xmlns:a16="http://schemas.microsoft.com/office/drawing/2014/main" id="{919C7C65-DA2C-49C3-8384-41059442DD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91800" y="1295400"/>
                <a:ext cx="822960" cy="822960"/>
              </a:xfrm>
              <a:prstGeom prst="rect">
                <a:avLst/>
              </a:prstGeom>
            </p:spPr>
          </p:pic>
        </p:grpSp>
      </p:grpSp>
      <p:sp>
        <p:nvSpPr>
          <p:cNvPr id="2" name="Footer Placeholder 1">
            <a:extLst>
              <a:ext uri="{FF2B5EF4-FFF2-40B4-BE49-F238E27FC236}">
                <a16:creationId xmlns:a16="http://schemas.microsoft.com/office/drawing/2014/main" id="{A288CD26-F9E6-D777-3708-92EAB8BE7C72}"/>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1D3E337B-D38E-B6A3-E6D5-4EFA76D4DC35}"/>
              </a:ext>
            </a:extLst>
          </p:cNvPr>
          <p:cNvSpPr>
            <a:spLocks noGrp="1"/>
          </p:cNvSpPr>
          <p:nvPr>
            <p:ph type="sldNum" sz="quarter" idx="12"/>
          </p:nvPr>
        </p:nvSpPr>
        <p:spPr/>
        <p:txBody>
          <a:bodyPr/>
          <a:lstStyle/>
          <a:p>
            <a:fld id="{D59DBDBE-B129-42B6-80D2-3A20EEFE3BB1}" type="slidenum">
              <a:rPr lang="en-US" smtClean="0"/>
              <a:t>18</a:t>
            </a:fld>
            <a:endParaRPr lang="en-US"/>
          </a:p>
        </p:txBody>
      </p:sp>
    </p:spTree>
    <p:extLst>
      <p:ext uri="{BB962C8B-B14F-4D97-AF65-F5344CB8AC3E}">
        <p14:creationId xmlns:p14="http://schemas.microsoft.com/office/powerpoint/2010/main" val="2646432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2705100" y="1295514"/>
            <a:ext cx="5867400" cy="4778605"/>
          </a:xfrm>
          <a:prstGeom prst="rect">
            <a:avLst/>
          </a:prstGeom>
        </p:spPr>
      </p:pic>
      <p:grpSp>
        <p:nvGrpSpPr>
          <p:cNvPr id="10" name="Group 9">
            <a:extLst>
              <a:ext uri="{FF2B5EF4-FFF2-40B4-BE49-F238E27FC236}">
                <a16:creationId xmlns:a16="http://schemas.microsoft.com/office/drawing/2014/main" id="{644B720B-8A3D-4CC8-9035-B552B1878D37}"/>
              </a:ext>
            </a:extLst>
          </p:cNvPr>
          <p:cNvGrpSpPr/>
          <p:nvPr/>
        </p:nvGrpSpPr>
        <p:grpSpPr>
          <a:xfrm>
            <a:off x="0" y="-2264"/>
            <a:ext cx="12192000" cy="822960"/>
            <a:chOff x="0" y="-2264"/>
            <a:chExt cx="12192000" cy="822960"/>
          </a:xfrm>
        </p:grpSpPr>
        <p:sp>
          <p:nvSpPr>
            <p:cNvPr id="11" name="Rectangle 10">
              <a:extLst>
                <a:ext uri="{FF2B5EF4-FFF2-40B4-BE49-F238E27FC236}">
                  <a16:creationId xmlns:a16="http://schemas.microsoft.com/office/drawing/2014/main" id="{8F2BE874-490D-46E8-9680-4F9D0870E757}"/>
                </a:ext>
              </a:extLst>
            </p:cNvPr>
            <p:cNvSpPr/>
            <p:nvPr/>
          </p:nvSpPr>
          <p:spPr>
            <a:xfrm>
              <a:off x="0" y="-2264"/>
              <a:ext cx="12192000" cy="822960"/>
            </a:xfrm>
            <a:prstGeom prst="rect">
              <a:avLst/>
            </a:prstGeom>
            <a:solidFill>
              <a:srgbClr val="E17B20"/>
            </a:solidFill>
            <a:ln>
              <a:solidFill>
                <a:schemeClr val="tx1"/>
              </a:solidFill>
            </a:ln>
          </p:spPr>
          <p:txBody>
            <a:bodyPr wrap="square">
              <a:spAutoFit/>
            </a:bodyPr>
            <a:lstStyle/>
            <a:p>
              <a:r>
                <a:rPr lang="en-US" sz="2400" b="1" dirty="0"/>
                <a:t>RP Regional Priority: Specific Credit							Credit</a:t>
              </a:r>
            </a:p>
            <a:p>
              <a:endParaRPr lang="en-US" sz="1100" dirty="0">
                <a:solidFill>
                  <a:schemeClr val="bg1"/>
                </a:solidFill>
              </a:endParaRPr>
            </a:p>
            <a:p>
              <a:r>
                <a:rPr lang="en-US" sz="1100" b="1" dirty="0"/>
                <a:t>NC, CS, S, R, DC, WDC, HOS, HC</a:t>
              </a:r>
            </a:p>
          </p:txBody>
        </p:sp>
        <p:grpSp>
          <p:nvGrpSpPr>
            <p:cNvPr id="12" name="Group 11">
              <a:extLst>
                <a:ext uri="{FF2B5EF4-FFF2-40B4-BE49-F238E27FC236}">
                  <a16:creationId xmlns:a16="http://schemas.microsoft.com/office/drawing/2014/main" id="{5D488385-E597-43D6-AF95-503DE5925B30}"/>
                </a:ext>
              </a:extLst>
            </p:cNvPr>
            <p:cNvGrpSpPr/>
            <p:nvPr/>
          </p:nvGrpSpPr>
          <p:grpSpPr>
            <a:xfrm>
              <a:off x="11369040" y="-2264"/>
              <a:ext cx="822960" cy="822960"/>
              <a:chOff x="10591800" y="1295400"/>
              <a:chExt cx="822960" cy="822960"/>
            </a:xfrm>
          </p:grpSpPr>
          <p:sp>
            <p:nvSpPr>
              <p:cNvPr id="13" name="Rectangle 12">
                <a:extLst>
                  <a:ext uri="{FF2B5EF4-FFF2-40B4-BE49-F238E27FC236}">
                    <a16:creationId xmlns:a16="http://schemas.microsoft.com/office/drawing/2014/main" id="{63D7523B-A4F9-4240-9E46-B8CA70C80940}"/>
                  </a:ext>
                </a:extLst>
              </p:cNvPr>
              <p:cNvSpPr/>
              <p:nvPr/>
            </p:nvSpPr>
            <p:spPr>
              <a:xfrm>
                <a:off x="10591800" y="1295400"/>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72214EEE-F62E-4804-9678-694F8B5548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91800" y="1295400"/>
                <a:ext cx="822960" cy="822960"/>
              </a:xfrm>
              <a:prstGeom prst="rect">
                <a:avLst/>
              </a:prstGeom>
            </p:spPr>
          </p:pic>
        </p:grpSp>
      </p:grpSp>
      <p:sp>
        <p:nvSpPr>
          <p:cNvPr id="2" name="Footer Placeholder 1">
            <a:extLst>
              <a:ext uri="{FF2B5EF4-FFF2-40B4-BE49-F238E27FC236}">
                <a16:creationId xmlns:a16="http://schemas.microsoft.com/office/drawing/2014/main" id="{994DF257-B1EE-3AED-37BE-EAE15A33BE4C}"/>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E5074CAD-95DF-855F-F5E9-73996EBDB66A}"/>
              </a:ext>
            </a:extLst>
          </p:cNvPr>
          <p:cNvSpPr>
            <a:spLocks noGrp="1"/>
          </p:cNvSpPr>
          <p:nvPr>
            <p:ph type="sldNum" sz="quarter" idx="12"/>
          </p:nvPr>
        </p:nvSpPr>
        <p:spPr/>
        <p:txBody>
          <a:bodyPr/>
          <a:lstStyle/>
          <a:p>
            <a:fld id="{D59DBDBE-B129-42B6-80D2-3A20EEFE3BB1}" type="slidenum">
              <a:rPr lang="en-US" smtClean="0"/>
              <a:t>19</a:t>
            </a:fld>
            <a:endParaRPr lang="en-US"/>
          </a:p>
        </p:txBody>
      </p:sp>
    </p:spTree>
    <p:extLst>
      <p:ext uri="{BB962C8B-B14F-4D97-AF65-F5344CB8AC3E}">
        <p14:creationId xmlns:p14="http://schemas.microsoft.com/office/powerpoint/2010/main" val="129865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362195"/>
            <a:ext cx="10058400" cy="2730717"/>
          </a:xfrm>
          <a:prstGeom prst="rect">
            <a:avLst/>
          </a:prstGeom>
        </p:spPr>
      </p:pic>
      <p:pic>
        <p:nvPicPr>
          <p:cNvPr id="6" name="Picture 5">
            <a:extLst>
              <a:ext uri="{FF2B5EF4-FFF2-40B4-BE49-F238E27FC236}">
                <a16:creationId xmlns:a16="http://schemas.microsoft.com/office/drawing/2014/main" id="{56D89794-D408-4DD9-9C4D-D529B69765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939736" cy="1828800"/>
          </a:xfrm>
          <a:prstGeom prst="rect">
            <a:avLst/>
          </a:prstGeom>
        </p:spPr>
      </p:pic>
      <p:sp>
        <p:nvSpPr>
          <p:cNvPr id="2" name="Footer Placeholder 1">
            <a:extLst>
              <a:ext uri="{FF2B5EF4-FFF2-40B4-BE49-F238E27FC236}">
                <a16:creationId xmlns:a16="http://schemas.microsoft.com/office/drawing/2014/main" id="{6890A9FD-DF29-5B0C-3BB8-F16630AA7ACD}"/>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F7351CF6-E5DE-67DD-2251-7458F32FA8C9}"/>
              </a:ext>
            </a:extLst>
          </p:cNvPr>
          <p:cNvSpPr>
            <a:spLocks noGrp="1"/>
          </p:cNvSpPr>
          <p:nvPr>
            <p:ph type="sldNum" sz="quarter" idx="12"/>
          </p:nvPr>
        </p:nvSpPr>
        <p:spPr/>
        <p:txBody>
          <a:bodyPr/>
          <a:lstStyle/>
          <a:p>
            <a:fld id="{D59DBDBE-B129-42B6-80D2-3A20EEFE3BB1}" type="slidenum">
              <a:rPr lang="en-US" smtClean="0"/>
              <a:t>2</a:t>
            </a:fld>
            <a:endParaRPr lang="en-US"/>
          </a:p>
        </p:txBody>
      </p:sp>
    </p:spTree>
    <p:extLst>
      <p:ext uri="{BB962C8B-B14F-4D97-AF65-F5344CB8AC3E}">
        <p14:creationId xmlns:p14="http://schemas.microsoft.com/office/powerpoint/2010/main" val="993390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800219"/>
          </a:xfrm>
          <a:prstGeom prst="rect">
            <a:avLst/>
          </a:prstGeom>
          <a:noFill/>
        </p:spPr>
        <p:txBody>
          <a:bodyPr wrap="square" lIns="91440" tIns="0" rIns="91440" bIns="0" rtlCol="0">
            <a:spAutoFit/>
          </a:bodyPr>
          <a:lstStyle/>
          <a:p>
            <a:r>
              <a:rPr lang="en-US" sz="2800" b="1" dirty="0"/>
              <a:t>Intent</a:t>
            </a:r>
            <a:endParaRPr lang="en-US" sz="2800" dirty="0"/>
          </a:p>
          <a:p>
            <a:r>
              <a:rPr lang="en-US" sz="2400" dirty="0"/>
              <a:t>To encourage projects to achieve exceptional or innovative performance.</a:t>
            </a:r>
            <a:endParaRPr lang="en-US" dirty="0"/>
          </a:p>
        </p:txBody>
      </p:sp>
      <p:grpSp>
        <p:nvGrpSpPr>
          <p:cNvPr id="8" name="Group 7">
            <a:extLst>
              <a:ext uri="{FF2B5EF4-FFF2-40B4-BE49-F238E27FC236}">
                <a16:creationId xmlns:a16="http://schemas.microsoft.com/office/drawing/2014/main" id="{E65843FE-436D-4079-B0F1-57271DFF3D12}"/>
              </a:ext>
            </a:extLst>
          </p:cNvPr>
          <p:cNvGrpSpPr/>
          <p:nvPr/>
        </p:nvGrpSpPr>
        <p:grpSpPr>
          <a:xfrm>
            <a:off x="0" y="-2264"/>
            <a:ext cx="12192000" cy="827488"/>
            <a:chOff x="0" y="-2264"/>
            <a:chExt cx="12192000" cy="827488"/>
          </a:xfrm>
        </p:grpSpPr>
        <p:sp>
          <p:nvSpPr>
            <p:cNvPr id="7" name="Rectangle 6"/>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Innovation										Credit</a:t>
              </a:r>
            </a:p>
            <a:p>
              <a:endParaRPr lang="en-US" sz="1100" dirty="0">
                <a:solidFill>
                  <a:schemeClr val="bg1"/>
                </a:solidFill>
              </a:endParaRPr>
            </a:p>
            <a:p>
              <a:r>
                <a:rPr lang="en-US" sz="1100" dirty="0">
                  <a:solidFill>
                    <a:schemeClr val="bg1"/>
                  </a:solidFill>
                </a:rPr>
                <a:t>NC, CS, S, R, DC, WDC, HOS, HC</a:t>
              </a:r>
            </a:p>
          </p:txBody>
        </p:sp>
        <p:grpSp>
          <p:nvGrpSpPr>
            <p:cNvPr id="6" name="Group 5">
              <a:extLst>
                <a:ext uri="{FF2B5EF4-FFF2-40B4-BE49-F238E27FC236}">
                  <a16:creationId xmlns:a16="http://schemas.microsoft.com/office/drawing/2014/main" id="{98B6B9EC-2C22-4C1D-9647-3EFA71499EBD}"/>
                </a:ext>
              </a:extLst>
            </p:cNvPr>
            <p:cNvGrpSpPr/>
            <p:nvPr/>
          </p:nvGrpSpPr>
          <p:grpSpPr>
            <a:xfrm>
              <a:off x="11369040" y="0"/>
              <a:ext cx="822960" cy="825224"/>
              <a:chOff x="9906000" y="1293136"/>
              <a:chExt cx="822960" cy="825224"/>
            </a:xfrm>
          </p:grpSpPr>
          <p:sp>
            <p:nvSpPr>
              <p:cNvPr id="14" name="Rectangle 13"/>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pic>
        <p:nvPicPr>
          <p:cNvPr id="12" name="Picture 11" descr="innovation.jpg"/>
          <p:cNvPicPr>
            <a:picLocks noChangeAspect="1"/>
          </p:cNvPicPr>
          <p:nvPr/>
        </p:nvPicPr>
        <p:blipFill>
          <a:blip r:embed="rId3" cstate="print"/>
          <a:stretch>
            <a:fillRect/>
          </a:stretch>
        </p:blipFill>
        <p:spPr>
          <a:xfrm>
            <a:off x="4741763" y="2325214"/>
            <a:ext cx="2708474" cy="4114800"/>
          </a:xfrm>
          <a:prstGeom prst="rect">
            <a:avLst/>
          </a:prstGeom>
        </p:spPr>
      </p:pic>
      <p:sp>
        <p:nvSpPr>
          <p:cNvPr id="2" name="Footer Placeholder 1">
            <a:extLst>
              <a:ext uri="{FF2B5EF4-FFF2-40B4-BE49-F238E27FC236}">
                <a16:creationId xmlns:a16="http://schemas.microsoft.com/office/drawing/2014/main" id="{126110C6-B8B7-A9AD-4AC2-651AA00FEB23}"/>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5993D388-A62B-3769-27E9-67F7837C8CBC}"/>
              </a:ext>
            </a:extLst>
          </p:cNvPr>
          <p:cNvSpPr>
            <a:spLocks noGrp="1"/>
          </p:cNvSpPr>
          <p:nvPr>
            <p:ph type="sldNum" sz="quarter" idx="12"/>
          </p:nvPr>
        </p:nvSpPr>
        <p:spPr/>
        <p:txBody>
          <a:bodyPr/>
          <a:lstStyle/>
          <a:p>
            <a:fld id="{D59DBDBE-B129-42B6-80D2-3A20EEFE3BB1}" type="slidenum">
              <a:rPr lang="en-US" smtClean="0"/>
              <a:t>3</a:t>
            </a:fld>
            <a:endParaRPr lang="en-US"/>
          </a:p>
        </p:txBody>
      </p:sp>
    </p:spTree>
    <p:extLst>
      <p:ext uri="{BB962C8B-B14F-4D97-AF65-F5344CB8AC3E}">
        <p14:creationId xmlns:p14="http://schemas.microsoft.com/office/powerpoint/2010/main" val="2094760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5463034"/>
          </a:xfrm>
          <a:prstGeom prst="rect">
            <a:avLst/>
          </a:prstGeom>
          <a:noFill/>
        </p:spPr>
        <p:txBody>
          <a:bodyPr wrap="square" lIns="91440" tIns="0" rIns="91440" bIns="0" rtlCol="0">
            <a:spAutoFit/>
          </a:bodyPr>
          <a:lstStyle/>
          <a:p>
            <a:r>
              <a:rPr lang="en-US" sz="2800" b="1" dirty="0"/>
              <a:t>Requirements</a:t>
            </a:r>
            <a:endParaRPr lang="en-US" sz="2800" dirty="0"/>
          </a:p>
          <a:p>
            <a:r>
              <a:rPr lang="en-US" sz="2400" dirty="0"/>
              <a:t>To achieve all five innovation points, a project team must achieve at least one pilot credit, at least one innovation credit and no more than two exemplary performance credits.</a:t>
            </a:r>
          </a:p>
          <a:p>
            <a:pPr>
              <a:spcBef>
                <a:spcPts val="600"/>
              </a:spcBef>
            </a:pPr>
            <a:r>
              <a:rPr lang="fr-FR" sz="2400" b="1" dirty="0"/>
              <a:t>Option 1. Innovation (1 point)</a:t>
            </a:r>
          </a:p>
          <a:p>
            <a:r>
              <a:rPr lang="en-US" sz="2400" dirty="0"/>
              <a:t>Achieve significant, measurable environmental performance using a strategy not addressed in the LEED green building rating system.</a:t>
            </a:r>
          </a:p>
          <a:p>
            <a:pPr>
              <a:spcBef>
                <a:spcPts val="600"/>
              </a:spcBef>
            </a:pPr>
            <a:r>
              <a:rPr lang="en-US" sz="2400" dirty="0"/>
              <a:t>Identify the following:</a:t>
            </a:r>
          </a:p>
          <a:p>
            <a:pPr marL="342900" indent="-342900">
              <a:buFont typeface="Wingdings" panose="05000000000000000000" pitchFamily="2" charset="2"/>
              <a:buChar char="q"/>
            </a:pPr>
            <a:r>
              <a:rPr lang="en-US" sz="2400" dirty="0"/>
              <a:t>the intent of the proposed innovation credit;</a:t>
            </a:r>
          </a:p>
          <a:p>
            <a:pPr marL="342900" indent="-342900">
              <a:buFont typeface="Wingdings" panose="05000000000000000000" pitchFamily="2" charset="2"/>
              <a:buChar char="q"/>
            </a:pPr>
            <a:r>
              <a:rPr lang="en-US" sz="2400" dirty="0"/>
              <a:t>proposed requirements for compliance;</a:t>
            </a:r>
          </a:p>
          <a:p>
            <a:pPr marL="342900" indent="-342900">
              <a:buFont typeface="Wingdings" panose="05000000000000000000" pitchFamily="2" charset="2"/>
              <a:buChar char="q"/>
            </a:pPr>
            <a:r>
              <a:rPr lang="en-US" sz="2400" dirty="0"/>
              <a:t>proposed submittals to demonstrate compliance; and</a:t>
            </a:r>
          </a:p>
          <a:p>
            <a:pPr marL="342900" indent="-342900">
              <a:buFont typeface="Wingdings" panose="05000000000000000000" pitchFamily="2" charset="2"/>
              <a:buChar char="q"/>
            </a:pPr>
            <a:r>
              <a:rPr lang="en-US" sz="2400" dirty="0"/>
              <a:t>the design approach or strategies used to meet the requirements.</a:t>
            </a:r>
          </a:p>
          <a:p>
            <a:pPr>
              <a:spcBef>
                <a:spcPts val="600"/>
              </a:spcBef>
            </a:pPr>
            <a:r>
              <a:rPr lang="en-US" sz="2400" dirty="0"/>
              <a:t>Examples of innovation may be found in the </a:t>
            </a:r>
            <a:r>
              <a:rPr lang="en-US" sz="2400" dirty="0">
                <a:hlinkClick r:id="rId2"/>
              </a:rPr>
              <a:t>LEED Innovation Catalog</a:t>
            </a:r>
            <a:r>
              <a:rPr lang="en-US" sz="2400" dirty="0"/>
              <a:t>. </a:t>
            </a:r>
          </a:p>
          <a:p>
            <a:endParaRPr lang="en-US" sz="2400" dirty="0"/>
          </a:p>
          <a:p>
            <a:r>
              <a:rPr lang="en-US" sz="2400" dirty="0"/>
              <a:t>AND/OR </a:t>
            </a:r>
          </a:p>
        </p:txBody>
      </p:sp>
      <p:grpSp>
        <p:nvGrpSpPr>
          <p:cNvPr id="9" name="Group 8">
            <a:extLst>
              <a:ext uri="{FF2B5EF4-FFF2-40B4-BE49-F238E27FC236}">
                <a16:creationId xmlns:a16="http://schemas.microsoft.com/office/drawing/2014/main" id="{08141AB4-99D3-4790-A9EC-C6CAF1E80E92}"/>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4486AD0E-49B7-4AC5-8661-4A8DC21412A0}"/>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Innovation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FAEDF71A-5868-4F09-AFAA-67A0561BB118}"/>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EE4DB67B-D4D7-4DE3-A6F8-E158DC79ECC9}"/>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217C164B-6D34-4944-9965-4AEBDECCA2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DE284855-270B-2EB7-E759-C055EE69FA73}"/>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C867D548-CD18-883D-F71E-B2C83CF9B690}"/>
              </a:ext>
            </a:extLst>
          </p:cNvPr>
          <p:cNvSpPr>
            <a:spLocks noGrp="1"/>
          </p:cNvSpPr>
          <p:nvPr>
            <p:ph type="sldNum" sz="quarter" idx="12"/>
          </p:nvPr>
        </p:nvSpPr>
        <p:spPr/>
        <p:txBody>
          <a:bodyPr/>
          <a:lstStyle/>
          <a:p>
            <a:fld id="{D59DBDBE-B129-42B6-80D2-3A20EEFE3BB1}" type="slidenum">
              <a:rPr lang="en-US" smtClean="0"/>
              <a:t>4</a:t>
            </a:fld>
            <a:endParaRPr lang="en-US"/>
          </a:p>
        </p:txBody>
      </p:sp>
    </p:spTree>
    <p:extLst>
      <p:ext uri="{BB962C8B-B14F-4D97-AF65-F5344CB8AC3E}">
        <p14:creationId xmlns:p14="http://schemas.microsoft.com/office/powerpoint/2010/main" val="26845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2092881"/>
          </a:xfrm>
          <a:prstGeom prst="rect">
            <a:avLst/>
          </a:prstGeom>
          <a:noFill/>
        </p:spPr>
        <p:txBody>
          <a:bodyPr wrap="square" lIns="91440" tIns="0" rIns="91440" bIns="0" rtlCol="0">
            <a:spAutoFit/>
          </a:bodyPr>
          <a:lstStyle/>
          <a:p>
            <a:r>
              <a:rPr lang="en-US" sz="2800" b="1" dirty="0"/>
              <a:t>Option 2. Pilot (1 point)</a:t>
            </a:r>
          </a:p>
          <a:p>
            <a:r>
              <a:rPr lang="en-US" sz="2800" dirty="0"/>
              <a:t>Achieve one pilot credit from USGBC’s LEED </a:t>
            </a:r>
            <a:r>
              <a:rPr lang="en-US" sz="2800" dirty="0">
                <a:hlinkClick r:id="rId2"/>
              </a:rPr>
              <a:t>Pilot Credit Library</a:t>
            </a:r>
            <a:r>
              <a:rPr lang="en-US" sz="2800" dirty="0"/>
              <a:t>.</a:t>
            </a:r>
          </a:p>
          <a:p>
            <a:endParaRPr lang="en-US" sz="2800" dirty="0"/>
          </a:p>
          <a:p>
            <a:endParaRPr lang="en-US" sz="2800" dirty="0"/>
          </a:p>
          <a:p>
            <a:r>
              <a:rPr lang="en-US" sz="2400" dirty="0"/>
              <a:t>AND/OR</a:t>
            </a:r>
          </a:p>
        </p:txBody>
      </p:sp>
      <p:grpSp>
        <p:nvGrpSpPr>
          <p:cNvPr id="9" name="Group 8">
            <a:extLst>
              <a:ext uri="{FF2B5EF4-FFF2-40B4-BE49-F238E27FC236}">
                <a16:creationId xmlns:a16="http://schemas.microsoft.com/office/drawing/2014/main" id="{328FE6D5-98A1-4494-BD47-7EB9AE8AC530}"/>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AD16403F-A68A-473B-A884-92627098346D}"/>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Innovation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5B3833B6-57C3-4CFF-BC26-DD4D137CA355}"/>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D03356AB-E9AA-4554-B943-D341EE957B03}"/>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AD5CCFCE-F435-4A56-9A9A-EF3CDDE3DF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DBA7A9DF-FF13-8FFB-07D4-883F66B3EC01}"/>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EEECBE56-ABBD-583E-34BC-720188574B71}"/>
              </a:ext>
            </a:extLst>
          </p:cNvPr>
          <p:cNvSpPr>
            <a:spLocks noGrp="1"/>
          </p:cNvSpPr>
          <p:nvPr>
            <p:ph type="sldNum" sz="quarter" idx="12"/>
          </p:nvPr>
        </p:nvSpPr>
        <p:spPr/>
        <p:txBody>
          <a:bodyPr/>
          <a:lstStyle/>
          <a:p>
            <a:fld id="{D59DBDBE-B129-42B6-80D2-3A20EEFE3BB1}" type="slidenum">
              <a:rPr lang="en-US" smtClean="0"/>
              <a:t>5</a:t>
            </a:fld>
            <a:endParaRPr lang="en-US"/>
          </a:p>
        </p:txBody>
      </p:sp>
    </p:spTree>
    <p:extLst>
      <p:ext uri="{BB962C8B-B14F-4D97-AF65-F5344CB8AC3E}">
        <p14:creationId xmlns:p14="http://schemas.microsoft.com/office/powerpoint/2010/main" val="350339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4493538"/>
          </a:xfrm>
          <a:prstGeom prst="rect">
            <a:avLst/>
          </a:prstGeom>
          <a:noFill/>
        </p:spPr>
        <p:txBody>
          <a:bodyPr wrap="square" lIns="91440" tIns="0" rIns="91440" bIns="0" rtlCol="0">
            <a:spAutoFit/>
          </a:bodyPr>
          <a:lstStyle/>
          <a:p>
            <a:r>
              <a:rPr lang="en-US" sz="2400" b="1" dirty="0"/>
              <a:t>Option 3. Additional Strategies</a:t>
            </a:r>
          </a:p>
          <a:p>
            <a:pPr marL="457200" indent="-457200">
              <a:buFont typeface="Wingdings" panose="05000000000000000000" pitchFamily="2" charset="2"/>
              <a:buChar char="q"/>
            </a:pPr>
            <a:r>
              <a:rPr lang="en-US" sz="2400" b="1" dirty="0"/>
              <a:t>Innovation (1-3 points)</a:t>
            </a:r>
          </a:p>
          <a:p>
            <a:r>
              <a:rPr lang="en-US" sz="2400" dirty="0"/>
              <a:t>Defined in Option 1 above.</a:t>
            </a:r>
          </a:p>
          <a:p>
            <a:endParaRPr lang="en-US" sz="2400" dirty="0"/>
          </a:p>
          <a:p>
            <a:pPr marL="457200" indent="-457200">
              <a:buFont typeface="Wingdings" panose="05000000000000000000" pitchFamily="2" charset="2"/>
              <a:buChar char="q"/>
            </a:pPr>
            <a:r>
              <a:rPr lang="en-US" sz="2400" b="1" dirty="0"/>
              <a:t>Pilot (1-3 points)</a:t>
            </a:r>
          </a:p>
          <a:p>
            <a:r>
              <a:rPr lang="en-US" sz="2400" dirty="0"/>
              <a:t>Meet the requirements of Option 2.</a:t>
            </a:r>
          </a:p>
          <a:p>
            <a:endParaRPr lang="en-US" sz="2400" dirty="0"/>
          </a:p>
          <a:p>
            <a:pPr marL="457200" indent="-457200">
              <a:buFont typeface="Wingdings" panose="05000000000000000000" pitchFamily="2" charset="2"/>
              <a:buChar char="q"/>
            </a:pPr>
            <a:r>
              <a:rPr lang="en-US" sz="2400" b="1" dirty="0"/>
              <a:t>Exemplary Performance (1–2 points)</a:t>
            </a:r>
          </a:p>
          <a:p>
            <a:r>
              <a:rPr lang="en-US" sz="2000" dirty="0"/>
              <a:t>Achieve exemplary performance in an existing LEED v4 prerequisite or credit that allows exemplary performance, as specified in the LEED Reference Guide, v4 edition. </a:t>
            </a:r>
          </a:p>
          <a:p>
            <a:endParaRPr lang="en-US" sz="2000" dirty="0"/>
          </a:p>
          <a:p>
            <a:r>
              <a:rPr lang="en-US" sz="2000" dirty="0"/>
              <a:t>An exemplary performance point is typically earned for achieving double the credit requirements or the next incremental percentage threshold. </a:t>
            </a:r>
          </a:p>
        </p:txBody>
      </p:sp>
      <p:grpSp>
        <p:nvGrpSpPr>
          <p:cNvPr id="9" name="Group 8">
            <a:extLst>
              <a:ext uri="{FF2B5EF4-FFF2-40B4-BE49-F238E27FC236}">
                <a16:creationId xmlns:a16="http://schemas.microsoft.com/office/drawing/2014/main" id="{40A8A358-034E-47C4-AE42-9472E399FAB3}"/>
              </a:ext>
            </a:extLst>
          </p:cNvPr>
          <p:cNvGrpSpPr/>
          <p:nvPr/>
        </p:nvGrpSpPr>
        <p:grpSpPr>
          <a:xfrm>
            <a:off x="0" y="-2264"/>
            <a:ext cx="12192000" cy="827488"/>
            <a:chOff x="0" y="-2264"/>
            <a:chExt cx="12192000" cy="827488"/>
          </a:xfrm>
        </p:grpSpPr>
        <p:sp>
          <p:nvSpPr>
            <p:cNvPr id="11" name="Rectangle 10">
              <a:extLst>
                <a:ext uri="{FF2B5EF4-FFF2-40B4-BE49-F238E27FC236}">
                  <a16:creationId xmlns:a16="http://schemas.microsoft.com/office/drawing/2014/main" id="{7686B5D4-AE59-4048-BF8A-27C9794C1050}"/>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Innovation										Credit</a:t>
              </a:r>
            </a:p>
            <a:p>
              <a:endParaRPr lang="en-US" sz="1100" dirty="0">
                <a:solidFill>
                  <a:schemeClr val="bg1"/>
                </a:solidFill>
              </a:endParaRPr>
            </a:p>
            <a:p>
              <a:r>
                <a:rPr lang="en-US" sz="1100" dirty="0">
                  <a:solidFill>
                    <a:schemeClr val="bg1"/>
                  </a:solidFill>
                </a:rPr>
                <a:t>NC, CS, S, R, DC, WDC, HOS, HC</a:t>
              </a:r>
            </a:p>
          </p:txBody>
        </p:sp>
        <p:grpSp>
          <p:nvGrpSpPr>
            <p:cNvPr id="12" name="Group 11">
              <a:extLst>
                <a:ext uri="{FF2B5EF4-FFF2-40B4-BE49-F238E27FC236}">
                  <a16:creationId xmlns:a16="http://schemas.microsoft.com/office/drawing/2014/main" id="{C9B694B2-7C57-4753-A1A5-35B96AF3A3C5}"/>
                </a:ext>
              </a:extLst>
            </p:cNvPr>
            <p:cNvGrpSpPr/>
            <p:nvPr/>
          </p:nvGrpSpPr>
          <p:grpSpPr>
            <a:xfrm>
              <a:off x="11369040" y="0"/>
              <a:ext cx="822960" cy="825224"/>
              <a:chOff x="9906000" y="1293136"/>
              <a:chExt cx="822960" cy="825224"/>
            </a:xfrm>
          </p:grpSpPr>
          <p:sp>
            <p:nvSpPr>
              <p:cNvPr id="13" name="Rectangle 12">
                <a:extLst>
                  <a:ext uri="{FF2B5EF4-FFF2-40B4-BE49-F238E27FC236}">
                    <a16:creationId xmlns:a16="http://schemas.microsoft.com/office/drawing/2014/main" id="{0FC7C05B-1E20-49F3-8DA2-02E5EAF9BF50}"/>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5" name="Picture 14">
                <a:extLst>
                  <a:ext uri="{FF2B5EF4-FFF2-40B4-BE49-F238E27FC236}">
                    <a16:creationId xmlns:a16="http://schemas.microsoft.com/office/drawing/2014/main" id="{F116E1FF-DB82-4D16-B9A6-4D75FE9D0E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D68D56E0-CBA8-F4A4-7ABF-44A17D9A04FC}"/>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4218BB94-7804-871F-C7DF-4DA330BDABB7}"/>
              </a:ext>
            </a:extLst>
          </p:cNvPr>
          <p:cNvSpPr>
            <a:spLocks noGrp="1"/>
          </p:cNvSpPr>
          <p:nvPr>
            <p:ph type="sldNum" sz="quarter" idx="12"/>
          </p:nvPr>
        </p:nvSpPr>
        <p:spPr/>
        <p:txBody>
          <a:bodyPr/>
          <a:lstStyle/>
          <a:p>
            <a:fld id="{D59DBDBE-B129-42B6-80D2-3A20EEFE3BB1}" type="slidenum">
              <a:rPr lang="en-US" smtClean="0"/>
              <a:t>6</a:t>
            </a:fld>
            <a:endParaRPr lang="en-US"/>
          </a:p>
        </p:txBody>
      </p:sp>
    </p:spTree>
    <p:extLst>
      <p:ext uri="{BB962C8B-B14F-4D97-AF65-F5344CB8AC3E}">
        <p14:creationId xmlns:p14="http://schemas.microsoft.com/office/powerpoint/2010/main" val="4216353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1169551"/>
          </a:xfrm>
          <a:prstGeom prst="rect">
            <a:avLst/>
          </a:prstGeom>
          <a:noFill/>
        </p:spPr>
        <p:txBody>
          <a:bodyPr wrap="square" lIns="91440" tIns="0" rIns="91440" bIns="0" rtlCol="0">
            <a:spAutoFit/>
          </a:bodyPr>
          <a:lstStyle/>
          <a:p>
            <a:r>
              <a:rPr lang="en-US" sz="2800" b="1" dirty="0"/>
              <a:t>Intent</a:t>
            </a:r>
            <a:endParaRPr lang="en-US" sz="2800" dirty="0"/>
          </a:p>
          <a:p>
            <a:r>
              <a:rPr lang="en-US" sz="2400" dirty="0"/>
              <a:t>To encourage the team integration required by a LEED project and to streamline the application and certification process.</a:t>
            </a:r>
            <a:endParaRPr lang="en-US" dirty="0"/>
          </a:p>
        </p:txBody>
      </p:sp>
      <p:pic>
        <p:nvPicPr>
          <p:cNvPr id="12" name="Picture 11"/>
          <p:cNvPicPr>
            <a:picLocks noChangeAspect="1"/>
          </p:cNvPicPr>
          <p:nvPr/>
        </p:nvPicPr>
        <p:blipFill>
          <a:blip r:embed="rId2"/>
          <a:stretch>
            <a:fillRect/>
          </a:stretch>
        </p:blipFill>
        <p:spPr>
          <a:xfrm>
            <a:off x="2214563" y="3429000"/>
            <a:ext cx="7762875" cy="1409700"/>
          </a:xfrm>
          <a:prstGeom prst="rect">
            <a:avLst/>
          </a:prstGeom>
        </p:spPr>
      </p:pic>
      <p:grpSp>
        <p:nvGrpSpPr>
          <p:cNvPr id="11" name="Group 10">
            <a:extLst>
              <a:ext uri="{FF2B5EF4-FFF2-40B4-BE49-F238E27FC236}">
                <a16:creationId xmlns:a16="http://schemas.microsoft.com/office/drawing/2014/main" id="{69B5D29F-0DBD-4541-A67B-8AE7C76F8C56}"/>
              </a:ext>
            </a:extLst>
          </p:cNvPr>
          <p:cNvGrpSpPr/>
          <p:nvPr/>
        </p:nvGrpSpPr>
        <p:grpSpPr>
          <a:xfrm>
            <a:off x="0" y="-2264"/>
            <a:ext cx="12192000" cy="827488"/>
            <a:chOff x="0" y="-2264"/>
            <a:chExt cx="12192000" cy="827488"/>
          </a:xfrm>
        </p:grpSpPr>
        <p:sp>
          <p:nvSpPr>
            <p:cNvPr id="13" name="Rectangle 12">
              <a:extLst>
                <a:ext uri="{FF2B5EF4-FFF2-40B4-BE49-F238E27FC236}">
                  <a16:creationId xmlns:a16="http://schemas.microsoft.com/office/drawing/2014/main" id="{B305962E-9E6C-46D3-AADE-70CAD4E0954B}"/>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5" name="Group 14">
              <a:extLst>
                <a:ext uri="{FF2B5EF4-FFF2-40B4-BE49-F238E27FC236}">
                  <a16:creationId xmlns:a16="http://schemas.microsoft.com/office/drawing/2014/main" id="{57262CEA-9721-4C37-8627-15AFF22A0881}"/>
                </a:ext>
              </a:extLst>
            </p:cNvPr>
            <p:cNvGrpSpPr/>
            <p:nvPr/>
          </p:nvGrpSpPr>
          <p:grpSpPr>
            <a:xfrm>
              <a:off x="11369040" y="0"/>
              <a:ext cx="822960" cy="825224"/>
              <a:chOff x="9906000" y="1293136"/>
              <a:chExt cx="822960" cy="825224"/>
            </a:xfrm>
          </p:grpSpPr>
          <p:sp>
            <p:nvSpPr>
              <p:cNvPr id="16" name="Rectangle 15">
                <a:extLst>
                  <a:ext uri="{FF2B5EF4-FFF2-40B4-BE49-F238E27FC236}">
                    <a16:creationId xmlns:a16="http://schemas.microsoft.com/office/drawing/2014/main" id="{7D042E55-B984-4A13-8EF5-9B996AD4721D}"/>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7" name="Picture 16">
                <a:extLst>
                  <a:ext uri="{FF2B5EF4-FFF2-40B4-BE49-F238E27FC236}">
                    <a16:creationId xmlns:a16="http://schemas.microsoft.com/office/drawing/2014/main" id="{82105BE6-ABBE-4A66-9FF1-01D5EBE42E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E259CFD5-41D6-0B9D-95A9-D9E47245F51B}"/>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EC69DE71-8AF6-C26F-E343-1D3D616FB23C}"/>
              </a:ext>
            </a:extLst>
          </p:cNvPr>
          <p:cNvSpPr>
            <a:spLocks noGrp="1"/>
          </p:cNvSpPr>
          <p:nvPr>
            <p:ph type="sldNum" sz="quarter" idx="12"/>
          </p:nvPr>
        </p:nvSpPr>
        <p:spPr/>
        <p:txBody>
          <a:bodyPr/>
          <a:lstStyle/>
          <a:p>
            <a:fld id="{D59DBDBE-B129-42B6-80D2-3A20EEFE3BB1}" type="slidenum">
              <a:rPr lang="en-US" smtClean="0"/>
              <a:t>7</a:t>
            </a:fld>
            <a:endParaRPr lang="en-US"/>
          </a:p>
        </p:txBody>
      </p:sp>
    </p:spTree>
    <p:extLst>
      <p:ext uri="{BB962C8B-B14F-4D97-AF65-F5344CB8AC3E}">
        <p14:creationId xmlns:p14="http://schemas.microsoft.com/office/powerpoint/2010/main" val="3240033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8686800" cy="3385542"/>
          </a:xfrm>
          <a:prstGeom prst="rect">
            <a:avLst/>
          </a:prstGeom>
          <a:noFill/>
        </p:spPr>
        <p:txBody>
          <a:bodyPr wrap="square" lIns="91440" tIns="0" rIns="91440" bIns="0" rtlCol="0">
            <a:spAutoFit/>
          </a:bodyPr>
          <a:lstStyle/>
          <a:p>
            <a:r>
              <a:rPr lang="en-US" sz="2800" b="1" dirty="0"/>
              <a:t>Requirements</a:t>
            </a:r>
            <a:endParaRPr lang="en-US" sz="2800" dirty="0"/>
          </a:p>
          <a:p>
            <a:r>
              <a:rPr lang="en-US" sz="2400" dirty="0"/>
              <a:t>At least one principal participant of the project team must be a</a:t>
            </a:r>
          </a:p>
          <a:p>
            <a:r>
              <a:rPr lang="en-US" sz="2400" b="1" dirty="0"/>
              <a:t>LEED Accredited Professional (AP) with a specialty </a:t>
            </a:r>
            <a:r>
              <a:rPr lang="en-US" sz="2400" dirty="0"/>
              <a:t>appropriate for the project.</a:t>
            </a:r>
          </a:p>
          <a:p>
            <a:endParaRPr lang="en-US" sz="2400" dirty="0"/>
          </a:p>
          <a:p>
            <a:r>
              <a:rPr lang="en-US" sz="2400" dirty="0"/>
              <a:t>1 point for having one LEED AP with specialty on the project.</a:t>
            </a:r>
          </a:p>
          <a:p>
            <a:endParaRPr lang="en-US" sz="2400" dirty="0"/>
          </a:p>
          <a:p>
            <a:r>
              <a:rPr lang="en-US" sz="2400" dirty="0"/>
              <a:t>No additional points for having more than one LEED AP with specialty on the project.</a:t>
            </a:r>
          </a:p>
        </p:txBody>
      </p:sp>
      <p:pic>
        <p:nvPicPr>
          <p:cNvPr id="11" name="Picture 10" descr="ps_pcm.jpg"/>
          <p:cNvPicPr>
            <a:picLocks noChangeAspect="1"/>
          </p:cNvPicPr>
          <p:nvPr/>
        </p:nvPicPr>
        <p:blipFill>
          <a:blip r:embed="rId2" cstate="print"/>
          <a:stretch>
            <a:fillRect/>
          </a:stretch>
        </p:blipFill>
        <p:spPr>
          <a:xfrm>
            <a:off x="8839200" y="914400"/>
            <a:ext cx="3124200" cy="4693004"/>
          </a:xfrm>
          <a:prstGeom prst="rect">
            <a:avLst/>
          </a:prstGeom>
        </p:spPr>
      </p:pic>
      <p:grpSp>
        <p:nvGrpSpPr>
          <p:cNvPr id="12" name="Group 11">
            <a:extLst>
              <a:ext uri="{FF2B5EF4-FFF2-40B4-BE49-F238E27FC236}">
                <a16:creationId xmlns:a16="http://schemas.microsoft.com/office/drawing/2014/main" id="{DE828A8F-12B0-4BEF-9FEF-45EF697C7692}"/>
              </a:ext>
            </a:extLst>
          </p:cNvPr>
          <p:cNvGrpSpPr/>
          <p:nvPr/>
        </p:nvGrpSpPr>
        <p:grpSpPr>
          <a:xfrm>
            <a:off x="0" y="-2264"/>
            <a:ext cx="12192000" cy="827488"/>
            <a:chOff x="0" y="-2264"/>
            <a:chExt cx="12192000" cy="827488"/>
          </a:xfrm>
        </p:grpSpPr>
        <p:sp>
          <p:nvSpPr>
            <p:cNvPr id="13" name="Rectangle 12">
              <a:extLst>
                <a:ext uri="{FF2B5EF4-FFF2-40B4-BE49-F238E27FC236}">
                  <a16:creationId xmlns:a16="http://schemas.microsoft.com/office/drawing/2014/main" id="{5D3FE1F7-9A80-45EE-98A9-6E80F3FFDD11}"/>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5" name="Group 14">
              <a:extLst>
                <a:ext uri="{FF2B5EF4-FFF2-40B4-BE49-F238E27FC236}">
                  <a16:creationId xmlns:a16="http://schemas.microsoft.com/office/drawing/2014/main" id="{71E81B69-12C6-48A9-AC52-941566C0654B}"/>
                </a:ext>
              </a:extLst>
            </p:cNvPr>
            <p:cNvGrpSpPr/>
            <p:nvPr/>
          </p:nvGrpSpPr>
          <p:grpSpPr>
            <a:xfrm>
              <a:off x="11369040" y="0"/>
              <a:ext cx="822960" cy="825224"/>
              <a:chOff x="9906000" y="1293136"/>
              <a:chExt cx="822960" cy="825224"/>
            </a:xfrm>
          </p:grpSpPr>
          <p:sp>
            <p:nvSpPr>
              <p:cNvPr id="16" name="Rectangle 15">
                <a:extLst>
                  <a:ext uri="{FF2B5EF4-FFF2-40B4-BE49-F238E27FC236}">
                    <a16:creationId xmlns:a16="http://schemas.microsoft.com/office/drawing/2014/main" id="{22BD6A82-188D-45E6-82F1-621767D9CB69}"/>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7" name="Picture 16">
                <a:extLst>
                  <a:ext uri="{FF2B5EF4-FFF2-40B4-BE49-F238E27FC236}">
                    <a16:creationId xmlns:a16="http://schemas.microsoft.com/office/drawing/2014/main" id="{D3B2668C-8484-481D-9112-F98E102837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C289B924-60EA-64C2-A35D-67540F717CA8}"/>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37FCE357-6E33-2402-74BB-5696004EC54D}"/>
              </a:ext>
            </a:extLst>
          </p:cNvPr>
          <p:cNvSpPr>
            <a:spLocks noGrp="1"/>
          </p:cNvSpPr>
          <p:nvPr>
            <p:ph type="sldNum" sz="quarter" idx="12"/>
          </p:nvPr>
        </p:nvSpPr>
        <p:spPr/>
        <p:txBody>
          <a:bodyPr/>
          <a:lstStyle/>
          <a:p>
            <a:fld id="{D59DBDBE-B129-42B6-80D2-3A20EEFE3BB1}" type="slidenum">
              <a:rPr lang="en-US" smtClean="0"/>
              <a:t>8</a:t>
            </a:fld>
            <a:endParaRPr lang="en-US"/>
          </a:p>
        </p:txBody>
      </p:sp>
    </p:spTree>
    <p:extLst>
      <p:ext uri="{BB962C8B-B14F-4D97-AF65-F5344CB8AC3E}">
        <p14:creationId xmlns:p14="http://schemas.microsoft.com/office/powerpoint/2010/main" val="168811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14400"/>
            <a:ext cx="12192000" cy="800219"/>
          </a:xfrm>
          <a:prstGeom prst="rect">
            <a:avLst/>
          </a:prstGeom>
          <a:noFill/>
        </p:spPr>
        <p:txBody>
          <a:bodyPr wrap="square" lIns="91440" tIns="0" rIns="91440" bIns="0" rtlCol="0">
            <a:spAutoFit/>
          </a:bodyPr>
          <a:lstStyle/>
          <a:p>
            <a:r>
              <a:rPr lang="en-US" sz="2800" b="1" dirty="0"/>
              <a:t>Requirements</a:t>
            </a:r>
            <a:endParaRPr lang="en-US" sz="2800" dirty="0"/>
          </a:p>
          <a:p>
            <a:r>
              <a:rPr lang="en-US" sz="2400" dirty="0"/>
              <a:t>LEED APs without specialty (legacy LEED APs) do not qualify for this credit.</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2209800"/>
            <a:ext cx="2438400" cy="2438400"/>
          </a:xfrm>
          <a:prstGeom prst="rect">
            <a:avLst/>
          </a:prstGeom>
        </p:spPr>
      </p:pic>
      <p:sp>
        <p:nvSpPr>
          <p:cNvPr id="9" name="TextBox 8"/>
          <p:cNvSpPr txBox="1"/>
          <p:nvPr/>
        </p:nvSpPr>
        <p:spPr>
          <a:xfrm>
            <a:off x="5943600" y="3728738"/>
            <a:ext cx="1219200" cy="369332"/>
          </a:xfrm>
          <a:prstGeom prst="rect">
            <a:avLst/>
          </a:prstGeom>
          <a:noFill/>
        </p:spPr>
        <p:txBody>
          <a:bodyPr wrap="square" rtlCol="0">
            <a:spAutoFit/>
          </a:bodyPr>
          <a:lstStyle/>
          <a:p>
            <a:r>
              <a:rPr lang="en-US" b="1" dirty="0"/>
              <a:t>LEED AP</a:t>
            </a:r>
          </a:p>
        </p:txBody>
      </p:sp>
      <p:sp>
        <p:nvSpPr>
          <p:cNvPr id="12" name="Flowchart: Summing Junction 11"/>
          <p:cNvSpPr/>
          <p:nvPr/>
        </p:nvSpPr>
        <p:spPr>
          <a:xfrm>
            <a:off x="6006971" y="3500522"/>
            <a:ext cx="811040" cy="811040"/>
          </a:xfrm>
          <a:prstGeom prst="flowChartSummingJunct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11C4380-FC7C-4C0C-B74B-EC1FA1F50EDC}"/>
              </a:ext>
            </a:extLst>
          </p:cNvPr>
          <p:cNvGrpSpPr/>
          <p:nvPr/>
        </p:nvGrpSpPr>
        <p:grpSpPr>
          <a:xfrm>
            <a:off x="0" y="-2264"/>
            <a:ext cx="12192000" cy="827488"/>
            <a:chOff x="0" y="-2264"/>
            <a:chExt cx="12192000" cy="827488"/>
          </a:xfrm>
        </p:grpSpPr>
        <p:sp>
          <p:nvSpPr>
            <p:cNvPr id="15" name="Rectangle 14">
              <a:extLst>
                <a:ext uri="{FF2B5EF4-FFF2-40B4-BE49-F238E27FC236}">
                  <a16:creationId xmlns:a16="http://schemas.microsoft.com/office/drawing/2014/main" id="{48E14694-0C52-4F29-B72F-31B79AD094E7}"/>
                </a:ext>
              </a:extLst>
            </p:cNvPr>
            <p:cNvSpPr/>
            <p:nvPr/>
          </p:nvSpPr>
          <p:spPr>
            <a:xfrm>
              <a:off x="0" y="-2264"/>
              <a:ext cx="12192000" cy="822960"/>
            </a:xfrm>
            <a:prstGeom prst="rect">
              <a:avLst/>
            </a:prstGeom>
            <a:solidFill>
              <a:srgbClr val="983D2C"/>
            </a:solidFill>
            <a:ln>
              <a:solidFill>
                <a:schemeClr val="tx1"/>
              </a:solidFill>
            </a:ln>
          </p:spPr>
          <p:txBody>
            <a:bodyPr wrap="square">
              <a:spAutoFit/>
            </a:bodyPr>
            <a:lstStyle/>
            <a:p>
              <a:r>
                <a:rPr lang="en-US" sz="2400" b="1" dirty="0">
                  <a:solidFill>
                    <a:schemeClr val="bg1"/>
                  </a:solidFill>
                </a:rPr>
                <a:t>IN LEED Accredited Professional							Credit</a:t>
              </a:r>
            </a:p>
            <a:p>
              <a:endParaRPr lang="en-US" sz="1100" dirty="0">
                <a:solidFill>
                  <a:schemeClr val="bg1"/>
                </a:solidFill>
              </a:endParaRPr>
            </a:p>
            <a:p>
              <a:r>
                <a:rPr lang="en-US" sz="1100" dirty="0">
                  <a:solidFill>
                    <a:schemeClr val="bg1"/>
                  </a:solidFill>
                </a:rPr>
                <a:t>NC, CS, S, R, DC, WDC, HOS, HC</a:t>
              </a:r>
            </a:p>
          </p:txBody>
        </p:sp>
        <p:grpSp>
          <p:nvGrpSpPr>
            <p:cNvPr id="16" name="Group 15">
              <a:extLst>
                <a:ext uri="{FF2B5EF4-FFF2-40B4-BE49-F238E27FC236}">
                  <a16:creationId xmlns:a16="http://schemas.microsoft.com/office/drawing/2014/main" id="{AF550179-78A1-45E1-9BCA-AEDFBC9A7731}"/>
                </a:ext>
              </a:extLst>
            </p:cNvPr>
            <p:cNvGrpSpPr/>
            <p:nvPr/>
          </p:nvGrpSpPr>
          <p:grpSpPr>
            <a:xfrm>
              <a:off x="11369040" y="0"/>
              <a:ext cx="822960" cy="825224"/>
              <a:chOff x="9906000" y="1293136"/>
              <a:chExt cx="822960" cy="825224"/>
            </a:xfrm>
          </p:grpSpPr>
          <p:sp>
            <p:nvSpPr>
              <p:cNvPr id="17" name="Rectangle 16">
                <a:extLst>
                  <a:ext uri="{FF2B5EF4-FFF2-40B4-BE49-F238E27FC236}">
                    <a16:creationId xmlns:a16="http://schemas.microsoft.com/office/drawing/2014/main" id="{7EBAC88A-5FEF-45C4-8FFB-B9219F9DB511}"/>
                  </a:ext>
                </a:extLst>
              </p:cNvPr>
              <p:cNvSpPr/>
              <p:nvPr/>
            </p:nvSpPr>
            <p:spPr>
              <a:xfrm>
                <a:off x="9906000" y="1293136"/>
                <a:ext cx="822960" cy="8229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8" name="Picture 17">
                <a:extLst>
                  <a:ext uri="{FF2B5EF4-FFF2-40B4-BE49-F238E27FC236}">
                    <a16:creationId xmlns:a16="http://schemas.microsoft.com/office/drawing/2014/main" id="{0072ECC7-7AA4-433F-B30D-3CEF872811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0" y="1295400"/>
                <a:ext cx="822960" cy="822960"/>
              </a:xfrm>
              <a:prstGeom prst="rect">
                <a:avLst/>
              </a:prstGeom>
            </p:spPr>
          </p:pic>
        </p:grpSp>
      </p:grpSp>
      <p:sp>
        <p:nvSpPr>
          <p:cNvPr id="2" name="Footer Placeholder 1">
            <a:extLst>
              <a:ext uri="{FF2B5EF4-FFF2-40B4-BE49-F238E27FC236}">
                <a16:creationId xmlns:a16="http://schemas.microsoft.com/office/drawing/2014/main" id="{BDB038A2-90A3-F2E5-C8EB-F5CDF5BB6E84}"/>
              </a:ext>
            </a:extLst>
          </p:cNvPr>
          <p:cNvSpPr>
            <a:spLocks noGrp="1"/>
          </p:cNvSpPr>
          <p:nvPr>
            <p:ph type="ftr" sz="quarter" idx="11"/>
          </p:nvPr>
        </p:nvSpPr>
        <p:spPr/>
        <p:txBody>
          <a:bodyPr/>
          <a:lstStyle/>
          <a:p>
            <a:r>
              <a:rPr lang="en-US"/>
              <a:t>Green Building Practices</a:t>
            </a:r>
          </a:p>
        </p:txBody>
      </p:sp>
      <p:sp>
        <p:nvSpPr>
          <p:cNvPr id="3" name="Slide Number Placeholder 2">
            <a:extLst>
              <a:ext uri="{FF2B5EF4-FFF2-40B4-BE49-F238E27FC236}">
                <a16:creationId xmlns:a16="http://schemas.microsoft.com/office/drawing/2014/main" id="{DD83F878-7344-D425-54BE-96C3FA43AD51}"/>
              </a:ext>
            </a:extLst>
          </p:cNvPr>
          <p:cNvSpPr>
            <a:spLocks noGrp="1"/>
          </p:cNvSpPr>
          <p:nvPr>
            <p:ph type="sldNum" sz="quarter" idx="12"/>
          </p:nvPr>
        </p:nvSpPr>
        <p:spPr/>
        <p:txBody>
          <a:bodyPr/>
          <a:lstStyle/>
          <a:p>
            <a:fld id="{D59DBDBE-B129-42B6-80D2-3A20EEFE3BB1}" type="slidenum">
              <a:rPr lang="en-US" smtClean="0"/>
              <a:t>9</a:t>
            </a:fld>
            <a:endParaRPr lang="en-US"/>
          </a:p>
        </p:txBody>
      </p:sp>
    </p:spTree>
    <p:extLst>
      <p:ext uri="{BB962C8B-B14F-4D97-AF65-F5344CB8AC3E}">
        <p14:creationId xmlns:p14="http://schemas.microsoft.com/office/powerpoint/2010/main" val="3877273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2285</TotalTime>
  <Words>1011</Words>
  <Application>Microsoft Office PowerPoint</Application>
  <PresentationFormat>Widescreen</PresentationFormat>
  <Paragraphs>151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dc:creator>
  <cp:lastModifiedBy>Lori Brown</cp:lastModifiedBy>
  <cp:revision>208</cp:revision>
  <dcterms:created xsi:type="dcterms:W3CDTF">2015-03-21T19:21:35Z</dcterms:created>
  <dcterms:modified xsi:type="dcterms:W3CDTF">2024-02-15T19:59:53Z</dcterms:modified>
</cp:coreProperties>
</file>