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6"/>
  </p:notesMasterIdLst>
  <p:sldIdLst>
    <p:sldId id="259" r:id="rId2"/>
    <p:sldId id="257" r:id="rId3"/>
    <p:sldId id="262" r:id="rId4"/>
    <p:sldId id="260" r:id="rId5"/>
    <p:sldId id="263" r:id="rId6"/>
    <p:sldId id="261" r:id="rId7"/>
    <p:sldId id="265" r:id="rId8"/>
    <p:sldId id="266" r:id="rId9"/>
    <p:sldId id="267" r:id="rId10"/>
    <p:sldId id="268" r:id="rId11"/>
    <p:sldId id="269" r:id="rId12"/>
    <p:sldId id="270" r:id="rId13"/>
    <p:sldId id="272" r:id="rId14"/>
    <p:sldId id="273" r:id="rId15"/>
    <p:sldId id="274" r:id="rId16"/>
    <p:sldId id="271" r:id="rId17"/>
    <p:sldId id="276" r:id="rId18"/>
    <p:sldId id="275" r:id="rId19"/>
    <p:sldId id="278" r:id="rId20"/>
    <p:sldId id="279" r:id="rId21"/>
    <p:sldId id="280" r:id="rId22"/>
    <p:sldId id="328" r:id="rId23"/>
    <p:sldId id="281" r:id="rId24"/>
    <p:sldId id="282" r:id="rId25"/>
    <p:sldId id="284" r:id="rId26"/>
    <p:sldId id="283" r:id="rId27"/>
    <p:sldId id="286" r:id="rId28"/>
    <p:sldId id="287" r:id="rId29"/>
    <p:sldId id="285" r:id="rId30"/>
    <p:sldId id="288" r:id="rId31"/>
    <p:sldId id="290" r:id="rId32"/>
    <p:sldId id="291" r:id="rId33"/>
    <p:sldId id="292" r:id="rId34"/>
    <p:sldId id="296" r:id="rId35"/>
    <p:sldId id="326" r:id="rId36"/>
    <p:sldId id="297" r:id="rId37"/>
    <p:sldId id="298" r:id="rId38"/>
    <p:sldId id="327" r:id="rId39"/>
    <p:sldId id="299" r:id="rId40"/>
    <p:sldId id="303" r:id="rId41"/>
    <p:sldId id="302" r:id="rId42"/>
    <p:sldId id="300" r:id="rId43"/>
    <p:sldId id="304" r:id="rId44"/>
    <p:sldId id="305" r:id="rId45"/>
    <p:sldId id="306" r:id="rId46"/>
    <p:sldId id="307" r:id="rId47"/>
    <p:sldId id="308" r:id="rId48"/>
    <p:sldId id="311" r:id="rId49"/>
    <p:sldId id="310" r:id="rId50"/>
    <p:sldId id="309" r:id="rId51"/>
    <p:sldId id="314" r:id="rId52"/>
    <p:sldId id="313" r:id="rId53"/>
    <p:sldId id="312" r:id="rId54"/>
    <p:sldId id="315" r:id="rId55"/>
    <p:sldId id="320" r:id="rId56"/>
    <p:sldId id="319" r:id="rId57"/>
    <p:sldId id="318" r:id="rId58"/>
    <p:sldId id="317" r:id="rId59"/>
    <p:sldId id="316" r:id="rId60"/>
    <p:sldId id="321" r:id="rId61"/>
    <p:sldId id="323" r:id="rId62"/>
    <p:sldId id="322" r:id="rId63"/>
    <p:sldId id="325" r:id="rId64"/>
    <p:sldId id="324" r:id="rId6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862" autoAdjust="0"/>
    <p:restoredTop sz="94660"/>
  </p:normalViewPr>
  <p:slideViewPr>
    <p:cSldViewPr snapToGrid="0">
      <p:cViewPr varScale="1">
        <p:scale>
          <a:sx n="159" d="100"/>
          <a:sy n="159" d="100"/>
        </p:scale>
        <p:origin x="774" y="13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DED17-FF2B-42EC-925E-DE9736EB8025}" type="datetimeFigureOut">
              <a:rPr lang="en-US" smtClean="0"/>
              <a:t>2/15/2024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DD6B1D-D243-470E-BE6E-CFC902459DE4}" type="slidenum">
              <a:rPr lang="en-US" smtClean="0"/>
              <a:t>‹#›</a:t>
            </a:fld>
            <a:endParaRPr lang="en-US"/>
          </a:p>
        </p:txBody>
      </p:sp>
    </p:spTree>
    <p:extLst>
      <p:ext uri="{BB962C8B-B14F-4D97-AF65-F5344CB8AC3E}">
        <p14:creationId xmlns:p14="http://schemas.microsoft.com/office/powerpoint/2010/main" val="88574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F499B0-448B-4F96-8BB8-25C6DA82C326}" type="datetime1">
              <a:rPr lang="en-US" smtClean="0"/>
              <a:t>2/15/2024</a:t>
            </a:fld>
            <a:endParaRPr lang="en-US"/>
          </a:p>
        </p:txBody>
      </p:sp>
      <p:sp>
        <p:nvSpPr>
          <p:cNvPr id="5" name="Footer Placeholder 4"/>
          <p:cNvSpPr>
            <a:spLocks noGrp="1"/>
          </p:cNvSpPr>
          <p:nvPr>
            <p:ph type="ftr" sz="quarter" idx="11"/>
          </p:nvPr>
        </p:nvSpPr>
        <p:spPr/>
        <p:txBody>
          <a:bodyPr/>
          <a:lstStyle/>
          <a:p>
            <a:r>
              <a:rPr lang="en-US"/>
              <a:t>Green Building Practices</a:t>
            </a:r>
            <a:endParaRPr lang="en-US" dirty="0"/>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90865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490393-BA70-4ACA-ABFA-0A78435E5F58}" type="datetime1">
              <a:rPr lang="en-US" smtClean="0"/>
              <a:t>2/15/2024</a:t>
            </a:fld>
            <a:endParaRPr lang="en-US"/>
          </a:p>
        </p:txBody>
      </p:sp>
      <p:sp>
        <p:nvSpPr>
          <p:cNvPr id="5" name="Footer Placeholder 4"/>
          <p:cNvSpPr>
            <a:spLocks noGrp="1"/>
          </p:cNvSpPr>
          <p:nvPr>
            <p:ph type="ftr" sz="quarter" idx="11"/>
          </p:nvPr>
        </p:nvSpPr>
        <p:spPr/>
        <p:txBody>
          <a:bodyPr/>
          <a:lstStyle/>
          <a:p>
            <a:r>
              <a:rPr lang="en-US"/>
              <a:t>Green Building Practices</a:t>
            </a:r>
            <a:endParaRPr lang="en-US" dirty="0"/>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418994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19DF5D-0CC5-4673-9950-78B57D0E08AD}" type="datetime1">
              <a:rPr lang="en-US" smtClean="0"/>
              <a:t>2/15/2024</a:t>
            </a:fld>
            <a:endParaRPr lang="en-US"/>
          </a:p>
        </p:txBody>
      </p:sp>
      <p:sp>
        <p:nvSpPr>
          <p:cNvPr id="5" name="Footer Placeholder 4"/>
          <p:cNvSpPr>
            <a:spLocks noGrp="1"/>
          </p:cNvSpPr>
          <p:nvPr>
            <p:ph type="ftr" sz="quarter" idx="11"/>
          </p:nvPr>
        </p:nvSpPr>
        <p:spPr/>
        <p:txBody>
          <a:bodyPr/>
          <a:lstStyle/>
          <a:p>
            <a:r>
              <a:rPr lang="en-US"/>
              <a:t>Green Building Practices</a:t>
            </a:r>
            <a:endParaRPr lang="en-US" dirty="0"/>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759581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1FA2DA-CD91-4386-9778-1C529B17F066}" type="datetime1">
              <a:rPr lang="en-US" smtClean="0"/>
              <a:t>2/15/2024</a:t>
            </a:fld>
            <a:endParaRPr lang="en-US"/>
          </a:p>
        </p:txBody>
      </p:sp>
      <p:sp>
        <p:nvSpPr>
          <p:cNvPr id="5" name="Footer Placeholder 4"/>
          <p:cNvSpPr>
            <a:spLocks noGrp="1"/>
          </p:cNvSpPr>
          <p:nvPr>
            <p:ph type="ftr" sz="quarter" idx="11"/>
          </p:nvPr>
        </p:nvSpPr>
        <p:spPr/>
        <p:txBody>
          <a:bodyPr/>
          <a:lstStyle/>
          <a:p>
            <a:r>
              <a:rPr lang="en-US"/>
              <a:t>Green Building Practices</a:t>
            </a:r>
            <a:endParaRPr lang="en-US" dirty="0"/>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849860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03CFA9-5E6F-4B8A-925C-598F449FF08E}" type="datetime1">
              <a:rPr lang="en-US" smtClean="0"/>
              <a:t>2/15/2024</a:t>
            </a:fld>
            <a:endParaRPr lang="en-US"/>
          </a:p>
        </p:txBody>
      </p:sp>
      <p:sp>
        <p:nvSpPr>
          <p:cNvPr id="5" name="Footer Placeholder 4"/>
          <p:cNvSpPr>
            <a:spLocks noGrp="1"/>
          </p:cNvSpPr>
          <p:nvPr>
            <p:ph type="ftr" sz="quarter" idx="11"/>
          </p:nvPr>
        </p:nvSpPr>
        <p:spPr/>
        <p:txBody>
          <a:bodyPr/>
          <a:lstStyle/>
          <a:p>
            <a:r>
              <a:rPr lang="en-US"/>
              <a:t>Green Building Practices</a:t>
            </a:r>
            <a:endParaRPr lang="en-US" dirty="0"/>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682373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D2C7E2-35F3-42CE-9894-90D5E906B5D1}" type="datetime1">
              <a:rPr lang="en-US" smtClean="0"/>
              <a:t>2/15/2024</a:t>
            </a:fld>
            <a:endParaRPr lang="en-US"/>
          </a:p>
        </p:txBody>
      </p:sp>
      <p:sp>
        <p:nvSpPr>
          <p:cNvPr id="6" name="Footer Placeholder 5"/>
          <p:cNvSpPr>
            <a:spLocks noGrp="1"/>
          </p:cNvSpPr>
          <p:nvPr>
            <p:ph type="ftr" sz="quarter" idx="11"/>
          </p:nvPr>
        </p:nvSpPr>
        <p:spPr/>
        <p:txBody>
          <a:bodyPr/>
          <a:lstStyle/>
          <a:p>
            <a:r>
              <a:rPr lang="en-US"/>
              <a:t>Green Building Practices</a:t>
            </a:r>
            <a:endParaRPr lang="en-US" dirty="0"/>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70373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BE0B641-8F2F-4D6F-9FC0-7722425ED745}" type="datetime1">
              <a:rPr lang="en-US" smtClean="0"/>
              <a:t>2/15/2024</a:t>
            </a:fld>
            <a:endParaRPr lang="en-US"/>
          </a:p>
        </p:txBody>
      </p:sp>
      <p:sp>
        <p:nvSpPr>
          <p:cNvPr id="8" name="Footer Placeholder 7"/>
          <p:cNvSpPr>
            <a:spLocks noGrp="1"/>
          </p:cNvSpPr>
          <p:nvPr>
            <p:ph type="ftr" sz="quarter" idx="11"/>
          </p:nvPr>
        </p:nvSpPr>
        <p:spPr/>
        <p:txBody>
          <a:bodyPr/>
          <a:lstStyle/>
          <a:p>
            <a:r>
              <a:rPr lang="en-US"/>
              <a:t>Green Building Practices</a:t>
            </a:r>
            <a:endParaRPr lang="en-US" dirty="0"/>
          </a:p>
        </p:txBody>
      </p:sp>
      <p:sp>
        <p:nvSpPr>
          <p:cNvPr id="9" name="Slide Number Placeholder 8"/>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500179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623302-E84C-4DF0-9FBF-8E04FFDD0213}" type="datetime1">
              <a:rPr lang="en-US" smtClean="0"/>
              <a:t>2/15/2024</a:t>
            </a:fld>
            <a:endParaRPr lang="en-US"/>
          </a:p>
        </p:txBody>
      </p:sp>
      <p:sp>
        <p:nvSpPr>
          <p:cNvPr id="4" name="Footer Placeholder 3"/>
          <p:cNvSpPr>
            <a:spLocks noGrp="1"/>
          </p:cNvSpPr>
          <p:nvPr>
            <p:ph type="ftr" sz="quarter" idx="11"/>
          </p:nvPr>
        </p:nvSpPr>
        <p:spPr/>
        <p:txBody>
          <a:bodyPr/>
          <a:lstStyle/>
          <a:p>
            <a:r>
              <a:rPr lang="en-US"/>
              <a:t>Green Building Practices</a:t>
            </a:r>
            <a:endParaRPr lang="en-US" dirty="0"/>
          </a:p>
        </p:txBody>
      </p:sp>
      <p:sp>
        <p:nvSpPr>
          <p:cNvPr id="5" name="Slide Number Placeholder 4"/>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663001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60388-4071-4777-A32B-3C741359A8C9}" type="datetime1">
              <a:rPr lang="en-US" smtClean="0"/>
              <a:t>2/15/2024</a:t>
            </a:fld>
            <a:endParaRPr lang="en-US"/>
          </a:p>
        </p:txBody>
      </p:sp>
      <p:sp>
        <p:nvSpPr>
          <p:cNvPr id="3" name="Footer Placeholder 2"/>
          <p:cNvSpPr>
            <a:spLocks noGrp="1"/>
          </p:cNvSpPr>
          <p:nvPr>
            <p:ph type="ftr" sz="quarter" idx="11"/>
          </p:nvPr>
        </p:nvSpPr>
        <p:spPr/>
        <p:txBody>
          <a:bodyPr/>
          <a:lstStyle/>
          <a:p>
            <a:r>
              <a:rPr lang="en-US"/>
              <a:t>Green Building Practices</a:t>
            </a:r>
            <a:endParaRPr lang="en-US" dirty="0"/>
          </a:p>
        </p:txBody>
      </p:sp>
      <p:sp>
        <p:nvSpPr>
          <p:cNvPr id="4" name="Slide Number Placeholder 3"/>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64484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4B8E557-1493-4B55-8AD7-7EE19E8A1A41}" type="datetime1">
              <a:rPr lang="en-US" smtClean="0"/>
              <a:t>2/15/2024</a:t>
            </a:fld>
            <a:endParaRPr lang="en-US"/>
          </a:p>
        </p:txBody>
      </p:sp>
      <p:sp>
        <p:nvSpPr>
          <p:cNvPr id="6" name="Footer Placeholder 5"/>
          <p:cNvSpPr>
            <a:spLocks noGrp="1"/>
          </p:cNvSpPr>
          <p:nvPr>
            <p:ph type="ftr" sz="quarter" idx="11"/>
          </p:nvPr>
        </p:nvSpPr>
        <p:spPr/>
        <p:txBody>
          <a:bodyPr/>
          <a:lstStyle/>
          <a:p>
            <a:r>
              <a:rPr lang="en-US"/>
              <a:t>Green Building Practices</a:t>
            </a:r>
            <a:endParaRPr lang="en-US" dirty="0"/>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523026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10AED80-DC38-4393-B859-F40021C569EA}" type="datetime1">
              <a:rPr lang="en-US" smtClean="0"/>
              <a:t>2/15/2024</a:t>
            </a:fld>
            <a:endParaRPr lang="en-US"/>
          </a:p>
        </p:txBody>
      </p:sp>
      <p:sp>
        <p:nvSpPr>
          <p:cNvPr id="6" name="Footer Placeholder 5"/>
          <p:cNvSpPr>
            <a:spLocks noGrp="1"/>
          </p:cNvSpPr>
          <p:nvPr>
            <p:ph type="ftr" sz="quarter" idx="11"/>
          </p:nvPr>
        </p:nvSpPr>
        <p:spPr/>
        <p:txBody>
          <a:bodyPr/>
          <a:lstStyle/>
          <a:p>
            <a:r>
              <a:rPr lang="en-US"/>
              <a:t>Green Building Practices</a:t>
            </a:r>
            <a:endParaRPr lang="en-US" dirty="0"/>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971970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BC563F-1320-44E1-9FFB-8DEAD455F627}" type="datetime1">
              <a:rPr lang="en-US" smtClean="0"/>
              <a:t>2/15/2024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Green Building Practices</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D3C26-D384-4B35-98A2-467C7B3AE198}" type="slidenum">
              <a:rPr lang="en-US" smtClean="0"/>
              <a:t>‹#›</a:t>
            </a:fld>
            <a:endParaRPr lang="en-US"/>
          </a:p>
        </p:txBody>
      </p:sp>
    </p:spTree>
    <p:extLst>
      <p:ext uri="{BB962C8B-B14F-4D97-AF65-F5344CB8AC3E}">
        <p14:creationId xmlns:p14="http://schemas.microsoft.com/office/powerpoint/2010/main" val="2164933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epa.gov/chemical-research/tool-reduction-and-assessment-chemicals-and-other-environmental-impacts-traci"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2"/>
          <a:stretch>
            <a:fillRect/>
          </a:stretch>
        </p:blipFill>
        <p:spPr>
          <a:xfrm>
            <a:off x="0" y="-1"/>
            <a:ext cx="12192000" cy="685800"/>
          </a:xfrm>
          <a:prstGeom prst="rect">
            <a:avLst/>
          </a:prstGeom>
        </p:spPr>
      </p:pic>
      <p:sp>
        <p:nvSpPr>
          <p:cNvPr id="4" name="TextBox 3"/>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dirty="0"/>
              <a:t>Introduction</a:t>
            </a:r>
            <a:endParaRPr lang="en-US" sz="2800" dirty="0"/>
          </a:p>
          <a:p>
            <a:endParaRPr lang="en-US" sz="2400" dirty="0"/>
          </a:p>
          <a:p>
            <a:r>
              <a:rPr lang="en-US" sz="2400" dirty="0"/>
              <a:t>LEED provides a way to quantify benefits of sustainable building.</a:t>
            </a:r>
          </a:p>
          <a:p>
            <a:endParaRPr lang="en-US" sz="2400" dirty="0"/>
          </a:p>
          <a:p>
            <a:r>
              <a:rPr lang="en-US" sz="2400" dirty="0"/>
              <a:t>The point allocation process employed by the LEED Rating System serves as a method for producing a simplified guide for building project teams to navigate complex and competing issues affecting us on a global scale.</a:t>
            </a:r>
          </a:p>
          <a:p>
            <a:endParaRPr lang="en-US" sz="2400" dirty="0"/>
          </a:p>
          <a:p>
            <a:r>
              <a:rPr lang="en-US" sz="2400" dirty="0"/>
              <a:t>This paper addresses the weighting system and process that was developed for LEED v4.</a:t>
            </a:r>
          </a:p>
          <a:p>
            <a:endParaRPr lang="en-US" sz="2400" dirty="0"/>
          </a:p>
        </p:txBody>
      </p:sp>
      <p:sp>
        <p:nvSpPr>
          <p:cNvPr id="3" name="Footer Placeholder 2">
            <a:extLst>
              <a:ext uri="{FF2B5EF4-FFF2-40B4-BE49-F238E27FC236}">
                <a16:creationId xmlns:a16="http://schemas.microsoft.com/office/drawing/2014/main" id="{332D2E11-D156-20F6-1FD1-297F5DA30AD5}"/>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F54528B7-CA59-DF17-94EC-04C25D6F74B7}"/>
              </a:ext>
            </a:extLst>
          </p:cNvPr>
          <p:cNvSpPr>
            <a:spLocks noGrp="1"/>
          </p:cNvSpPr>
          <p:nvPr>
            <p:ph type="sldNum" sz="quarter" idx="12"/>
          </p:nvPr>
        </p:nvSpPr>
        <p:spPr/>
        <p:txBody>
          <a:bodyPr/>
          <a:lstStyle/>
          <a:p>
            <a:fld id="{CEBD3C26-D384-4B35-98A2-467C7B3AE198}" type="slidenum">
              <a:rPr lang="en-US" smtClean="0"/>
              <a:t>1</a:t>
            </a:fld>
            <a:endParaRPr lang="en-US"/>
          </a:p>
        </p:txBody>
      </p:sp>
    </p:spTree>
    <p:extLst>
      <p:ext uri="{BB962C8B-B14F-4D97-AF65-F5344CB8AC3E}">
        <p14:creationId xmlns:p14="http://schemas.microsoft.com/office/powerpoint/2010/main" val="987423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Overview of LEED Structure</a:t>
            </a:r>
            <a:endParaRPr lang="en-US" sz="2800" dirty="0"/>
          </a:p>
          <a:p>
            <a:endParaRPr lang="en-US" sz="2400" b="1" dirty="0"/>
          </a:p>
          <a:p>
            <a:r>
              <a:rPr lang="en-US" sz="2400" b="1" dirty="0"/>
              <a:t>Achieving LEED certification requires:</a:t>
            </a:r>
          </a:p>
          <a:p>
            <a:pPr marL="342900" indent="-342900">
              <a:buFont typeface="Wingdings" panose="05000000000000000000" pitchFamily="2" charset="2"/>
              <a:buChar char="q"/>
            </a:pPr>
            <a:r>
              <a:rPr lang="en-US" sz="2400" dirty="0"/>
              <a:t>Meet the Minimum Program Requirements (MPRs)</a:t>
            </a:r>
          </a:p>
          <a:p>
            <a:pPr marL="342900" indent="-342900">
              <a:buFont typeface="Wingdings" panose="05000000000000000000" pitchFamily="2" charset="2"/>
              <a:buChar char="q"/>
            </a:pPr>
            <a:r>
              <a:rPr lang="en-US" sz="2400" dirty="0"/>
              <a:t>Satisfy all prerequisites</a:t>
            </a:r>
          </a:p>
          <a:p>
            <a:pPr marL="342900" indent="-342900">
              <a:buFont typeface="Wingdings" panose="05000000000000000000" pitchFamily="2" charset="2"/>
              <a:buChar char="q"/>
            </a:pPr>
            <a:r>
              <a:rPr lang="en-US" sz="2400" dirty="0"/>
              <a:t>Earn a minimum number of credits for the desired level of certification</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4018282"/>
            <a:ext cx="6400800" cy="1664347"/>
          </a:xfrm>
          <a:prstGeom prst="rect">
            <a:avLst/>
          </a:prstGeom>
        </p:spPr>
      </p:pic>
      <p:sp>
        <p:nvSpPr>
          <p:cNvPr id="3" name="Footer Placeholder 2">
            <a:extLst>
              <a:ext uri="{FF2B5EF4-FFF2-40B4-BE49-F238E27FC236}">
                <a16:creationId xmlns:a16="http://schemas.microsoft.com/office/drawing/2014/main" id="{3C119178-B9FA-ED99-0E8A-A18E2D4AEF3F}"/>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24623CE9-B417-A09C-FA77-DB3B2B755FDF}"/>
              </a:ext>
            </a:extLst>
          </p:cNvPr>
          <p:cNvSpPr>
            <a:spLocks noGrp="1"/>
          </p:cNvSpPr>
          <p:nvPr>
            <p:ph type="sldNum" sz="quarter" idx="12"/>
          </p:nvPr>
        </p:nvSpPr>
        <p:spPr/>
        <p:txBody>
          <a:bodyPr/>
          <a:lstStyle/>
          <a:p>
            <a:fld id="{CEBD3C26-D384-4B35-98A2-467C7B3AE198}" type="slidenum">
              <a:rPr lang="en-US" smtClean="0"/>
              <a:t>10</a:t>
            </a:fld>
            <a:endParaRPr lang="en-US"/>
          </a:p>
        </p:txBody>
      </p:sp>
      <p:pic>
        <p:nvPicPr>
          <p:cNvPr id="5" name="Picture 4">
            <a:extLst>
              <a:ext uri="{FF2B5EF4-FFF2-40B4-BE49-F238E27FC236}">
                <a16:creationId xmlns:a16="http://schemas.microsoft.com/office/drawing/2014/main" id="{3960C7EA-95E4-446D-2C19-3929DDB00E87}"/>
              </a:ext>
            </a:extLst>
          </p:cNvPr>
          <p:cNvPicPr>
            <a:picLocks/>
          </p:cNvPicPr>
          <p:nvPr/>
        </p:nvPicPr>
        <p:blipFill>
          <a:blip r:embed="rId3"/>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CE003E1C-0F24-123B-65CD-64802FC3D6B3}"/>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1" name="Picture 10">
            <a:extLst>
              <a:ext uri="{FF2B5EF4-FFF2-40B4-BE49-F238E27FC236}">
                <a16:creationId xmlns:a16="http://schemas.microsoft.com/office/drawing/2014/main" id="{4BC71A93-A3B1-03AA-1420-9B2EF029EF8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23209804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LEED System Goals</a:t>
            </a:r>
            <a:endParaRPr lang="en-US" sz="2800" dirty="0"/>
          </a:p>
          <a:p>
            <a:endParaRPr lang="en-US" sz="2400" b="1" dirty="0"/>
          </a:p>
          <a:p>
            <a:r>
              <a:rPr lang="en-US" sz="2400" b="1" dirty="0"/>
              <a:t>Referred to as “Impact Categories”</a:t>
            </a:r>
          </a:p>
          <a:p>
            <a:endParaRPr lang="en-US" sz="2000" dirty="0"/>
          </a:p>
          <a:p>
            <a:r>
              <a:rPr lang="en-US" sz="2000" dirty="0"/>
              <a:t>Reverse Contribution to Global </a:t>
            </a:r>
            <a:r>
              <a:rPr lang="en-US" sz="2000" b="1" dirty="0"/>
              <a:t>Climate Change</a:t>
            </a:r>
          </a:p>
          <a:p>
            <a:r>
              <a:rPr lang="en-US" sz="2000" dirty="0"/>
              <a:t>Enhance Individual </a:t>
            </a:r>
            <a:r>
              <a:rPr lang="en-US" sz="2000" b="1" dirty="0"/>
              <a:t>Human Health </a:t>
            </a:r>
            <a:r>
              <a:rPr lang="en-US" sz="2000" dirty="0"/>
              <a:t>and Well-Being</a:t>
            </a:r>
          </a:p>
          <a:p>
            <a:r>
              <a:rPr lang="en-US" sz="2000" dirty="0"/>
              <a:t>Protect and Restore </a:t>
            </a:r>
            <a:r>
              <a:rPr lang="en-US" sz="2000" b="1" dirty="0"/>
              <a:t>Water Resources</a:t>
            </a:r>
          </a:p>
          <a:p>
            <a:r>
              <a:rPr lang="en-US" sz="2000" dirty="0"/>
              <a:t>Protect, Enhance and Restore </a:t>
            </a:r>
            <a:r>
              <a:rPr lang="en-US" sz="2000" b="1" dirty="0"/>
              <a:t>Biodiversity </a:t>
            </a:r>
            <a:r>
              <a:rPr lang="en-US" sz="2000" dirty="0"/>
              <a:t>and Ecosystem Services</a:t>
            </a:r>
          </a:p>
          <a:p>
            <a:r>
              <a:rPr lang="en-US" sz="2000" dirty="0"/>
              <a:t>Promote Sustainable and Regenerative </a:t>
            </a:r>
            <a:r>
              <a:rPr lang="en-US" sz="2000" b="1" dirty="0"/>
              <a:t>Material Resources </a:t>
            </a:r>
            <a:r>
              <a:rPr lang="en-US" sz="2000" dirty="0"/>
              <a:t>Cycles</a:t>
            </a:r>
          </a:p>
          <a:p>
            <a:r>
              <a:rPr lang="en-US" sz="2000" dirty="0"/>
              <a:t>Build a </a:t>
            </a:r>
            <a:r>
              <a:rPr lang="en-US" sz="2000" b="1" dirty="0"/>
              <a:t>Greener Economy</a:t>
            </a:r>
          </a:p>
          <a:p>
            <a:r>
              <a:rPr lang="en-US" sz="2000" dirty="0"/>
              <a:t>Enhance Social Equity, Environmental Justice, and </a:t>
            </a:r>
            <a:r>
              <a:rPr lang="en-US" sz="2000" b="1" dirty="0"/>
              <a:t>Community </a:t>
            </a:r>
            <a:r>
              <a:rPr lang="en-US" sz="2000" dirty="0"/>
              <a:t>Quality of Life</a:t>
            </a:r>
          </a:p>
        </p:txBody>
      </p:sp>
      <p:sp>
        <p:nvSpPr>
          <p:cNvPr id="3" name="Footer Placeholder 2">
            <a:extLst>
              <a:ext uri="{FF2B5EF4-FFF2-40B4-BE49-F238E27FC236}">
                <a16:creationId xmlns:a16="http://schemas.microsoft.com/office/drawing/2014/main" id="{6A7EE717-0D21-2B5F-7922-DBB563854DB2}"/>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5DAC422E-9DA5-6146-3B9C-0E1EB4995B75}"/>
              </a:ext>
            </a:extLst>
          </p:cNvPr>
          <p:cNvSpPr>
            <a:spLocks noGrp="1"/>
          </p:cNvSpPr>
          <p:nvPr>
            <p:ph type="sldNum" sz="quarter" idx="12"/>
          </p:nvPr>
        </p:nvSpPr>
        <p:spPr/>
        <p:txBody>
          <a:bodyPr/>
          <a:lstStyle/>
          <a:p>
            <a:fld id="{CEBD3C26-D384-4B35-98A2-467C7B3AE198}" type="slidenum">
              <a:rPr lang="en-US" smtClean="0"/>
              <a:t>11</a:t>
            </a:fld>
            <a:endParaRPr lang="en-US"/>
          </a:p>
        </p:txBody>
      </p:sp>
      <p:pic>
        <p:nvPicPr>
          <p:cNvPr id="5" name="Picture 4">
            <a:extLst>
              <a:ext uri="{FF2B5EF4-FFF2-40B4-BE49-F238E27FC236}">
                <a16:creationId xmlns:a16="http://schemas.microsoft.com/office/drawing/2014/main" id="{6C40E0D3-3340-0C89-F55C-0EED919E18E2}"/>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EBAB3F41-ED96-4D43-D397-0E377760307F}"/>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9220636B-2396-746F-AF9D-ABAEECA3E67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336977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dirty="0"/>
              <a:t>Point Allocation Methodology</a:t>
            </a:r>
            <a:endParaRPr lang="en-US" sz="2800" dirty="0"/>
          </a:p>
          <a:p>
            <a:endParaRPr lang="en-US" sz="2400" b="1" dirty="0"/>
          </a:p>
          <a:p>
            <a:r>
              <a:rPr lang="en-US" sz="2400" dirty="0"/>
              <a:t>Credits that significantly contribute to accomplishing the system goals of the seven impact categories are given more emphasis by being assigned more points.</a:t>
            </a:r>
          </a:p>
        </p:txBody>
      </p:sp>
      <p:pic>
        <p:nvPicPr>
          <p:cNvPr id="10" name="Picture 9"/>
          <p:cNvPicPr>
            <a:picLocks noChangeAspect="1"/>
          </p:cNvPicPr>
          <p:nvPr/>
        </p:nvPicPr>
        <p:blipFill>
          <a:blip r:embed="rId2"/>
          <a:stretch>
            <a:fillRect/>
          </a:stretch>
        </p:blipFill>
        <p:spPr>
          <a:xfrm>
            <a:off x="3595977" y="3302790"/>
            <a:ext cx="5000047" cy="2743200"/>
          </a:xfrm>
          <a:prstGeom prst="rect">
            <a:avLst/>
          </a:prstGeom>
        </p:spPr>
      </p:pic>
      <p:sp>
        <p:nvSpPr>
          <p:cNvPr id="3" name="Footer Placeholder 2">
            <a:extLst>
              <a:ext uri="{FF2B5EF4-FFF2-40B4-BE49-F238E27FC236}">
                <a16:creationId xmlns:a16="http://schemas.microsoft.com/office/drawing/2014/main" id="{2FF37A80-E0CB-F66B-8AAF-A31565A31669}"/>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D7C7AC04-DC52-7328-B92F-29F3733E7D65}"/>
              </a:ext>
            </a:extLst>
          </p:cNvPr>
          <p:cNvSpPr>
            <a:spLocks noGrp="1"/>
          </p:cNvSpPr>
          <p:nvPr>
            <p:ph type="sldNum" sz="quarter" idx="12"/>
          </p:nvPr>
        </p:nvSpPr>
        <p:spPr/>
        <p:txBody>
          <a:bodyPr/>
          <a:lstStyle/>
          <a:p>
            <a:fld id="{CEBD3C26-D384-4B35-98A2-467C7B3AE198}" type="slidenum">
              <a:rPr lang="en-US" smtClean="0"/>
              <a:t>12</a:t>
            </a:fld>
            <a:endParaRPr lang="en-US"/>
          </a:p>
        </p:txBody>
      </p:sp>
      <p:pic>
        <p:nvPicPr>
          <p:cNvPr id="5" name="Picture 4">
            <a:extLst>
              <a:ext uri="{FF2B5EF4-FFF2-40B4-BE49-F238E27FC236}">
                <a16:creationId xmlns:a16="http://schemas.microsoft.com/office/drawing/2014/main" id="{4970BA21-A934-8428-00C9-311CF7B8BF93}"/>
              </a:ext>
            </a:extLst>
          </p:cNvPr>
          <p:cNvPicPr>
            <a:picLocks/>
          </p:cNvPicPr>
          <p:nvPr/>
        </p:nvPicPr>
        <p:blipFill>
          <a:blip r:embed="rId3"/>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318B74AB-8B53-067E-38C8-169645E045AF}"/>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1" name="Picture 10">
            <a:extLst>
              <a:ext uri="{FF2B5EF4-FFF2-40B4-BE49-F238E27FC236}">
                <a16:creationId xmlns:a16="http://schemas.microsoft.com/office/drawing/2014/main" id="{768A37FD-183C-3C32-89CA-35FF1582B81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1534598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Point Allocation Methodology</a:t>
            </a:r>
            <a:endParaRPr lang="en-US" sz="2400" dirty="0"/>
          </a:p>
        </p:txBody>
      </p:sp>
      <p:pic>
        <p:nvPicPr>
          <p:cNvPr id="3" name="Picture 2"/>
          <p:cNvPicPr>
            <a:picLocks noChangeAspect="1"/>
          </p:cNvPicPr>
          <p:nvPr/>
        </p:nvPicPr>
        <p:blipFill>
          <a:blip r:embed="rId2"/>
          <a:stretch>
            <a:fillRect/>
          </a:stretch>
        </p:blipFill>
        <p:spPr>
          <a:xfrm>
            <a:off x="1524000" y="1991222"/>
            <a:ext cx="9144000" cy="2875556"/>
          </a:xfrm>
          <a:prstGeom prst="rect">
            <a:avLst/>
          </a:prstGeom>
        </p:spPr>
      </p:pic>
      <p:sp>
        <p:nvSpPr>
          <p:cNvPr id="8" name="Footer Placeholder 7">
            <a:extLst>
              <a:ext uri="{FF2B5EF4-FFF2-40B4-BE49-F238E27FC236}">
                <a16:creationId xmlns:a16="http://schemas.microsoft.com/office/drawing/2014/main" id="{9476E4E8-550A-0C9B-3ED5-F6B8FDA2F1EF}"/>
              </a:ext>
            </a:extLst>
          </p:cNvPr>
          <p:cNvSpPr>
            <a:spLocks noGrp="1"/>
          </p:cNvSpPr>
          <p:nvPr>
            <p:ph type="ftr" sz="quarter" idx="11"/>
          </p:nvPr>
        </p:nvSpPr>
        <p:spPr/>
        <p:txBody>
          <a:bodyPr/>
          <a:lstStyle/>
          <a:p>
            <a:r>
              <a:rPr lang="en-US"/>
              <a:t>Green Building Practices</a:t>
            </a:r>
            <a:endParaRPr lang="en-US" dirty="0"/>
          </a:p>
        </p:txBody>
      </p:sp>
      <p:sp>
        <p:nvSpPr>
          <p:cNvPr id="10" name="Slide Number Placeholder 9">
            <a:extLst>
              <a:ext uri="{FF2B5EF4-FFF2-40B4-BE49-F238E27FC236}">
                <a16:creationId xmlns:a16="http://schemas.microsoft.com/office/drawing/2014/main" id="{3C909598-8FB9-4D32-96A0-71DCFA4C93DB}"/>
              </a:ext>
            </a:extLst>
          </p:cNvPr>
          <p:cNvSpPr>
            <a:spLocks noGrp="1"/>
          </p:cNvSpPr>
          <p:nvPr>
            <p:ph type="sldNum" sz="quarter" idx="12"/>
          </p:nvPr>
        </p:nvSpPr>
        <p:spPr/>
        <p:txBody>
          <a:bodyPr/>
          <a:lstStyle/>
          <a:p>
            <a:fld id="{CEBD3C26-D384-4B35-98A2-467C7B3AE198}" type="slidenum">
              <a:rPr lang="en-US" smtClean="0"/>
              <a:t>13</a:t>
            </a:fld>
            <a:endParaRPr lang="en-US"/>
          </a:p>
        </p:txBody>
      </p:sp>
      <p:pic>
        <p:nvPicPr>
          <p:cNvPr id="5" name="Picture 4">
            <a:extLst>
              <a:ext uri="{FF2B5EF4-FFF2-40B4-BE49-F238E27FC236}">
                <a16:creationId xmlns:a16="http://schemas.microsoft.com/office/drawing/2014/main" id="{47D021EF-C3AE-EB76-2848-5D2AB1C063E0}"/>
              </a:ext>
            </a:extLst>
          </p:cNvPr>
          <p:cNvPicPr>
            <a:picLocks/>
          </p:cNvPicPr>
          <p:nvPr/>
        </p:nvPicPr>
        <p:blipFill>
          <a:blip r:embed="rId3"/>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EC795A53-14B3-2D09-C749-70A182C2D3C3}"/>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1" name="Picture 10">
            <a:extLst>
              <a:ext uri="{FF2B5EF4-FFF2-40B4-BE49-F238E27FC236}">
                <a16:creationId xmlns:a16="http://schemas.microsoft.com/office/drawing/2014/main" id="{FBC17FD4-6E3B-AC2F-251A-24F58BC207E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931245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Impact Category Weighting Layer</a:t>
            </a:r>
          </a:p>
          <a:p>
            <a:endParaRPr lang="en-US" sz="2400" dirty="0"/>
          </a:p>
          <a:p>
            <a:pPr marL="342900" indent="-342900">
              <a:buFont typeface="Wingdings" panose="05000000000000000000" pitchFamily="2" charset="2"/>
              <a:buChar char="q"/>
            </a:pPr>
            <a:r>
              <a:rPr lang="en-US" sz="2400" dirty="0"/>
              <a:t>Applied to the overall weighting process</a:t>
            </a:r>
          </a:p>
          <a:p>
            <a:pPr marL="342900" indent="-342900">
              <a:buFont typeface="Wingdings" panose="05000000000000000000" pitchFamily="2" charset="2"/>
              <a:buChar char="q"/>
            </a:pPr>
            <a:r>
              <a:rPr lang="en-US" sz="2400" dirty="0"/>
              <a:t>Each of the LEED’s Impact Categories vary in scale, scope, severity, and relative contribution from the built environment to these impacts.</a:t>
            </a:r>
          </a:p>
        </p:txBody>
      </p:sp>
      <p:pic>
        <p:nvPicPr>
          <p:cNvPr id="3" name="Picture 2"/>
          <p:cNvPicPr>
            <a:picLocks noChangeAspect="1"/>
          </p:cNvPicPr>
          <p:nvPr/>
        </p:nvPicPr>
        <p:blipFill>
          <a:blip r:embed="rId2"/>
          <a:stretch>
            <a:fillRect/>
          </a:stretch>
        </p:blipFill>
        <p:spPr>
          <a:xfrm>
            <a:off x="3612933" y="3205118"/>
            <a:ext cx="4966134" cy="3200400"/>
          </a:xfrm>
          <a:prstGeom prst="rect">
            <a:avLst/>
          </a:prstGeom>
        </p:spPr>
      </p:pic>
      <p:sp>
        <p:nvSpPr>
          <p:cNvPr id="8" name="Footer Placeholder 7">
            <a:extLst>
              <a:ext uri="{FF2B5EF4-FFF2-40B4-BE49-F238E27FC236}">
                <a16:creationId xmlns:a16="http://schemas.microsoft.com/office/drawing/2014/main" id="{B0E4669E-9AB7-0453-3469-DB095804C5F9}"/>
              </a:ext>
            </a:extLst>
          </p:cNvPr>
          <p:cNvSpPr>
            <a:spLocks noGrp="1"/>
          </p:cNvSpPr>
          <p:nvPr>
            <p:ph type="ftr" sz="quarter" idx="11"/>
          </p:nvPr>
        </p:nvSpPr>
        <p:spPr/>
        <p:txBody>
          <a:bodyPr/>
          <a:lstStyle/>
          <a:p>
            <a:r>
              <a:rPr lang="en-US"/>
              <a:t>Green Building Practices</a:t>
            </a:r>
            <a:endParaRPr lang="en-US" dirty="0"/>
          </a:p>
        </p:txBody>
      </p:sp>
      <p:sp>
        <p:nvSpPr>
          <p:cNvPr id="10" name="Slide Number Placeholder 9">
            <a:extLst>
              <a:ext uri="{FF2B5EF4-FFF2-40B4-BE49-F238E27FC236}">
                <a16:creationId xmlns:a16="http://schemas.microsoft.com/office/drawing/2014/main" id="{8010C06D-0BA4-C0B9-3B4E-14A60983EF2B}"/>
              </a:ext>
            </a:extLst>
          </p:cNvPr>
          <p:cNvSpPr>
            <a:spLocks noGrp="1"/>
          </p:cNvSpPr>
          <p:nvPr>
            <p:ph type="sldNum" sz="quarter" idx="12"/>
          </p:nvPr>
        </p:nvSpPr>
        <p:spPr/>
        <p:txBody>
          <a:bodyPr/>
          <a:lstStyle/>
          <a:p>
            <a:fld id="{CEBD3C26-D384-4B35-98A2-467C7B3AE198}" type="slidenum">
              <a:rPr lang="en-US" smtClean="0"/>
              <a:t>14</a:t>
            </a:fld>
            <a:endParaRPr lang="en-US"/>
          </a:p>
        </p:txBody>
      </p:sp>
      <p:pic>
        <p:nvPicPr>
          <p:cNvPr id="5" name="Picture 4">
            <a:extLst>
              <a:ext uri="{FF2B5EF4-FFF2-40B4-BE49-F238E27FC236}">
                <a16:creationId xmlns:a16="http://schemas.microsoft.com/office/drawing/2014/main" id="{C45F8078-8AFA-BF67-F6E9-7A164CE20EDC}"/>
              </a:ext>
            </a:extLst>
          </p:cNvPr>
          <p:cNvPicPr>
            <a:picLocks/>
          </p:cNvPicPr>
          <p:nvPr/>
        </p:nvPicPr>
        <p:blipFill>
          <a:blip r:embed="rId3"/>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E5EADA89-3C65-1B74-05B1-3733D5829816}"/>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1" name="Picture 10">
            <a:extLst>
              <a:ext uri="{FF2B5EF4-FFF2-40B4-BE49-F238E27FC236}">
                <a16:creationId xmlns:a16="http://schemas.microsoft.com/office/drawing/2014/main" id="{325AE8BB-4DF9-56A8-861F-692E825BF32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85273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Credit Outcome Weighting</a:t>
            </a:r>
          </a:p>
          <a:p>
            <a:endParaRPr lang="en-US" sz="2400" dirty="0"/>
          </a:p>
          <a:p>
            <a:r>
              <a:rPr lang="en-US" sz="2400" dirty="0"/>
              <a:t>The relative strength of a relationship, or association, between a credit outcome and goal within an Impact Category contributes to each credit’s point value.</a:t>
            </a:r>
          </a:p>
          <a:p>
            <a:pPr marL="342900" indent="-342900">
              <a:buFont typeface="Wingdings" panose="05000000000000000000" pitchFamily="2" charset="2"/>
              <a:buChar char="q"/>
            </a:pPr>
            <a:r>
              <a:rPr lang="en-US" sz="2400" dirty="0"/>
              <a:t>Date Driven – i.e. CO</a:t>
            </a:r>
            <a:r>
              <a:rPr lang="en-US" sz="2400" baseline="-25000" dirty="0"/>
              <a:t>2e</a:t>
            </a:r>
            <a:r>
              <a:rPr lang="en-US" sz="2400" dirty="0"/>
              <a:t> footprint</a:t>
            </a:r>
          </a:p>
          <a:p>
            <a:pPr marL="342900" indent="-342900">
              <a:buFont typeface="Wingdings" panose="05000000000000000000" pitchFamily="2" charset="2"/>
              <a:buChar char="q"/>
            </a:pPr>
            <a:r>
              <a:rPr lang="en-US" sz="2400" dirty="0"/>
              <a:t>Qualitative Associations- i.e. low, medium, or high</a:t>
            </a:r>
          </a:p>
        </p:txBody>
      </p:sp>
      <p:pic>
        <p:nvPicPr>
          <p:cNvPr id="3" name="Picture 2"/>
          <p:cNvPicPr>
            <a:picLocks noChangeAspect="1"/>
          </p:cNvPicPr>
          <p:nvPr/>
        </p:nvPicPr>
        <p:blipFill>
          <a:blip r:embed="rId2"/>
          <a:stretch>
            <a:fillRect/>
          </a:stretch>
        </p:blipFill>
        <p:spPr>
          <a:xfrm>
            <a:off x="3810000" y="3830750"/>
            <a:ext cx="4572000" cy="2635783"/>
          </a:xfrm>
          <a:prstGeom prst="rect">
            <a:avLst/>
          </a:prstGeom>
        </p:spPr>
      </p:pic>
      <p:sp>
        <p:nvSpPr>
          <p:cNvPr id="8" name="Footer Placeholder 7">
            <a:extLst>
              <a:ext uri="{FF2B5EF4-FFF2-40B4-BE49-F238E27FC236}">
                <a16:creationId xmlns:a16="http://schemas.microsoft.com/office/drawing/2014/main" id="{3661E2AA-2F03-4CAC-3BC5-C9CB7A0972BB}"/>
              </a:ext>
            </a:extLst>
          </p:cNvPr>
          <p:cNvSpPr>
            <a:spLocks noGrp="1"/>
          </p:cNvSpPr>
          <p:nvPr>
            <p:ph type="ftr" sz="quarter" idx="11"/>
          </p:nvPr>
        </p:nvSpPr>
        <p:spPr/>
        <p:txBody>
          <a:bodyPr/>
          <a:lstStyle/>
          <a:p>
            <a:r>
              <a:rPr lang="en-US"/>
              <a:t>Green Building Practices</a:t>
            </a:r>
            <a:endParaRPr lang="en-US" dirty="0"/>
          </a:p>
        </p:txBody>
      </p:sp>
      <p:sp>
        <p:nvSpPr>
          <p:cNvPr id="10" name="Slide Number Placeholder 9">
            <a:extLst>
              <a:ext uri="{FF2B5EF4-FFF2-40B4-BE49-F238E27FC236}">
                <a16:creationId xmlns:a16="http://schemas.microsoft.com/office/drawing/2014/main" id="{BCCAD448-5CD1-D344-AE45-983E74ED2EE6}"/>
              </a:ext>
            </a:extLst>
          </p:cNvPr>
          <p:cNvSpPr>
            <a:spLocks noGrp="1"/>
          </p:cNvSpPr>
          <p:nvPr>
            <p:ph type="sldNum" sz="quarter" idx="12"/>
          </p:nvPr>
        </p:nvSpPr>
        <p:spPr/>
        <p:txBody>
          <a:bodyPr/>
          <a:lstStyle/>
          <a:p>
            <a:fld id="{CEBD3C26-D384-4B35-98A2-467C7B3AE198}" type="slidenum">
              <a:rPr lang="en-US" smtClean="0"/>
              <a:t>15</a:t>
            </a:fld>
            <a:endParaRPr lang="en-US"/>
          </a:p>
        </p:txBody>
      </p:sp>
      <p:pic>
        <p:nvPicPr>
          <p:cNvPr id="5" name="Picture 4">
            <a:extLst>
              <a:ext uri="{FF2B5EF4-FFF2-40B4-BE49-F238E27FC236}">
                <a16:creationId xmlns:a16="http://schemas.microsoft.com/office/drawing/2014/main" id="{B0050F91-41A0-3A49-1941-6BAD2C3B38EB}"/>
              </a:ext>
            </a:extLst>
          </p:cNvPr>
          <p:cNvPicPr>
            <a:picLocks/>
          </p:cNvPicPr>
          <p:nvPr/>
        </p:nvPicPr>
        <p:blipFill>
          <a:blip r:embed="rId3"/>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E07C9800-B3EB-8B6B-8DB4-A24D3CAC66EC}"/>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1" name="Picture 10">
            <a:extLst>
              <a:ext uri="{FF2B5EF4-FFF2-40B4-BE49-F238E27FC236}">
                <a16:creationId xmlns:a16="http://schemas.microsoft.com/office/drawing/2014/main" id="{4A677522-D0E8-98E8-5B61-2FB632B37B6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4959454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Credit Outcome Weighting</a:t>
            </a:r>
          </a:p>
          <a:p>
            <a:endParaRPr lang="en-US" sz="2400" dirty="0"/>
          </a:p>
          <a:p>
            <a:r>
              <a:rPr lang="en-US" sz="2400" dirty="0"/>
              <a:t>More than 4,000 associations relative to the </a:t>
            </a:r>
            <a:r>
              <a:rPr lang="en-US" sz="2400" b="1" dirty="0"/>
              <a:t>efficacy</a:t>
            </a:r>
            <a:r>
              <a:rPr lang="en-US" sz="2400" dirty="0"/>
              <a:t>, </a:t>
            </a:r>
            <a:r>
              <a:rPr lang="en-US" sz="2400" b="1" dirty="0"/>
              <a:t>duration</a:t>
            </a:r>
            <a:r>
              <a:rPr lang="en-US" sz="2400" dirty="0"/>
              <a:t>, and </a:t>
            </a:r>
            <a:r>
              <a:rPr lang="en-US" sz="2400" b="1" dirty="0"/>
              <a:t>control</a:t>
            </a:r>
            <a:r>
              <a:rPr lang="en-US" sz="2400" dirty="0"/>
              <a:t> of the benefit are made to accomplish this task.</a:t>
            </a:r>
          </a:p>
          <a:p>
            <a:endParaRPr lang="en-US" sz="2400" dirty="0"/>
          </a:p>
          <a:p>
            <a:r>
              <a:rPr lang="en-US" sz="2400" dirty="0"/>
              <a:t>A set of bounding assumptions is defined for each impact category to avoid double counting impacts.</a:t>
            </a:r>
          </a:p>
          <a:p>
            <a:endParaRPr lang="en-US" sz="2400" dirty="0"/>
          </a:p>
          <a:p>
            <a:r>
              <a:rPr lang="en-US" sz="2400" dirty="0"/>
              <a:t>The weights are then compiled to generate a scorecard based on the desired amount of total points (100 points for LEED v4) and the minimum number of points for each credit (1 point minimum for LEED v4).</a:t>
            </a:r>
          </a:p>
        </p:txBody>
      </p:sp>
      <p:sp>
        <p:nvSpPr>
          <p:cNvPr id="3" name="Footer Placeholder 2">
            <a:extLst>
              <a:ext uri="{FF2B5EF4-FFF2-40B4-BE49-F238E27FC236}">
                <a16:creationId xmlns:a16="http://schemas.microsoft.com/office/drawing/2014/main" id="{7D0C9E5B-A97E-564B-69A3-17E258048A4F}"/>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A8243D2D-37A5-A120-5660-9AC643DAA979}"/>
              </a:ext>
            </a:extLst>
          </p:cNvPr>
          <p:cNvSpPr>
            <a:spLocks noGrp="1"/>
          </p:cNvSpPr>
          <p:nvPr>
            <p:ph type="sldNum" sz="quarter" idx="12"/>
          </p:nvPr>
        </p:nvSpPr>
        <p:spPr/>
        <p:txBody>
          <a:bodyPr/>
          <a:lstStyle/>
          <a:p>
            <a:fld id="{CEBD3C26-D384-4B35-98A2-467C7B3AE198}" type="slidenum">
              <a:rPr lang="en-US" smtClean="0"/>
              <a:t>16</a:t>
            </a:fld>
            <a:endParaRPr lang="en-US"/>
          </a:p>
        </p:txBody>
      </p:sp>
      <p:pic>
        <p:nvPicPr>
          <p:cNvPr id="5" name="Picture 4">
            <a:extLst>
              <a:ext uri="{FF2B5EF4-FFF2-40B4-BE49-F238E27FC236}">
                <a16:creationId xmlns:a16="http://schemas.microsoft.com/office/drawing/2014/main" id="{92E6FDB5-C8C8-2786-30F6-5FE116DD23E4}"/>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923C7004-B631-AE2F-C237-52BE8BC980DE}"/>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FC7DB841-62FA-7127-B573-4EA76EBFAE7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13780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LEED Scorecard Development</a:t>
            </a:r>
          </a:p>
          <a:p>
            <a:endParaRPr lang="en-US" sz="2400" dirty="0"/>
          </a:p>
          <a:p>
            <a:r>
              <a:rPr lang="en-US" sz="2400" b="1" dirty="0"/>
              <a:t>Impact Category Definitions</a:t>
            </a:r>
          </a:p>
          <a:p>
            <a:endParaRPr lang="en-US" sz="2400" u="sng" dirty="0"/>
          </a:p>
          <a:p>
            <a:r>
              <a:rPr lang="en-US" sz="2400" b="1" u="sng" dirty="0"/>
              <a:t>Reverse Contribution to Global Climate Change</a:t>
            </a:r>
          </a:p>
          <a:p>
            <a:pPr marL="342900" indent="-342900">
              <a:buFont typeface="Wingdings" panose="05000000000000000000" pitchFamily="2" charset="2"/>
              <a:buChar char="§"/>
            </a:pPr>
            <a:r>
              <a:rPr lang="en-US" sz="2000" dirty="0"/>
              <a:t>GHG Emissions Reduction from Transportation Energy Use</a:t>
            </a:r>
          </a:p>
          <a:p>
            <a:pPr marL="342900" indent="-342900">
              <a:buFont typeface="Wingdings" panose="05000000000000000000" pitchFamily="2" charset="2"/>
              <a:buChar char="§"/>
            </a:pPr>
            <a:r>
              <a:rPr lang="en-US" sz="2000" dirty="0"/>
              <a:t>GHG Emissions Reduction from Materials and Water Embodied Energy Use</a:t>
            </a:r>
          </a:p>
          <a:p>
            <a:pPr marL="342900" indent="-342900">
              <a:buFont typeface="Wingdings" panose="05000000000000000000" pitchFamily="2" charset="2"/>
              <a:buChar char="§"/>
            </a:pPr>
            <a:r>
              <a:rPr lang="en-US" sz="2000" dirty="0"/>
              <a:t>GHG Emissions Reduction by Embodied Energy of Water Reduction</a:t>
            </a:r>
          </a:p>
          <a:p>
            <a:pPr marL="342900" indent="-342900">
              <a:buFont typeface="Wingdings" panose="05000000000000000000" pitchFamily="2" charset="2"/>
              <a:buChar char="§"/>
            </a:pPr>
            <a:r>
              <a:rPr lang="en-US" sz="2000" dirty="0"/>
              <a:t>GHG Emissions Reduction from a Cleaner Energy Supply</a:t>
            </a:r>
          </a:p>
          <a:p>
            <a:pPr marL="342900" indent="-342900">
              <a:buFont typeface="Wingdings" panose="05000000000000000000" pitchFamily="2" charset="2"/>
              <a:buChar char="§"/>
            </a:pPr>
            <a:r>
              <a:rPr lang="en-US" sz="2000" dirty="0"/>
              <a:t>Global Warming Potential Reduction from Non-Energy Related Drivers</a:t>
            </a:r>
          </a:p>
        </p:txBody>
      </p:sp>
      <p:sp>
        <p:nvSpPr>
          <p:cNvPr id="3" name="Footer Placeholder 2">
            <a:extLst>
              <a:ext uri="{FF2B5EF4-FFF2-40B4-BE49-F238E27FC236}">
                <a16:creationId xmlns:a16="http://schemas.microsoft.com/office/drawing/2014/main" id="{BE66676A-66FD-4513-20EC-CFB9F3CBC271}"/>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E183E682-743F-CF6C-7724-DF4FD794BE69}"/>
              </a:ext>
            </a:extLst>
          </p:cNvPr>
          <p:cNvSpPr>
            <a:spLocks noGrp="1"/>
          </p:cNvSpPr>
          <p:nvPr>
            <p:ph type="sldNum" sz="quarter" idx="12"/>
          </p:nvPr>
        </p:nvSpPr>
        <p:spPr/>
        <p:txBody>
          <a:bodyPr/>
          <a:lstStyle/>
          <a:p>
            <a:fld id="{CEBD3C26-D384-4B35-98A2-467C7B3AE198}" type="slidenum">
              <a:rPr lang="en-US" smtClean="0"/>
              <a:t>17</a:t>
            </a:fld>
            <a:endParaRPr lang="en-US"/>
          </a:p>
        </p:txBody>
      </p:sp>
      <p:pic>
        <p:nvPicPr>
          <p:cNvPr id="5" name="Picture 4">
            <a:extLst>
              <a:ext uri="{FF2B5EF4-FFF2-40B4-BE49-F238E27FC236}">
                <a16:creationId xmlns:a16="http://schemas.microsoft.com/office/drawing/2014/main" id="{562F9181-CC33-7C6F-A1BA-BD3B85AA24BF}"/>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2486CA24-68D7-058C-8FE0-092276689103}"/>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8B24EF4F-1BA7-64E7-65A0-AD5D000D74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4198823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LEED Scorecard Development</a:t>
            </a:r>
          </a:p>
          <a:p>
            <a:endParaRPr lang="en-US" sz="2400" dirty="0"/>
          </a:p>
          <a:p>
            <a:r>
              <a:rPr lang="en-US" sz="2400" b="1" dirty="0"/>
              <a:t>Impact Category Definitions</a:t>
            </a:r>
          </a:p>
          <a:p>
            <a:endParaRPr lang="en-US" sz="2400" u="sng" dirty="0"/>
          </a:p>
          <a:p>
            <a:r>
              <a:rPr lang="en-US" sz="2400" b="1" u="sng" dirty="0"/>
              <a:t>Enhance Individual Human Health and Well-Being</a:t>
            </a:r>
          </a:p>
          <a:p>
            <a:pPr marL="342900" indent="-342900">
              <a:buFont typeface="Wingdings" panose="05000000000000000000" pitchFamily="2" charset="2"/>
              <a:buChar char="§"/>
            </a:pPr>
            <a:r>
              <a:rPr lang="en-US" sz="2000" dirty="0"/>
              <a:t>Support Occupant Comfort and Well-Being</a:t>
            </a:r>
          </a:p>
          <a:p>
            <a:pPr marL="342900" indent="-342900">
              <a:buFont typeface="Wingdings" panose="05000000000000000000" pitchFamily="2" charset="2"/>
              <a:buChar char="§"/>
            </a:pPr>
            <a:r>
              <a:rPr lang="en-US" sz="2000" dirty="0"/>
              <a:t>Protect Human Health from Direct Exposure to Negative Health Impacts</a:t>
            </a:r>
          </a:p>
          <a:p>
            <a:pPr marL="342900" indent="-342900">
              <a:buFont typeface="Wingdings" panose="05000000000000000000" pitchFamily="2" charset="2"/>
              <a:buChar char="§"/>
            </a:pPr>
            <a:r>
              <a:rPr lang="en-US" sz="2000" dirty="0"/>
              <a:t>Protect Human Health Globally and Across the Entire Built Environment Life Cycle</a:t>
            </a:r>
          </a:p>
        </p:txBody>
      </p:sp>
      <p:sp>
        <p:nvSpPr>
          <p:cNvPr id="3" name="Footer Placeholder 2">
            <a:extLst>
              <a:ext uri="{FF2B5EF4-FFF2-40B4-BE49-F238E27FC236}">
                <a16:creationId xmlns:a16="http://schemas.microsoft.com/office/drawing/2014/main" id="{33FFFCC6-808C-D2E5-A304-83033D947051}"/>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2CF42FE8-5650-3AB3-ABF6-86FDA62D1058}"/>
              </a:ext>
            </a:extLst>
          </p:cNvPr>
          <p:cNvSpPr>
            <a:spLocks noGrp="1"/>
          </p:cNvSpPr>
          <p:nvPr>
            <p:ph type="sldNum" sz="quarter" idx="12"/>
          </p:nvPr>
        </p:nvSpPr>
        <p:spPr/>
        <p:txBody>
          <a:bodyPr/>
          <a:lstStyle/>
          <a:p>
            <a:fld id="{CEBD3C26-D384-4B35-98A2-467C7B3AE198}" type="slidenum">
              <a:rPr lang="en-US" smtClean="0"/>
              <a:t>18</a:t>
            </a:fld>
            <a:endParaRPr lang="en-US"/>
          </a:p>
        </p:txBody>
      </p:sp>
      <p:pic>
        <p:nvPicPr>
          <p:cNvPr id="5" name="Picture 4">
            <a:extLst>
              <a:ext uri="{FF2B5EF4-FFF2-40B4-BE49-F238E27FC236}">
                <a16:creationId xmlns:a16="http://schemas.microsoft.com/office/drawing/2014/main" id="{2B83BF7A-E21E-4294-2D80-D4619928E477}"/>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8BE8489B-AB4E-D587-6525-CB730A7991C4}"/>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5523145A-5C70-F4CD-0906-902EBF9C59C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2880448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dirty="0"/>
              <a:t>LEED Scorecard Development</a:t>
            </a:r>
          </a:p>
          <a:p>
            <a:endParaRPr lang="en-US" sz="2400" dirty="0"/>
          </a:p>
          <a:p>
            <a:r>
              <a:rPr lang="en-US" sz="2400" b="1" dirty="0"/>
              <a:t>Impact Category Definitions</a:t>
            </a:r>
          </a:p>
          <a:p>
            <a:endParaRPr lang="en-US" sz="2400" u="sng" dirty="0"/>
          </a:p>
          <a:p>
            <a:r>
              <a:rPr lang="en-US" sz="2400" b="1" u="sng" dirty="0"/>
              <a:t>Protect and Restore Water Resources</a:t>
            </a:r>
          </a:p>
          <a:p>
            <a:pPr marL="342900" indent="-342900">
              <a:buFont typeface="Wingdings" panose="05000000000000000000" pitchFamily="2" charset="2"/>
              <a:buChar char="§"/>
            </a:pPr>
            <a:r>
              <a:rPr lang="en-US" sz="2000" dirty="0"/>
              <a:t>Water Conservation</a:t>
            </a:r>
          </a:p>
          <a:p>
            <a:pPr marL="342900" indent="-342900">
              <a:buFont typeface="Wingdings" panose="05000000000000000000" pitchFamily="2" charset="2"/>
              <a:buChar char="§"/>
            </a:pPr>
            <a:r>
              <a:rPr lang="en-US" sz="2000" dirty="0"/>
              <a:t>Water Quality Protection</a:t>
            </a:r>
          </a:p>
          <a:p>
            <a:pPr marL="342900" indent="-342900">
              <a:buFont typeface="Wingdings" panose="05000000000000000000" pitchFamily="2" charset="2"/>
              <a:buChar char="§"/>
            </a:pPr>
            <a:r>
              <a:rPr lang="en-US" sz="2000" dirty="0"/>
              <a:t>Protection and Restoration of Water Regimes and Natural Hydrological Cycles</a:t>
            </a:r>
          </a:p>
        </p:txBody>
      </p:sp>
      <p:sp>
        <p:nvSpPr>
          <p:cNvPr id="3" name="Footer Placeholder 2">
            <a:extLst>
              <a:ext uri="{FF2B5EF4-FFF2-40B4-BE49-F238E27FC236}">
                <a16:creationId xmlns:a16="http://schemas.microsoft.com/office/drawing/2014/main" id="{821E94BA-A9E0-C2A0-60FD-4B5CFDA1D676}"/>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28273DFE-9B08-4F7A-BD15-17D8F868A75C}"/>
              </a:ext>
            </a:extLst>
          </p:cNvPr>
          <p:cNvSpPr>
            <a:spLocks noGrp="1"/>
          </p:cNvSpPr>
          <p:nvPr>
            <p:ph type="sldNum" sz="quarter" idx="12"/>
          </p:nvPr>
        </p:nvSpPr>
        <p:spPr/>
        <p:txBody>
          <a:bodyPr/>
          <a:lstStyle/>
          <a:p>
            <a:fld id="{CEBD3C26-D384-4B35-98A2-467C7B3AE198}" type="slidenum">
              <a:rPr lang="en-US" smtClean="0"/>
              <a:t>19</a:t>
            </a:fld>
            <a:endParaRPr lang="en-US"/>
          </a:p>
        </p:txBody>
      </p:sp>
      <p:pic>
        <p:nvPicPr>
          <p:cNvPr id="5" name="Picture 4">
            <a:extLst>
              <a:ext uri="{FF2B5EF4-FFF2-40B4-BE49-F238E27FC236}">
                <a16:creationId xmlns:a16="http://schemas.microsoft.com/office/drawing/2014/main" id="{63FE3E35-4D00-0E79-28CF-59BEC20DF492}"/>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41C25302-E0E6-32EF-EAC0-080E415C18E6}"/>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368733DC-975F-0C7B-A908-AE526876015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1357424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Background</a:t>
            </a:r>
            <a:endParaRPr lang="en-US" sz="2800" dirty="0"/>
          </a:p>
          <a:p>
            <a:endParaRPr lang="en-US" sz="2400" dirty="0"/>
          </a:p>
          <a:p>
            <a:r>
              <a:rPr lang="en-US" sz="2400" b="1" dirty="0"/>
              <a:t>Early Versions of LEED</a:t>
            </a:r>
          </a:p>
          <a:p>
            <a:pPr marL="342900" indent="-342900">
              <a:buFont typeface="Wingdings" panose="05000000000000000000" pitchFamily="2" charset="2"/>
              <a:buChar char="q"/>
            </a:pPr>
            <a:r>
              <a:rPr lang="en-US" sz="2400" dirty="0"/>
              <a:t>Technical Advisory Group (TAC)</a:t>
            </a:r>
          </a:p>
          <a:p>
            <a:endParaRPr lang="en-US" sz="2400" dirty="0"/>
          </a:p>
          <a:p>
            <a:r>
              <a:rPr lang="en-US" sz="2400" b="1" dirty="0"/>
              <a:t>LEED 2009</a:t>
            </a:r>
          </a:p>
          <a:p>
            <a:pPr marL="342900" indent="-342900">
              <a:buFont typeface="Wingdings" panose="05000000000000000000" pitchFamily="2" charset="2"/>
              <a:buChar char="q"/>
            </a:pPr>
            <a:r>
              <a:rPr lang="en-US" sz="2400" dirty="0"/>
              <a:t>Weighting System</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Impact categories were derived from the Environmental Protection Agency’s </a:t>
            </a:r>
            <a:r>
              <a:rPr lang="en-US" sz="2400" dirty="0">
                <a:hlinkClick r:id="rId2"/>
              </a:rPr>
              <a:t>TRACI</a:t>
            </a:r>
            <a:r>
              <a:rPr lang="en-US" sz="2400" dirty="0"/>
              <a:t> categories, which are widely used to conduct Life-Cycle Assessments (LCA).</a:t>
            </a:r>
            <a:endParaRPr lang="en-US" sz="2400" b="1" dirty="0"/>
          </a:p>
          <a:p>
            <a:endParaRPr lang="en-US" sz="2400" dirty="0"/>
          </a:p>
        </p:txBody>
      </p:sp>
      <p:sp>
        <p:nvSpPr>
          <p:cNvPr id="3" name="Footer Placeholder 2">
            <a:extLst>
              <a:ext uri="{FF2B5EF4-FFF2-40B4-BE49-F238E27FC236}">
                <a16:creationId xmlns:a16="http://schemas.microsoft.com/office/drawing/2014/main" id="{9AA905D3-D225-C37F-31D5-405F4AE8852A}"/>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6BCF114A-3205-4E1C-AF3B-9536AA7C7137}"/>
              </a:ext>
            </a:extLst>
          </p:cNvPr>
          <p:cNvSpPr>
            <a:spLocks noGrp="1"/>
          </p:cNvSpPr>
          <p:nvPr>
            <p:ph type="sldNum" sz="quarter" idx="12"/>
          </p:nvPr>
        </p:nvSpPr>
        <p:spPr/>
        <p:txBody>
          <a:bodyPr/>
          <a:lstStyle/>
          <a:p>
            <a:fld id="{CEBD3C26-D384-4B35-98A2-467C7B3AE198}" type="slidenum">
              <a:rPr lang="en-US" smtClean="0"/>
              <a:t>2</a:t>
            </a:fld>
            <a:endParaRPr lang="en-US"/>
          </a:p>
        </p:txBody>
      </p:sp>
      <p:pic>
        <p:nvPicPr>
          <p:cNvPr id="5" name="Picture 4">
            <a:extLst>
              <a:ext uri="{FF2B5EF4-FFF2-40B4-BE49-F238E27FC236}">
                <a16:creationId xmlns:a16="http://schemas.microsoft.com/office/drawing/2014/main" id="{3D96792F-B32A-EF93-0700-702D7C41B4FA}"/>
              </a:ext>
            </a:extLst>
          </p:cNvPr>
          <p:cNvPicPr>
            <a:picLocks/>
          </p:cNvPicPr>
          <p:nvPr/>
        </p:nvPicPr>
        <p:blipFill>
          <a:blip r:embed="rId3"/>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F0A85569-CDBF-D2D8-EECE-7552E1C2E3AD}"/>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14397C40-BFFF-C71B-A86F-D7AE7866A17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2915711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dirty="0"/>
              <a:t>LEED Scorecard Development</a:t>
            </a:r>
          </a:p>
          <a:p>
            <a:endParaRPr lang="en-US" sz="2400" dirty="0"/>
          </a:p>
          <a:p>
            <a:r>
              <a:rPr lang="en-US" sz="2400" b="1" dirty="0"/>
              <a:t>Impact Category Definitions</a:t>
            </a:r>
          </a:p>
          <a:p>
            <a:endParaRPr lang="en-US" sz="2400" u="sng" dirty="0"/>
          </a:p>
          <a:p>
            <a:r>
              <a:rPr lang="en-US" sz="2400" b="1" u="sng" dirty="0"/>
              <a:t>Protect, Enhance and Restore Biodiversity and Ecosystem Services</a:t>
            </a:r>
          </a:p>
          <a:p>
            <a:pPr marL="342900" indent="-342900">
              <a:buFont typeface="Wingdings" panose="05000000000000000000" pitchFamily="2" charset="2"/>
              <a:buChar char="§"/>
            </a:pPr>
            <a:r>
              <a:rPr lang="en-US" sz="2000" dirty="0"/>
              <a:t>Local Biodiversity, Habitat Protection and Open Spaces</a:t>
            </a:r>
          </a:p>
          <a:p>
            <a:pPr marL="342900" indent="-342900">
              <a:buFont typeface="Wingdings" panose="05000000000000000000" pitchFamily="2" charset="2"/>
              <a:buChar char="§"/>
            </a:pPr>
            <a:r>
              <a:rPr lang="en-US" sz="2000" dirty="0"/>
              <a:t>Global Biodiversity, Habitat Protection and Land Preservation</a:t>
            </a:r>
          </a:p>
          <a:p>
            <a:pPr marL="342900" indent="-342900">
              <a:buFont typeface="Wingdings" panose="05000000000000000000" pitchFamily="2" charset="2"/>
              <a:buChar char="§"/>
            </a:pPr>
            <a:r>
              <a:rPr lang="en-US" sz="2000" dirty="0"/>
              <a:t>Sustainable Use and Management of Ecosystem Services</a:t>
            </a:r>
          </a:p>
        </p:txBody>
      </p:sp>
      <p:sp>
        <p:nvSpPr>
          <p:cNvPr id="3" name="Footer Placeholder 2">
            <a:extLst>
              <a:ext uri="{FF2B5EF4-FFF2-40B4-BE49-F238E27FC236}">
                <a16:creationId xmlns:a16="http://schemas.microsoft.com/office/drawing/2014/main" id="{472CAD10-F6D8-A2B6-BD67-436708771272}"/>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BCDBFF8A-1E7A-32F1-646B-97541AA43600}"/>
              </a:ext>
            </a:extLst>
          </p:cNvPr>
          <p:cNvSpPr>
            <a:spLocks noGrp="1"/>
          </p:cNvSpPr>
          <p:nvPr>
            <p:ph type="sldNum" sz="quarter" idx="12"/>
          </p:nvPr>
        </p:nvSpPr>
        <p:spPr/>
        <p:txBody>
          <a:bodyPr/>
          <a:lstStyle/>
          <a:p>
            <a:fld id="{CEBD3C26-D384-4B35-98A2-467C7B3AE198}" type="slidenum">
              <a:rPr lang="en-US" smtClean="0"/>
              <a:t>20</a:t>
            </a:fld>
            <a:endParaRPr lang="en-US"/>
          </a:p>
        </p:txBody>
      </p:sp>
      <p:pic>
        <p:nvPicPr>
          <p:cNvPr id="5" name="Picture 4">
            <a:extLst>
              <a:ext uri="{FF2B5EF4-FFF2-40B4-BE49-F238E27FC236}">
                <a16:creationId xmlns:a16="http://schemas.microsoft.com/office/drawing/2014/main" id="{A6BA87CB-733C-5541-6D0F-D50E58F10A3B}"/>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724016EC-19FE-B254-9769-0A9BCE15C2C7}"/>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6D14958C-E473-2E05-5245-18DB66159D8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2783023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LEED Scorecard Development</a:t>
            </a:r>
          </a:p>
          <a:p>
            <a:endParaRPr lang="en-US" sz="2400" dirty="0"/>
          </a:p>
          <a:p>
            <a:r>
              <a:rPr lang="en-US" sz="2400" b="1" dirty="0"/>
              <a:t>Impact Category Definitions</a:t>
            </a:r>
          </a:p>
          <a:p>
            <a:endParaRPr lang="en-US" sz="2400" u="sng" dirty="0"/>
          </a:p>
          <a:p>
            <a:r>
              <a:rPr lang="en-US" sz="2400" b="1" u="sng" dirty="0"/>
              <a:t>Promote Sustainable and Regenerative Material Resources Cycles</a:t>
            </a:r>
          </a:p>
          <a:p>
            <a:pPr marL="342900" indent="-342900">
              <a:buFont typeface="Wingdings" panose="05000000000000000000" pitchFamily="2" charset="2"/>
              <a:buChar char="§"/>
            </a:pPr>
            <a:r>
              <a:rPr lang="en-US" sz="2000" dirty="0"/>
              <a:t>Reduce Raw Material Resources Extraction</a:t>
            </a:r>
          </a:p>
          <a:p>
            <a:pPr marL="342900" indent="-342900">
              <a:buFont typeface="Wingdings" panose="05000000000000000000" pitchFamily="2" charset="2"/>
              <a:buChar char="§"/>
            </a:pPr>
            <a:r>
              <a:rPr lang="en-US" sz="2000" dirty="0"/>
              <a:t>Move to Cyclical, Non-Depleting Material Cycles</a:t>
            </a:r>
          </a:p>
          <a:p>
            <a:pPr marL="342900" indent="-342900">
              <a:buFont typeface="Wingdings" panose="05000000000000000000" pitchFamily="2" charset="2"/>
              <a:buChar char="§"/>
            </a:pPr>
            <a:r>
              <a:rPr lang="en-US" sz="2000" dirty="0"/>
              <a:t>Reduce Negative Environmental Impacts throughout the Materials Life-Cycle</a:t>
            </a:r>
          </a:p>
        </p:txBody>
      </p:sp>
      <p:sp>
        <p:nvSpPr>
          <p:cNvPr id="3" name="Footer Placeholder 2">
            <a:extLst>
              <a:ext uri="{FF2B5EF4-FFF2-40B4-BE49-F238E27FC236}">
                <a16:creationId xmlns:a16="http://schemas.microsoft.com/office/drawing/2014/main" id="{71CCAFAF-22B6-4EF3-3D6A-08A7505FF6A7}"/>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CE02A4A2-A843-4D8B-870C-2B6952248339}"/>
              </a:ext>
            </a:extLst>
          </p:cNvPr>
          <p:cNvSpPr>
            <a:spLocks noGrp="1"/>
          </p:cNvSpPr>
          <p:nvPr>
            <p:ph type="sldNum" sz="quarter" idx="12"/>
          </p:nvPr>
        </p:nvSpPr>
        <p:spPr/>
        <p:txBody>
          <a:bodyPr/>
          <a:lstStyle/>
          <a:p>
            <a:fld id="{CEBD3C26-D384-4B35-98A2-467C7B3AE198}" type="slidenum">
              <a:rPr lang="en-US" smtClean="0"/>
              <a:t>21</a:t>
            </a:fld>
            <a:endParaRPr lang="en-US"/>
          </a:p>
        </p:txBody>
      </p:sp>
      <p:pic>
        <p:nvPicPr>
          <p:cNvPr id="5" name="Picture 4">
            <a:extLst>
              <a:ext uri="{FF2B5EF4-FFF2-40B4-BE49-F238E27FC236}">
                <a16:creationId xmlns:a16="http://schemas.microsoft.com/office/drawing/2014/main" id="{08F51A01-D1B2-BC11-9383-5AF3A67F0597}"/>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300DCD4C-ADB6-DA92-2A49-BC79F5D87D2B}"/>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753552AC-3E92-A9B1-41C5-ADF43A5B9C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18916583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A0A4DB-AC9F-B306-622E-101B857F8806}"/>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13B3B26-0752-0FA5-842E-0569E222AB0F}"/>
              </a:ext>
            </a:extLst>
          </p:cNvPr>
          <p:cNvSpPr txBox="1"/>
          <p:nvPr/>
        </p:nvSpPr>
        <p:spPr>
          <a:xfrm>
            <a:off x="0" y="914398"/>
            <a:ext cx="12192000" cy="5486400"/>
          </a:xfrm>
          <a:prstGeom prst="rect">
            <a:avLst/>
          </a:prstGeom>
          <a:noFill/>
        </p:spPr>
        <p:txBody>
          <a:bodyPr wrap="square" lIns="182880" rIns="182880" rtlCol="0">
            <a:noAutofit/>
          </a:bodyPr>
          <a:lstStyle/>
          <a:p>
            <a:r>
              <a:rPr lang="en-US" sz="2800" b="1" dirty="0"/>
              <a:t>LEED Scorecard Development</a:t>
            </a:r>
          </a:p>
          <a:p>
            <a:endParaRPr lang="en-US" sz="2400" dirty="0"/>
          </a:p>
          <a:p>
            <a:r>
              <a:rPr lang="en-US" sz="2400" b="1" dirty="0"/>
              <a:t>Impact Category Definitions</a:t>
            </a:r>
          </a:p>
          <a:p>
            <a:endParaRPr lang="en-US" sz="2400" u="sng" dirty="0"/>
          </a:p>
          <a:p>
            <a:r>
              <a:rPr lang="en-US" sz="2400" b="1" u="sng" dirty="0"/>
              <a:t>Promote Sustainable and Regenerative Material Resources Cycles</a:t>
            </a:r>
          </a:p>
          <a:p>
            <a:pPr marL="342900" indent="-342900">
              <a:buFont typeface="Wingdings" panose="05000000000000000000" pitchFamily="2" charset="2"/>
              <a:buChar char="§"/>
            </a:pPr>
            <a:r>
              <a:rPr lang="en-US" sz="2000" dirty="0"/>
              <a:t>Reduce Raw Material Resources Extraction</a:t>
            </a:r>
          </a:p>
          <a:p>
            <a:pPr marL="342900" indent="-342900">
              <a:buFont typeface="Wingdings" panose="05000000000000000000" pitchFamily="2" charset="2"/>
              <a:buChar char="§"/>
            </a:pPr>
            <a:r>
              <a:rPr lang="en-US" sz="2000" b="1" dirty="0"/>
              <a:t>Move to Cyclical, Non-Depleting Material Cycles</a:t>
            </a:r>
          </a:p>
          <a:p>
            <a:pPr marL="342900" indent="-342900">
              <a:buFont typeface="Wingdings" panose="05000000000000000000" pitchFamily="2" charset="2"/>
              <a:buChar char="§"/>
            </a:pPr>
            <a:r>
              <a:rPr lang="en-US" sz="2000" dirty="0"/>
              <a:t>Reduce Negative Environmental Impacts throughout the Materials Life-Cycle</a:t>
            </a:r>
          </a:p>
        </p:txBody>
      </p:sp>
      <p:sp>
        <p:nvSpPr>
          <p:cNvPr id="3" name="Footer Placeholder 2">
            <a:extLst>
              <a:ext uri="{FF2B5EF4-FFF2-40B4-BE49-F238E27FC236}">
                <a16:creationId xmlns:a16="http://schemas.microsoft.com/office/drawing/2014/main" id="{FC7CB167-85B4-9DDE-10DB-E4653DC7E05D}"/>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61710BE2-AB27-3BC0-A927-1D23F7CE4DB1}"/>
              </a:ext>
            </a:extLst>
          </p:cNvPr>
          <p:cNvSpPr>
            <a:spLocks noGrp="1"/>
          </p:cNvSpPr>
          <p:nvPr>
            <p:ph type="sldNum" sz="quarter" idx="12"/>
          </p:nvPr>
        </p:nvSpPr>
        <p:spPr/>
        <p:txBody>
          <a:bodyPr/>
          <a:lstStyle/>
          <a:p>
            <a:fld id="{CEBD3C26-D384-4B35-98A2-467C7B3AE198}" type="slidenum">
              <a:rPr lang="en-US" smtClean="0"/>
              <a:t>22</a:t>
            </a:fld>
            <a:endParaRPr lang="en-US"/>
          </a:p>
        </p:txBody>
      </p:sp>
      <p:pic>
        <p:nvPicPr>
          <p:cNvPr id="5" name="Picture 4">
            <a:extLst>
              <a:ext uri="{FF2B5EF4-FFF2-40B4-BE49-F238E27FC236}">
                <a16:creationId xmlns:a16="http://schemas.microsoft.com/office/drawing/2014/main" id="{C9294A83-5F57-39FB-388D-3002B91FC17B}"/>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F13D97AC-F41B-D309-EC7A-00A7E098DDAE}"/>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5DE24EC8-0724-31E6-38FD-1263CBEE2F42}"/>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960079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LEED Scorecard Development</a:t>
            </a:r>
          </a:p>
          <a:p>
            <a:endParaRPr lang="en-US" sz="2400" dirty="0"/>
          </a:p>
          <a:p>
            <a:r>
              <a:rPr lang="en-US" sz="2400" b="1" dirty="0"/>
              <a:t>Impact Category Definitions</a:t>
            </a:r>
          </a:p>
          <a:p>
            <a:endParaRPr lang="en-US" sz="2400" u="sng" dirty="0"/>
          </a:p>
          <a:p>
            <a:r>
              <a:rPr lang="en-US" sz="2400" b="1" u="sng" dirty="0"/>
              <a:t>Build a Greener Economy</a:t>
            </a:r>
          </a:p>
          <a:p>
            <a:pPr marL="342900" indent="-342900">
              <a:buFont typeface="Wingdings" panose="05000000000000000000" pitchFamily="2" charset="2"/>
              <a:buChar char="§"/>
            </a:pPr>
            <a:r>
              <a:rPr lang="en-US" sz="2000" dirty="0"/>
              <a:t>Enhance the Value Proposition of Green Building</a:t>
            </a:r>
          </a:p>
          <a:p>
            <a:pPr marL="342900" indent="-342900">
              <a:buFont typeface="Wingdings" panose="05000000000000000000" pitchFamily="2" charset="2"/>
              <a:buChar char="§"/>
            </a:pPr>
            <a:r>
              <a:rPr lang="en-US" sz="2000" dirty="0"/>
              <a:t>Strengthen the Green Building Industry and Supply Chain</a:t>
            </a:r>
          </a:p>
          <a:p>
            <a:pPr marL="342900" indent="-342900">
              <a:buFont typeface="Wingdings" panose="05000000000000000000" pitchFamily="2" charset="2"/>
              <a:buChar char="§"/>
            </a:pPr>
            <a:r>
              <a:rPr lang="en-US" sz="2000" dirty="0"/>
              <a:t>Promote Innovation and Integration of Green Building Products and Services</a:t>
            </a:r>
          </a:p>
          <a:p>
            <a:pPr marL="342900" indent="-342900">
              <a:buFont typeface="Wingdings" panose="05000000000000000000" pitchFamily="2" charset="2"/>
              <a:buChar char="§"/>
            </a:pPr>
            <a:r>
              <a:rPr lang="en-US" sz="2000" dirty="0"/>
              <a:t>Incentivize Long Term Growth and Investment Opportunities</a:t>
            </a:r>
          </a:p>
          <a:p>
            <a:pPr marL="342900" indent="-342900">
              <a:buFont typeface="Wingdings" panose="05000000000000000000" pitchFamily="2" charset="2"/>
              <a:buChar char="§"/>
            </a:pPr>
            <a:r>
              <a:rPr lang="en-US" sz="2000" dirty="0"/>
              <a:t>Support Local Economies</a:t>
            </a:r>
          </a:p>
        </p:txBody>
      </p:sp>
      <p:sp>
        <p:nvSpPr>
          <p:cNvPr id="3" name="Footer Placeholder 2">
            <a:extLst>
              <a:ext uri="{FF2B5EF4-FFF2-40B4-BE49-F238E27FC236}">
                <a16:creationId xmlns:a16="http://schemas.microsoft.com/office/drawing/2014/main" id="{878290E9-A21C-EA5D-8F3D-0624DCD39FDF}"/>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C6D49B45-4944-E789-1FDF-D5526D1094A9}"/>
              </a:ext>
            </a:extLst>
          </p:cNvPr>
          <p:cNvSpPr>
            <a:spLocks noGrp="1"/>
          </p:cNvSpPr>
          <p:nvPr>
            <p:ph type="sldNum" sz="quarter" idx="12"/>
          </p:nvPr>
        </p:nvSpPr>
        <p:spPr/>
        <p:txBody>
          <a:bodyPr/>
          <a:lstStyle/>
          <a:p>
            <a:fld id="{CEBD3C26-D384-4B35-98A2-467C7B3AE198}" type="slidenum">
              <a:rPr lang="en-US" smtClean="0"/>
              <a:t>23</a:t>
            </a:fld>
            <a:endParaRPr lang="en-US"/>
          </a:p>
        </p:txBody>
      </p:sp>
      <p:pic>
        <p:nvPicPr>
          <p:cNvPr id="5" name="Picture 4">
            <a:extLst>
              <a:ext uri="{FF2B5EF4-FFF2-40B4-BE49-F238E27FC236}">
                <a16:creationId xmlns:a16="http://schemas.microsoft.com/office/drawing/2014/main" id="{7787D111-38F5-1EDE-8B1C-3C5D3D76424F}"/>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37EC91EB-968B-BCD9-CFF0-A0DCF4907C62}"/>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6EDE16B1-CFB4-722E-FCAB-D8D3FBA905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1443102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LEED Scorecard Development</a:t>
            </a:r>
          </a:p>
          <a:p>
            <a:endParaRPr lang="en-US" sz="2400" dirty="0"/>
          </a:p>
          <a:p>
            <a:r>
              <a:rPr lang="en-US" sz="2400" b="1" dirty="0"/>
              <a:t>Impact Category Definitions</a:t>
            </a:r>
          </a:p>
          <a:p>
            <a:endParaRPr lang="en-US" sz="2400" u="sng" dirty="0"/>
          </a:p>
          <a:p>
            <a:r>
              <a:rPr lang="en-US" sz="2400" b="1" u="sng" dirty="0"/>
              <a:t>Enhance Social Equity, Environmental Justice, Community Health and Quality of Life</a:t>
            </a:r>
          </a:p>
          <a:p>
            <a:pPr marL="342900" indent="-342900">
              <a:buFont typeface="Wingdings" panose="05000000000000000000" pitchFamily="2" charset="2"/>
              <a:buChar char="§"/>
            </a:pPr>
            <a:r>
              <a:rPr lang="en-US" sz="2000" dirty="0"/>
              <a:t>Create a Strong Sense of Place</a:t>
            </a:r>
          </a:p>
          <a:p>
            <a:pPr marL="342900" indent="-342900">
              <a:buFont typeface="Wingdings" panose="05000000000000000000" pitchFamily="2" charset="2"/>
              <a:buChar char="§"/>
            </a:pPr>
            <a:r>
              <a:rPr lang="en-US" sz="2000" dirty="0"/>
              <a:t>Provide Affordable, Equitable and Resilient Communities</a:t>
            </a:r>
          </a:p>
          <a:p>
            <a:pPr marL="342900" indent="-342900">
              <a:buFont typeface="Wingdings" panose="05000000000000000000" pitchFamily="2" charset="2"/>
              <a:buChar char="§"/>
            </a:pPr>
            <a:r>
              <a:rPr lang="en-US" sz="2000" dirty="0"/>
              <a:t>Promote Access to Neighborhood Completeness Resources</a:t>
            </a:r>
          </a:p>
          <a:p>
            <a:pPr marL="342900" indent="-342900">
              <a:buFont typeface="Wingdings" panose="05000000000000000000" pitchFamily="2" charset="2"/>
              <a:buChar char="§"/>
            </a:pPr>
            <a:r>
              <a:rPr lang="en-US" sz="2000" dirty="0"/>
              <a:t>Promote Human Rights and Environmental Justice</a:t>
            </a:r>
          </a:p>
        </p:txBody>
      </p:sp>
      <p:sp>
        <p:nvSpPr>
          <p:cNvPr id="3" name="Footer Placeholder 2">
            <a:extLst>
              <a:ext uri="{FF2B5EF4-FFF2-40B4-BE49-F238E27FC236}">
                <a16:creationId xmlns:a16="http://schemas.microsoft.com/office/drawing/2014/main" id="{792DB6E0-BA94-FC3F-9E8F-F2845C3AE154}"/>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669F7508-6A17-7840-515F-E6A15BD926E3}"/>
              </a:ext>
            </a:extLst>
          </p:cNvPr>
          <p:cNvSpPr>
            <a:spLocks noGrp="1"/>
          </p:cNvSpPr>
          <p:nvPr>
            <p:ph type="sldNum" sz="quarter" idx="12"/>
          </p:nvPr>
        </p:nvSpPr>
        <p:spPr/>
        <p:txBody>
          <a:bodyPr/>
          <a:lstStyle/>
          <a:p>
            <a:fld id="{CEBD3C26-D384-4B35-98A2-467C7B3AE198}" type="slidenum">
              <a:rPr lang="en-US" smtClean="0"/>
              <a:t>24</a:t>
            </a:fld>
            <a:endParaRPr lang="en-US"/>
          </a:p>
        </p:txBody>
      </p:sp>
      <p:pic>
        <p:nvPicPr>
          <p:cNvPr id="5" name="Picture 4">
            <a:extLst>
              <a:ext uri="{FF2B5EF4-FFF2-40B4-BE49-F238E27FC236}">
                <a16:creationId xmlns:a16="http://schemas.microsoft.com/office/drawing/2014/main" id="{EFE13709-AE8E-6128-252B-D1BD4D5F6A2F}"/>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3F1F3026-527D-9A74-4872-66EC2FA5C345}"/>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B8D6132E-15AC-C46F-E9DB-65FD24BB2DE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218196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LEED Scorecard Development</a:t>
            </a:r>
          </a:p>
          <a:p>
            <a:endParaRPr lang="en-US" sz="2400" dirty="0"/>
          </a:p>
          <a:p>
            <a:r>
              <a:rPr lang="en-US" sz="2400" b="1" dirty="0"/>
              <a:t>Association Factors</a:t>
            </a:r>
          </a:p>
          <a:p>
            <a:endParaRPr lang="en-US" sz="2400" u="sng" dirty="0"/>
          </a:p>
          <a:p>
            <a:r>
              <a:rPr lang="en-US" sz="2400" dirty="0"/>
              <a:t>Using the Impact Categories and components, associations between LEED credit requirements and Impact Category goals are measured and scaled (quantitatively if possible, qualitatively if not) to each component through three distinct lenses.</a:t>
            </a:r>
          </a:p>
          <a:p>
            <a:pPr marL="342900" indent="-342900">
              <a:buFont typeface="Wingdings" panose="05000000000000000000" pitchFamily="2" charset="2"/>
              <a:buChar char="q"/>
            </a:pPr>
            <a:r>
              <a:rPr lang="en-US" sz="2400" dirty="0"/>
              <a:t>Relative Efficacy</a:t>
            </a:r>
          </a:p>
          <a:p>
            <a:pPr marL="342900" indent="-342900">
              <a:buFont typeface="Wingdings" panose="05000000000000000000" pitchFamily="2" charset="2"/>
              <a:buChar char="q"/>
            </a:pPr>
            <a:r>
              <a:rPr lang="en-US" sz="2400" dirty="0"/>
              <a:t>Duration</a:t>
            </a:r>
          </a:p>
          <a:p>
            <a:pPr marL="342900" indent="-342900">
              <a:buFont typeface="Wingdings" panose="05000000000000000000" pitchFamily="2" charset="2"/>
              <a:buChar char="q"/>
            </a:pPr>
            <a:r>
              <a:rPr lang="en-US" sz="2400" dirty="0"/>
              <a:t>Control</a:t>
            </a:r>
          </a:p>
        </p:txBody>
      </p:sp>
      <p:sp>
        <p:nvSpPr>
          <p:cNvPr id="3" name="Footer Placeholder 2">
            <a:extLst>
              <a:ext uri="{FF2B5EF4-FFF2-40B4-BE49-F238E27FC236}">
                <a16:creationId xmlns:a16="http://schemas.microsoft.com/office/drawing/2014/main" id="{00E73893-50E3-7009-6102-B34BC279A88A}"/>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CC9F4FC7-4E30-0EFE-4BA0-B53AAF4870A3}"/>
              </a:ext>
            </a:extLst>
          </p:cNvPr>
          <p:cNvSpPr>
            <a:spLocks noGrp="1"/>
          </p:cNvSpPr>
          <p:nvPr>
            <p:ph type="sldNum" sz="quarter" idx="12"/>
          </p:nvPr>
        </p:nvSpPr>
        <p:spPr/>
        <p:txBody>
          <a:bodyPr/>
          <a:lstStyle/>
          <a:p>
            <a:fld id="{CEBD3C26-D384-4B35-98A2-467C7B3AE198}" type="slidenum">
              <a:rPr lang="en-US" smtClean="0"/>
              <a:t>25</a:t>
            </a:fld>
            <a:endParaRPr lang="en-US"/>
          </a:p>
        </p:txBody>
      </p:sp>
      <p:pic>
        <p:nvPicPr>
          <p:cNvPr id="5" name="Picture 4">
            <a:extLst>
              <a:ext uri="{FF2B5EF4-FFF2-40B4-BE49-F238E27FC236}">
                <a16:creationId xmlns:a16="http://schemas.microsoft.com/office/drawing/2014/main" id="{3F2BA3BD-11C3-B6B9-C902-50CB5B5A6DAF}"/>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69912746-0672-154A-B7F7-1DF7D6BC6AF8}"/>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16C7CE9E-21A4-480B-B8AF-F2E61557F3D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209710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LEED Scorecard Development</a:t>
            </a:r>
          </a:p>
          <a:p>
            <a:endParaRPr lang="en-US" sz="2400" dirty="0"/>
          </a:p>
          <a:p>
            <a:r>
              <a:rPr lang="en-US" sz="2400" b="1" dirty="0"/>
              <a:t>Association Factors</a:t>
            </a:r>
          </a:p>
          <a:p>
            <a:endParaRPr lang="en-US" sz="2400" u="sng" dirty="0"/>
          </a:p>
          <a:p>
            <a:r>
              <a:rPr lang="en-US" sz="2400" b="1" dirty="0"/>
              <a:t>Relative Efficacy </a:t>
            </a:r>
            <a:r>
              <a:rPr lang="en-US" sz="2400" dirty="0"/>
              <a:t>- A measure of whether a credit outcome is associated with a given Impact Category component, and how strong that association is.</a:t>
            </a:r>
          </a:p>
          <a:p>
            <a:pPr marL="342900" indent="-342900">
              <a:buFont typeface="Wingdings" panose="05000000000000000000" pitchFamily="2" charset="2"/>
              <a:buChar char="q"/>
            </a:pPr>
            <a:r>
              <a:rPr lang="en-US" sz="2400" dirty="0"/>
              <a:t>Is the credit outcome related to the component?</a:t>
            </a:r>
          </a:p>
          <a:p>
            <a:pPr marL="342900" indent="-342900">
              <a:buFont typeface="Wingdings" panose="05000000000000000000" pitchFamily="2" charset="2"/>
              <a:buChar char="q"/>
            </a:pPr>
            <a:r>
              <a:rPr lang="en-US" sz="2400" dirty="0"/>
              <a:t>If yes, how strong, weak, or negative is the credit outcome linked to the component relative to other credits?</a:t>
            </a:r>
          </a:p>
          <a:p>
            <a:pPr marL="687388" indent="-342900">
              <a:buFont typeface="Courier New" panose="02070309020205020404" pitchFamily="49" charset="0"/>
              <a:buChar char="o"/>
            </a:pPr>
            <a:r>
              <a:rPr lang="en-US" sz="2400" dirty="0"/>
              <a:t>No association</a:t>
            </a:r>
          </a:p>
          <a:p>
            <a:pPr marL="687388" indent="-342900">
              <a:buFont typeface="Courier New" panose="02070309020205020404" pitchFamily="49" charset="0"/>
              <a:buChar char="o"/>
            </a:pPr>
            <a:r>
              <a:rPr lang="en-US" sz="2400" dirty="0"/>
              <a:t>Low association</a:t>
            </a:r>
          </a:p>
          <a:p>
            <a:pPr marL="687388" indent="-342900">
              <a:buFont typeface="Courier New" panose="02070309020205020404" pitchFamily="49" charset="0"/>
              <a:buChar char="o"/>
            </a:pPr>
            <a:r>
              <a:rPr lang="en-US" sz="2400" dirty="0"/>
              <a:t>Medium association</a:t>
            </a:r>
          </a:p>
          <a:p>
            <a:pPr marL="687388" indent="-342900">
              <a:buFont typeface="Courier New" panose="02070309020205020404" pitchFamily="49" charset="0"/>
              <a:buChar char="o"/>
            </a:pPr>
            <a:r>
              <a:rPr lang="en-US" sz="2400" dirty="0"/>
              <a:t>High association</a:t>
            </a:r>
          </a:p>
          <a:p>
            <a:pPr marL="687388" indent="-342900">
              <a:buFont typeface="Courier New" panose="02070309020205020404" pitchFamily="49" charset="0"/>
              <a:buChar char="o"/>
            </a:pPr>
            <a:r>
              <a:rPr lang="en-US" sz="2400" dirty="0"/>
              <a:t>Negative association</a:t>
            </a:r>
          </a:p>
        </p:txBody>
      </p:sp>
      <p:sp>
        <p:nvSpPr>
          <p:cNvPr id="3" name="Footer Placeholder 2">
            <a:extLst>
              <a:ext uri="{FF2B5EF4-FFF2-40B4-BE49-F238E27FC236}">
                <a16:creationId xmlns:a16="http://schemas.microsoft.com/office/drawing/2014/main" id="{B1F0024F-5742-0A82-6B14-A3D329090FFF}"/>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765D2E8A-853B-FDA6-D9C5-1BDAE31A346C}"/>
              </a:ext>
            </a:extLst>
          </p:cNvPr>
          <p:cNvSpPr>
            <a:spLocks noGrp="1"/>
          </p:cNvSpPr>
          <p:nvPr>
            <p:ph type="sldNum" sz="quarter" idx="12"/>
          </p:nvPr>
        </p:nvSpPr>
        <p:spPr/>
        <p:txBody>
          <a:bodyPr/>
          <a:lstStyle/>
          <a:p>
            <a:fld id="{CEBD3C26-D384-4B35-98A2-467C7B3AE198}" type="slidenum">
              <a:rPr lang="en-US" smtClean="0"/>
              <a:t>26</a:t>
            </a:fld>
            <a:endParaRPr lang="en-US"/>
          </a:p>
        </p:txBody>
      </p:sp>
      <p:pic>
        <p:nvPicPr>
          <p:cNvPr id="5" name="Picture 4">
            <a:extLst>
              <a:ext uri="{FF2B5EF4-FFF2-40B4-BE49-F238E27FC236}">
                <a16:creationId xmlns:a16="http://schemas.microsoft.com/office/drawing/2014/main" id="{6EDD68F9-747C-DEA3-787C-6FB646CCFC0A}"/>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DC99124F-0925-E243-5F1B-42ECFE3F63CA}"/>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BF389D42-A1DA-F3A8-17BE-0B596199CEB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589704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LEED Scorecard Development</a:t>
            </a:r>
          </a:p>
          <a:p>
            <a:endParaRPr lang="en-US" sz="2400" dirty="0"/>
          </a:p>
          <a:p>
            <a:r>
              <a:rPr lang="en-US" sz="2400" b="1" dirty="0"/>
              <a:t>Association Factors</a:t>
            </a:r>
          </a:p>
          <a:p>
            <a:endParaRPr lang="en-US" sz="2400" u="sng" dirty="0"/>
          </a:p>
          <a:p>
            <a:r>
              <a:rPr lang="en-US" sz="2400" b="1" dirty="0"/>
              <a:t>Duration </a:t>
            </a:r>
            <a:r>
              <a:rPr lang="en-US" sz="2400" dirty="0"/>
              <a:t>- This is a measure of how long the benefits or consequences of the credit outcome can be expected to last.</a:t>
            </a:r>
          </a:p>
          <a:p>
            <a:pPr marL="342900" indent="-342900">
              <a:buFont typeface="Wingdings" panose="05000000000000000000" pitchFamily="2" charset="2"/>
              <a:buChar char="q"/>
            </a:pPr>
            <a:r>
              <a:rPr lang="en-US" sz="2400" dirty="0"/>
              <a:t>1-3 Years</a:t>
            </a:r>
          </a:p>
          <a:p>
            <a:pPr marL="342900" indent="-342900">
              <a:buFont typeface="Wingdings" panose="05000000000000000000" pitchFamily="2" charset="2"/>
              <a:buChar char="q"/>
            </a:pPr>
            <a:r>
              <a:rPr lang="en-US" sz="2400" dirty="0"/>
              <a:t>4-10 Years</a:t>
            </a:r>
          </a:p>
          <a:p>
            <a:pPr marL="342900" indent="-342900">
              <a:buFont typeface="Wingdings" panose="05000000000000000000" pitchFamily="2" charset="2"/>
              <a:buChar char="q"/>
            </a:pPr>
            <a:r>
              <a:rPr lang="en-US" sz="2400" dirty="0"/>
              <a:t>11-30 Years</a:t>
            </a:r>
          </a:p>
          <a:p>
            <a:pPr marL="342900" indent="-342900">
              <a:buFont typeface="Wingdings" panose="05000000000000000000" pitchFamily="2" charset="2"/>
              <a:buChar char="q"/>
            </a:pPr>
            <a:r>
              <a:rPr lang="en-US" sz="2400" dirty="0"/>
              <a:t>30+ Years (Building/Community Lifetime)</a:t>
            </a:r>
          </a:p>
        </p:txBody>
      </p:sp>
      <p:sp>
        <p:nvSpPr>
          <p:cNvPr id="3" name="Footer Placeholder 2">
            <a:extLst>
              <a:ext uri="{FF2B5EF4-FFF2-40B4-BE49-F238E27FC236}">
                <a16:creationId xmlns:a16="http://schemas.microsoft.com/office/drawing/2014/main" id="{5A71CCF7-44BB-405F-E4BA-9C5D57ED3A1E}"/>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0C537E98-991D-40ED-1FAD-BF0E3686FD4E}"/>
              </a:ext>
            </a:extLst>
          </p:cNvPr>
          <p:cNvSpPr>
            <a:spLocks noGrp="1"/>
          </p:cNvSpPr>
          <p:nvPr>
            <p:ph type="sldNum" sz="quarter" idx="12"/>
          </p:nvPr>
        </p:nvSpPr>
        <p:spPr/>
        <p:txBody>
          <a:bodyPr/>
          <a:lstStyle/>
          <a:p>
            <a:fld id="{CEBD3C26-D384-4B35-98A2-467C7B3AE198}" type="slidenum">
              <a:rPr lang="en-US" smtClean="0"/>
              <a:t>27</a:t>
            </a:fld>
            <a:endParaRPr lang="en-US"/>
          </a:p>
        </p:txBody>
      </p:sp>
      <p:pic>
        <p:nvPicPr>
          <p:cNvPr id="5" name="Picture 4">
            <a:extLst>
              <a:ext uri="{FF2B5EF4-FFF2-40B4-BE49-F238E27FC236}">
                <a16:creationId xmlns:a16="http://schemas.microsoft.com/office/drawing/2014/main" id="{3DD2B357-451A-545D-6DB4-EDFF19173654}"/>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8CC5BDF9-7810-2001-C4B7-6E0E0799DE8D}"/>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638BDD40-21CE-1CF3-C446-97EAC944AC7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4497711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dirty="0"/>
              <a:t>LEED Scorecard Development</a:t>
            </a:r>
          </a:p>
          <a:p>
            <a:endParaRPr lang="en-US" sz="2400" dirty="0"/>
          </a:p>
          <a:p>
            <a:r>
              <a:rPr lang="en-US" sz="2400" b="1" dirty="0"/>
              <a:t>Association Factors</a:t>
            </a:r>
          </a:p>
          <a:p>
            <a:endParaRPr lang="en-US" sz="2400" u="sng" dirty="0"/>
          </a:p>
          <a:p>
            <a:r>
              <a:rPr lang="en-US" sz="2400" b="1" dirty="0"/>
              <a:t>Control </a:t>
            </a:r>
            <a:r>
              <a:rPr lang="en-US" sz="2400" dirty="0"/>
              <a:t>- </a:t>
            </a:r>
            <a:r>
              <a:rPr lang="en-US" sz="2000" dirty="0"/>
              <a:t>This indicates which individual or actor is most directly responsible for ensuring that the expected outcome of the credit outcome is actually achieved. It is assumed that when the expected outcome of a credit is dependent on Occupants (e.g. biking to work because of the availability of bicycle racks), the certainty of the outcome is lowest and therefore the association weight is discounted the most heavily. If the outcome is not dependent on an individual (e.g. thermal mass as a passive heating/cooling strategy), then the certainty of that outcome is assumed to be the highest, and is then not discounted at all.</a:t>
            </a:r>
          </a:p>
          <a:p>
            <a:pPr marL="342900" indent="-342900">
              <a:buFont typeface="Wingdings" panose="05000000000000000000" pitchFamily="2" charset="2"/>
              <a:buChar char="q"/>
            </a:pPr>
            <a:r>
              <a:rPr lang="en-US" sz="2000" dirty="0"/>
              <a:t>Occupants</a:t>
            </a:r>
          </a:p>
          <a:p>
            <a:pPr marL="342900" indent="-342900">
              <a:buFont typeface="Wingdings" panose="05000000000000000000" pitchFamily="2" charset="2"/>
              <a:buChar char="q"/>
            </a:pPr>
            <a:r>
              <a:rPr lang="en-US" sz="2000" dirty="0"/>
              <a:t>Operation and Maintenance Staff (or construction crew)</a:t>
            </a:r>
          </a:p>
          <a:p>
            <a:pPr marL="342900" indent="-342900">
              <a:buFont typeface="Wingdings" panose="05000000000000000000" pitchFamily="2" charset="2"/>
              <a:buChar char="q"/>
            </a:pPr>
            <a:r>
              <a:rPr lang="en-US" sz="2000" dirty="0"/>
              <a:t>Owner (or Developer)</a:t>
            </a:r>
          </a:p>
          <a:p>
            <a:pPr marL="342900" indent="-342900">
              <a:buFont typeface="Wingdings" panose="05000000000000000000" pitchFamily="2" charset="2"/>
              <a:buChar char="q"/>
            </a:pPr>
            <a:r>
              <a:rPr lang="en-US" sz="2000" dirty="0"/>
              <a:t>Passive</a:t>
            </a:r>
          </a:p>
        </p:txBody>
      </p:sp>
      <p:sp>
        <p:nvSpPr>
          <p:cNvPr id="3" name="Footer Placeholder 2">
            <a:extLst>
              <a:ext uri="{FF2B5EF4-FFF2-40B4-BE49-F238E27FC236}">
                <a16:creationId xmlns:a16="http://schemas.microsoft.com/office/drawing/2014/main" id="{69EC02ED-FBC2-B001-DA6D-0B932D267A88}"/>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247E84A3-A659-43E3-090B-0EDEA59CBEA7}"/>
              </a:ext>
            </a:extLst>
          </p:cNvPr>
          <p:cNvSpPr>
            <a:spLocks noGrp="1"/>
          </p:cNvSpPr>
          <p:nvPr>
            <p:ph type="sldNum" sz="quarter" idx="12"/>
          </p:nvPr>
        </p:nvSpPr>
        <p:spPr/>
        <p:txBody>
          <a:bodyPr/>
          <a:lstStyle/>
          <a:p>
            <a:fld id="{CEBD3C26-D384-4B35-98A2-467C7B3AE198}" type="slidenum">
              <a:rPr lang="en-US" smtClean="0"/>
              <a:t>28</a:t>
            </a:fld>
            <a:endParaRPr lang="en-US"/>
          </a:p>
        </p:txBody>
      </p:sp>
      <p:pic>
        <p:nvPicPr>
          <p:cNvPr id="5" name="Picture 4">
            <a:extLst>
              <a:ext uri="{FF2B5EF4-FFF2-40B4-BE49-F238E27FC236}">
                <a16:creationId xmlns:a16="http://schemas.microsoft.com/office/drawing/2014/main" id="{01A934EC-2228-49B1-25A9-6A293ACCDE37}"/>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62E618C5-6DE7-3C7A-E07D-BCA055757586}"/>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4D25FDEA-6AB4-D64B-707A-3A7940950FF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5262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LEED Scorecard Development</a:t>
            </a:r>
          </a:p>
          <a:p>
            <a:endParaRPr lang="en-US" sz="2400" dirty="0"/>
          </a:p>
          <a:p>
            <a:r>
              <a:rPr lang="en-US" sz="2400" b="1" dirty="0"/>
              <a:t>Association Factors</a:t>
            </a:r>
          </a:p>
          <a:p>
            <a:endParaRPr lang="en-US" sz="2000" u="sng" dirty="0"/>
          </a:p>
        </p:txBody>
      </p:sp>
      <p:pic>
        <p:nvPicPr>
          <p:cNvPr id="3" name="Picture 2"/>
          <p:cNvPicPr>
            <a:picLocks noChangeAspect="1"/>
          </p:cNvPicPr>
          <p:nvPr/>
        </p:nvPicPr>
        <p:blipFill>
          <a:blip r:embed="rId2"/>
          <a:stretch>
            <a:fillRect/>
          </a:stretch>
        </p:blipFill>
        <p:spPr>
          <a:xfrm>
            <a:off x="4025194" y="2475331"/>
            <a:ext cx="4141613" cy="3657600"/>
          </a:xfrm>
          <a:prstGeom prst="rect">
            <a:avLst/>
          </a:prstGeom>
        </p:spPr>
      </p:pic>
      <p:sp>
        <p:nvSpPr>
          <p:cNvPr id="8" name="Footer Placeholder 7">
            <a:extLst>
              <a:ext uri="{FF2B5EF4-FFF2-40B4-BE49-F238E27FC236}">
                <a16:creationId xmlns:a16="http://schemas.microsoft.com/office/drawing/2014/main" id="{BB288145-B7E5-6ED1-3066-1415595147BA}"/>
              </a:ext>
            </a:extLst>
          </p:cNvPr>
          <p:cNvSpPr>
            <a:spLocks noGrp="1"/>
          </p:cNvSpPr>
          <p:nvPr>
            <p:ph type="ftr" sz="quarter" idx="11"/>
          </p:nvPr>
        </p:nvSpPr>
        <p:spPr/>
        <p:txBody>
          <a:bodyPr/>
          <a:lstStyle/>
          <a:p>
            <a:r>
              <a:rPr lang="en-US"/>
              <a:t>Green Building Practices</a:t>
            </a:r>
            <a:endParaRPr lang="en-US" dirty="0"/>
          </a:p>
        </p:txBody>
      </p:sp>
      <p:sp>
        <p:nvSpPr>
          <p:cNvPr id="10" name="Slide Number Placeholder 9">
            <a:extLst>
              <a:ext uri="{FF2B5EF4-FFF2-40B4-BE49-F238E27FC236}">
                <a16:creationId xmlns:a16="http://schemas.microsoft.com/office/drawing/2014/main" id="{C99D1F02-C53F-49B7-80E4-E310F29BD4E1}"/>
              </a:ext>
            </a:extLst>
          </p:cNvPr>
          <p:cNvSpPr>
            <a:spLocks noGrp="1"/>
          </p:cNvSpPr>
          <p:nvPr>
            <p:ph type="sldNum" sz="quarter" idx="12"/>
          </p:nvPr>
        </p:nvSpPr>
        <p:spPr/>
        <p:txBody>
          <a:bodyPr/>
          <a:lstStyle/>
          <a:p>
            <a:fld id="{CEBD3C26-D384-4B35-98A2-467C7B3AE198}" type="slidenum">
              <a:rPr lang="en-US" smtClean="0"/>
              <a:t>29</a:t>
            </a:fld>
            <a:endParaRPr lang="en-US"/>
          </a:p>
        </p:txBody>
      </p:sp>
      <p:pic>
        <p:nvPicPr>
          <p:cNvPr id="5" name="Picture 4">
            <a:extLst>
              <a:ext uri="{FF2B5EF4-FFF2-40B4-BE49-F238E27FC236}">
                <a16:creationId xmlns:a16="http://schemas.microsoft.com/office/drawing/2014/main" id="{FE6E303C-BB6F-780A-08E3-65BD9277D7A1}"/>
              </a:ext>
            </a:extLst>
          </p:cNvPr>
          <p:cNvPicPr>
            <a:picLocks/>
          </p:cNvPicPr>
          <p:nvPr/>
        </p:nvPicPr>
        <p:blipFill>
          <a:blip r:embed="rId3"/>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9731674E-2FAA-637A-FD73-3404225463EB}"/>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1" name="Picture 10">
            <a:extLst>
              <a:ext uri="{FF2B5EF4-FFF2-40B4-BE49-F238E27FC236}">
                <a16:creationId xmlns:a16="http://schemas.microsoft.com/office/drawing/2014/main" id="{8E261912-9030-C1BD-25F8-C9648C73E8E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006568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Background</a:t>
            </a:r>
            <a:endParaRPr lang="en-US" sz="2800" dirty="0"/>
          </a:p>
          <a:p>
            <a:endParaRPr lang="en-US" sz="2400" dirty="0"/>
          </a:p>
          <a:p>
            <a:r>
              <a:rPr lang="en-US" sz="2400" b="1" dirty="0"/>
              <a:t>LEED v4</a:t>
            </a:r>
          </a:p>
          <a:p>
            <a:pPr marL="342900" indent="-342900">
              <a:buFont typeface="Wingdings" panose="05000000000000000000" pitchFamily="2" charset="2"/>
              <a:buChar char="q"/>
            </a:pPr>
            <a:r>
              <a:rPr lang="en-US" sz="2400" dirty="0"/>
              <a:t>The LEED Steering Committee approved a set of new Impact Categories that focus on the social, environmental and economic goals of LEED and measure each strategy according to their ability to meet those goals.</a:t>
            </a:r>
          </a:p>
          <a:p>
            <a:endParaRPr lang="en-US" sz="2400" b="1" dirty="0"/>
          </a:p>
          <a:p>
            <a:endParaRPr lang="en-US" sz="2400" dirty="0"/>
          </a:p>
        </p:txBody>
      </p:sp>
      <p:pic>
        <p:nvPicPr>
          <p:cNvPr id="3" name="Picture 2"/>
          <p:cNvPicPr>
            <a:picLocks noChangeAspect="1"/>
          </p:cNvPicPr>
          <p:nvPr/>
        </p:nvPicPr>
        <p:blipFill>
          <a:blip r:embed="rId2"/>
          <a:stretch>
            <a:fillRect/>
          </a:stretch>
        </p:blipFill>
        <p:spPr>
          <a:xfrm>
            <a:off x="4840171" y="3745629"/>
            <a:ext cx="2511658" cy="2286000"/>
          </a:xfrm>
          <a:prstGeom prst="rect">
            <a:avLst/>
          </a:prstGeom>
        </p:spPr>
      </p:pic>
      <p:sp>
        <p:nvSpPr>
          <p:cNvPr id="8" name="Footer Placeholder 7">
            <a:extLst>
              <a:ext uri="{FF2B5EF4-FFF2-40B4-BE49-F238E27FC236}">
                <a16:creationId xmlns:a16="http://schemas.microsoft.com/office/drawing/2014/main" id="{78DE1C4B-36D4-1FD3-B827-AB6D430ADC1A}"/>
              </a:ext>
            </a:extLst>
          </p:cNvPr>
          <p:cNvSpPr>
            <a:spLocks noGrp="1"/>
          </p:cNvSpPr>
          <p:nvPr>
            <p:ph type="ftr" sz="quarter" idx="11"/>
          </p:nvPr>
        </p:nvSpPr>
        <p:spPr/>
        <p:txBody>
          <a:bodyPr/>
          <a:lstStyle/>
          <a:p>
            <a:r>
              <a:rPr lang="en-US"/>
              <a:t>Green Building Practices</a:t>
            </a:r>
            <a:endParaRPr lang="en-US" dirty="0"/>
          </a:p>
        </p:txBody>
      </p:sp>
      <p:sp>
        <p:nvSpPr>
          <p:cNvPr id="10" name="Slide Number Placeholder 9">
            <a:extLst>
              <a:ext uri="{FF2B5EF4-FFF2-40B4-BE49-F238E27FC236}">
                <a16:creationId xmlns:a16="http://schemas.microsoft.com/office/drawing/2014/main" id="{E7EE9B6D-664C-4E4E-4B84-5CB24CF6CCAB}"/>
              </a:ext>
            </a:extLst>
          </p:cNvPr>
          <p:cNvSpPr>
            <a:spLocks noGrp="1"/>
          </p:cNvSpPr>
          <p:nvPr>
            <p:ph type="sldNum" sz="quarter" idx="12"/>
          </p:nvPr>
        </p:nvSpPr>
        <p:spPr/>
        <p:txBody>
          <a:bodyPr/>
          <a:lstStyle/>
          <a:p>
            <a:fld id="{CEBD3C26-D384-4B35-98A2-467C7B3AE198}" type="slidenum">
              <a:rPr lang="en-US" smtClean="0"/>
              <a:t>3</a:t>
            </a:fld>
            <a:endParaRPr lang="en-US"/>
          </a:p>
        </p:txBody>
      </p:sp>
      <p:pic>
        <p:nvPicPr>
          <p:cNvPr id="5" name="Picture 4">
            <a:extLst>
              <a:ext uri="{FF2B5EF4-FFF2-40B4-BE49-F238E27FC236}">
                <a16:creationId xmlns:a16="http://schemas.microsoft.com/office/drawing/2014/main" id="{F6AF03BF-554A-0C2F-668C-7BE16619B743}"/>
              </a:ext>
            </a:extLst>
          </p:cNvPr>
          <p:cNvPicPr>
            <a:picLocks/>
          </p:cNvPicPr>
          <p:nvPr/>
        </p:nvPicPr>
        <p:blipFill>
          <a:blip r:embed="rId3"/>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3E1F27F1-BBA4-481C-AD14-FDDFDF9BF662}"/>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1" name="Picture 10">
            <a:extLst>
              <a:ext uri="{FF2B5EF4-FFF2-40B4-BE49-F238E27FC236}">
                <a16:creationId xmlns:a16="http://schemas.microsoft.com/office/drawing/2014/main" id="{2DDF9534-CA05-3CF1-5AEE-D1DC9B2EA75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1523121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dirty="0"/>
              <a:t>LEED Scorecard Development</a:t>
            </a:r>
          </a:p>
          <a:p>
            <a:endParaRPr lang="en-US" sz="2400" dirty="0"/>
          </a:p>
          <a:p>
            <a:r>
              <a:rPr lang="en-US" sz="2400" b="1" dirty="0"/>
              <a:t>Scorecard Rules</a:t>
            </a:r>
          </a:p>
          <a:p>
            <a:endParaRPr lang="en-US" sz="2400" u="sng" dirty="0"/>
          </a:p>
          <a:p>
            <a:r>
              <a:rPr lang="en-US" sz="2400" dirty="0"/>
              <a:t>USGBC has instituted conventions aimed at simplifying the output of the weightings process and into a scorecard:</a:t>
            </a:r>
          </a:p>
          <a:p>
            <a:pPr marL="342900" indent="-342900">
              <a:buFont typeface="Wingdings" panose="05000000000000000000" pitchFamily="2" charset="2"/>
              <a:buChar char="q"/>
            </a:pPr>
            <a:r>
              <a:rPr lang="en-US" sz="2400" dirty="0"/>
              <a:t>100 base points – the base LEED Rating System is a 100-point system.</a:t>
            </a:r>
          </a:p>
          <a:p>
            <a:pPr marL="342900" indent="-342900">
              <a:buFont typeface="Wingdings" panose="05000000000000000000" pitchFamily="2" charset="2"/>
              <a:buChar char="q"/>
            </a:pPr>
            <a:r>
              <a:rPr lang="en-US" sz="2400" dirty="0"/>
              <a:t>1-point minimum - All credits in the rating system are worth at least one point.</a:t>
            </a:r>
          </a:p>
          <a:p>
            <a:pPr marL="342900" indent="-342900">
              <a:buFont typeface="Wingdings" panose="05000000000000000000" pitchFamily="2" charset="2"/>
              <a:buChar char="q"/>
            </a:pPr>
            <a:r>
              <a:rPr lang="en-US" sz="2400" dirty="0"/>
              <a:t>Whole points - Rounding conventions are used to ensure that fractional credit values are rounded to the nearest whole point.</a:t>
            </a:r>
            <a:endParaRPr lang="en-US" sz="2400" u="sng" dirty="0"/>
          </a:p>
        </p:txBody>
      </p:sp>
      <p:sp>
        <p:nvSpPr>
          <p:cNvPr id="3" name="Footer Placeholder 2">
            <a:extLst>
              <a:ext uri="{FF2B5EF4-FFF2-40B4-BE49-F238E27FC236}">
                <a16:creationId xmlns:a16="http://schemas.microsoft.com/office/drawing/2014/main" id="{76DB365E-6199-8991-D89B-59AC45DB1230}"/>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035C4DAD-258C-EAC6-AFEE-893FE4E166C0}"/>
              </a:ext>
            </a:extLst>
          </p:cNvPr>
          <p:cNvSpPr>
            <a:spLocks noGrp="1"/>
          </p:cNvSpPr>
          <p:nvPr>
            <p:ph type="sldNum" sz="quarter" idx="12"/>
          </p:nvPr>
        </p:nvSpPr>
        <p:spPr/>
        <p:txBody>
          <a:bodyPr/>
          <a:lstStyle/>
          <a:p>
            <a:fld id="{CEBD3C26-D384-4B35-98A2-467C7B3AE198}" type="slidenum">
              <a:rPr lang="en-US" smtClean="0"/>
              <a:t>30</a:t>
            </a:fld>
            <a:endParaRPr lang="en-US"/>
          </a:p>
        </p:txBody>
      </p:sp>
      <p:pic>
        <p:nvPicPr>
          <p:cNvPr id="5" name="Picture 4">
            <a:extLst>
              <a:ext uri="{FF2B5EF4-FFF2-40B4-BE49-F238E27FC236}">
                <a16:creationId xmlns:a16="http://schemas.microsoft.com/office/drawing/2014/main" id="{82F10F26-B83A-EB47-53D2-D94B8256E381}"/>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1071F1FA-A00B-B23F-FB3F-195FE8640D9D}"/>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73175FB6-DC1A-8FE7-198A-2EC8B93A153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17801704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dirty="0"/>
              <a:t>Conclusions: Lessons Learned</a:t>
            </a:r>
          </a:p>
          <a:p>
            <a:endParaRPr lang="en-US" sz="2400" dirty="0"/>
          </a:p>
          <a:p>
            <a:pPr marL="342900" indent="-342900">
              <a:buFont typeface="Wingdings" panose="05000000000000000000" pitchFamily="2" charset="2"/>
              <a:buChar char="Ø"/>
            </a:pPr>
            <a:r>
              <a:rPr lang="en-US" sz="2400" dirty="0"/>
              <a:t>A more robust and transparent articulation of USGBC goals</a:t>
            </a:r>
          </a:p>
          <a:p>
            <a:pPr marL="342900" indent="-342900">
              <a:buFont typeface="Wingdings" panose="05000000000000000000" pitchFamily="2" charset="2"/>
              <a:buChar char="Ø"/>
            </a:pPr>
            <a:r>
              <a:rPr lang="en-US" sz="2400" dirty="0"/>
              <a:t>Ability to measure current and future success of the LEED rating system</a:t>
            </a:r>
          </a:p>
          <a:p>
            <a:pPr marL="342900" indent="-342900">
              <a:buFont typeface="Wingdings" panose="05000000000000000000" pitchFamily="2" charset="2"/>
              <a:buChar char="Ø"/>
            </a:pPr>
            <a:r>
              <a:rPr lang="en-US" sz="2400" dirty="0"/>
              <a:t>Technical Development Agenda</a:t>
            </a:r>
          </a:p>
          <a:p>
            <a:pPr marL="342900" indent="-342900">
              <a:buFont typeface="Wingdings" panose="05000000000000000000" pitchFamily="2" charset="2"/>
              <a:buChar char="Ø"/>
            </a:pPr>
            <a:r>
              <a:rPr lang="en-US" sz="2400" dirty="0"/>
              <a:t>Importance of Prioritization</a:t>
            </a:r>
          </a:p>
          <a:p>
            <a:pPr marL="342900" indent="-342900">
              <a:buFont typeface="Wingdings" panose="05000000000000000000" pitchFamily="2" charset="2"/>
              <a:buChar char="Ø"/>
            </a:pPr>
            <a:r>
              <a:rPr lang="en-US" sz="2400" dirty="0"/>
              <a:t>Simplicity to the user</a:t>
            </a:r>
          </a:p>
          <a:p>
            <a:pPr marL="342900" indent="-342900">
              <a:buFont typeface="Wingdings" panose="05000000000000000000" pitchFamily="2" charset="2"/>
              <a:buChar char="Ø"/>
            </a:pPr>
            <a:r>
              <a:rPr lang="en-US" sz="2400" dirty="0"/>
              <a:t>LEED Customization – Multiple Lenses of Sustainability</a:t>
            </a:r>
          </a:p>
        </p:txBody>
      </p:sp>
      <p:sp>
        <p:nvSpPr>
          <p:cNvPr id="3" name="Footer Placeholder 2">
            <a:extLst>
              <a:ext uri="{FF2B5EF4-FFF2-40B4-BE49-F238E27FC236}">
                <a16:creationId xmlns:a16="http://schemas.microsoft.com/office/drawing/2014/main" id="{A88AF3A2-06EC-CE03-961D-A37ED707A353}"/>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275BC17C-2486-8804-DDAE-BCD9C9A03A66}"/>
              </a:ext>
            </a:extLst>
          </p:cNvPr>
          <p:cNvSpPr>
            <a:spLocks noGrp="1"/>
          </p:cNvSpPr>
          <p:nvPr>
            <p:ph type="sldNum" sz="quarter" idx="12"/>
          </p:nvPr>
        </p:nvSpPr>
        <p:spPr/>
        <p:txBody>
          <a:bodyPr/>
          <a:lstStyle/>
          <a:p>
            <a:fld id="{CEBD3C26-D384-4B35-98A2-467C7B3AE198}" type="slidenum">
              <a:rPr lang="en-US" smtClean="0"/>
              <a:t>31</a:t>
            </a:fld>
            <a:endParaRPr lang="en-US"/>
          </a:p>
        </p:txBody>
      </p:sp>
      <p:pic>
        <p:nvPicPr>
          <p:cNvPr id="5" name="Picture 4">
            <a:extLst>
              <a:ext uri="{FF2B5EF4-FFF2-40B4-BE49-F238E27FC236}">
                <a16:creationId xmlns:a16="http://schemas.microsoft.com/office/drawing/2014/main" id="{3DF58FF7-E225-01F0-0938-0D8F5E00360E}"/>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9E6B1F2E-54B3-3505-EE17-D9ED5B0B99AA}"/>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23E7EB0E-2C21-3329-0651-F6759D5C9CED}"/>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5937201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Appendix A – Detailed Impact Category and Components Purpose</a:t>
            </a:r>
            <a:endParaRPr lang="en-US" sz="2400" dirty="0"/>
          </a:p>
          <a:p>
            <a:endParaRPr lang="en-US" sz="2400" dirty="0"/>
          </a:p>
          <a:p>
            <a:r>
              <a:rPr lang="en-US" sz="2400" dirty="0"/>
              <a:t>In order to make accurate and consistent decisions on the associations between LEED credits and impact category components, detailed definitions and system boundaries were needed for each component.</a:t>
            </a:r>
          </a:p>
        </p:txBody>
      </p:sp>
      <p:sp>
        <p:nvSpPr>
          <p:cNvPr id="3" name="Footer Placeholder 2">
            <a:extLst>
              <a:ext uri="{FF2B5EF4-FFF2-40B4-BE49-F238E27FC236}">
                <a16:creationId xmlns:a16="http://schemas.microsoft.com/office/drawing/2014/main" id="{0E618712-DE62-FAAF-5485-19D1CBCE87D3}"/>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32BCECAA-1CAA-E6FC-0782-A10ABADEB339}"/>
              </a:ext>
            </a:extLst>
          </p:cNvPr>
          <p:cNvSpPr>
            <a:spLocks noGrp="1"/>
          </p:cNvSpPr>
          <p:nvPr>
            <p:ph type="sldNum" sz="quarter" idx="12"/>
          </p:nvPr>
        </p:nvSpPr>
        <p:spPr/>
        <p:txBody>
          <a:bodyPr/>
          <a:lstStyle/>
          <a:p>
            <a:fld id="{CEBD3C26-D384-4B35-98A2-467C7B3AE198}" type="slidenum">
              <a:rPr lang="en-US" smtClean="0"/>
              <a:t>32</a:t>
            </a:fld>
            <a:endParaRPr lang="en-US"/>
          </a:p>
        </p:txBody>
      </p:sp>
      <p:pic>
        <p:nvPicPr>
          <p:cNvPr id="5" name="Picture 4">
            <a:extLst>
              <a:ext uri="{FF2B5EF4-FFF2-40B4-BE49-F238E27FC236}">
                <a16:creationId xmlns:a16="http://schemas.microsoft.com/office/drawing/2014/main" id="{547C247E-CD6D-0DB7-8169-E4312894CFE6}"/>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E9E53198-86BE-DA51-AFB7-E69B6AB1CD73}"/>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6CDAF42B-BDC9-585E-AEDB-BCB5C183B91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4190576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Reverse Contribution to Global Climate Change</a:t>
            </a:r>
          </a:p>
          <a:p>
            <a:endParaRPr lang="en-US" sz="2400" dirty="0"/>
          </a:p>
          <a:p>
            <a:r>
              <a:rPr lang="en-US" sz="2400" dirty="0"/>
              <a:t>Reverse contribution to the primary drivers of climate change that are within the control of the building industry and addressable through the LEED rating system.</a:t>
            </a:r>
          </a:p>
          <a:p>
            <a:endParaRPr lang="en-US" sz="2400" dirty="0"/>
          </a:p>
          <a:p>
            <a:r>
              <a:rPr lang="en-US" sz="2400" dirty="0"/>
              <a:t>The reduction of fossil-fuel based energy consumption is the most impactful way that a project can help to reverse contribution to climate change.</a:t>
            </a:r>
          </a:p>
          <a:p>
            <a:endParaRPr lang="en-US" sz="2400" dirty="0"/>
          </a:p>
          <a:p>
            <a:r>
              <a:rPr lang="en-US" sz="2400" dirty="0"/>
              <a:t>The following components break this down to the particular areas where a project can effect change.</a:t>
            </a:r>
          </a:p>
        </p:txBody>
      </p:sp>
      <p:sp>
        <p:nvSpPr>
          <p:cNvPr id="3" name="Footer Placeholder 2">
            <a:extLst>
              <a:ext uri="{FF2B5EF4-FFF2-40B4-BE49-F238E27FC236}">
                <a16:creationId xmlns:a16="http://schemas.microsoft.com/office/drawing/2014/main" id="{BF578760-BE99-9DF3-5355-259406D4B7ED}"/>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713877BB-DE7B-35C8-1B62-9335D1C65526}"/>
              </a:ext>
            </a:extLst>
          </p:cNvPr>
          <p:cNvSpPr>
            <a:spLocks noGrp="1"/>
          </p:cNvSpPr>
          <p:nvPr>
            <p:ph type="sldNum" sz="quarter" idx="12"/>
          </p:nvPr>
        </p:nvSpPr>
        <p:spPr/>
        <p:txBody>
          <a:bodyPr/>
          <a:lstStyle/>
          <a:p>
            <a:fld id="{CEBD3C26-D384-4B35-98A2-467C7B3AE198}" type="slidenum">
              <a:rPr lang="en-US" smtClean="0"/>
              <a:t>33</a:t>
            </a:fld>
            <a:endParaRPr lang="en-US"/>
          </a:p>
        </p:txBody>
      </p:sp>
      <p:pic>
        <p:nvPicPr>
          <p:cNvPr id="5" name="Picture 4">
            <a:extLst>
              <a:ext uri="{FF2B5EF4-FFF2-40B4-BE49-F238E27FC236}">
                <a16:creationId xmlns:a16="http://schemas.microsoft.com/office/drawing/2014/main" id="{67DCF191-0F81-7D82-91E9-A21B90D44717}"/>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574B96B2-1606-76D5-3669-63EA9AE28E7A}"/>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805B985A-6B20-29D7-6CCF-09C68BE287D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2228324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u="sng" dirty="0"/>
              <a:t>Reverse Contribution to Global Climate Change</a:t>
            </a:r>
          </a:p>
          <a:p>
            <a:endParaRPr lang="en-US" sz="2400" b="1" dirty="0"/>
          </a:p>
          <a:p>
            <a:r>
              <a:rPr lang="en-US" sz="2400" b="1" dirty="0"/>
              <a:t>GHG Emissions Reduction from Building Operations Energy Use</a:t>
            </a:r>
          </a:p>
          <a:p>
            <a:r>
              <a:rPr lang="en-US" sz="2000" dirty="0"/>
              <a:t>To target energy use reductions directly associated with building operations. This includes all building systems and operations within the building or associated grounds that rely on electricity or other fuel sources for energy consumption.</a:t>
            </a:r>
          </a:p>
        </p:txBody>
      </p:sp>
      <p:sp>
        <p:nvSpPr>
          <p:cNvPr id="3" name="Footer Placeholder 2">
            <a:extLst>
              <a:ext uri="{FF2B5EF4-FFF2-40B4-BE49-F238E27FC236}">
                <a16:creationId xmlns:a16="http://schemas.microsoft.com/office/drawing/2014/main" id="{1D040FB6-1EFD-32DC-B151-20D2E74196D4}"/>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0C1123E7-EF96-F2DE-A6BE-AA46479CDCB2}"/>
              </a:ext>
            </a:extLst>
          </p:cNvPr>
          <p:cNvSpPr>
            <a:spLocks noGrp="1"/>
          </p:cNvSpPr>
          <p:nvPr>
            <p:ph type="sldNum" sz="quarter" idx="12"/>
          </p:nvPr>
        </p:nvSpPr>
        <p:spPr/>
        <p:txBody>
          <a:bodyPr/>
          <a:lstStyle/>
          <a:p>
            <a:fld id="{CEBD3C26-D384-4B35-98A2-467C7B3AE198}" type="slidenum">
              <a:rPr lang="en-US" smtClean="0"/>
              <a:t>34</a:t>
            </a:fld>
            <a:endParaRPr lang="en-US"/>
          </a:p>
        </p:txBody>
      </p:sp>
      <p:pic>
        <p:nvPicPr>
          <p:cNvPr id="5" name="Picture 4">
            <a:extLst>
              <a:ext uri="{FF2B5EF4-FFF2-40B4-BE49-F238E27FC236}">
                <a16:creationId xmlns:a16="http://schemas.microsoft.com/office/drawing/2014/main" id="{03441BC0-76A0-19CF-9FB8-CFBC75F13735}"/>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94BBD941-6DA2-76A1-9382-1730E199BE86}"/>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36D39702-C348-DB34-9CBE-7F70FDB01E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8402106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Reverse Contribution to Global Climate Change</a:t>
            </a:r>
          </a:p>
          <a:p>
            <a:endParaRPr lang="en-US" sz="2400" b="1" dirty="0"/>
          </a:p>
          <a:p>
            <a:r>
              <a:rPr lang="en-US" sz="2400" b="1" dirty="0"/>
              <a:t>GHG Emissions Reduction from Transportation Energy Use</a:t>
            </a:r>
          </a:p>
          <a:p>
            <a:r>
              <a:rPr lang="en-US" sz="2000" dirty="0"/>
              <a:t>To target energy use reductions associated with the transportation of building occupants, employees, customers, visitors, business travel, etc.</a:t>
            </a:r>
          </a:p>
        </p:txBody>
      </p:sp>
      <p:sp>
        <p:nvSpPr>
          <p:cNvPr id="3" name="Footer Placeholder 2">
            <a:extLst>
              <a:ext uri="{FF2B5EF4-FFF2-40B4-BE49-F238E27FC236}">
                <a16:creationId xmlns:a16="http://schemas.microsoft.com/office/drawing/2014/main" id="{A63B2F09-73F5-6890-29B2-20696886754C}"/>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820F8A48-457B-B2DE-95E7-16B94F112BE7}"/>
              </a:ext>
            </a:extLst>
          </p:cNvPr>
          <p:cNvSpPr>
            <a:spLocks noGrp="1"/>
          </p:cNvSpPr>
          <p:nvPr>
            <p:ph type="sldNum" sz="quarter" idx="12"/>
          </p:nvPr>
        </p:nvSpPr>
        <p:spPr/>
        <p:txBody>
          <a:bodyPr/>
          <a:lstStyle/>
          <a:p>
            <a:fld id="{CEBD3C26-D384-4B35-98A2-467C7B3AE198}" type="slidenum">
              <a:rPr lang="en-US" smtClean="0"/>
              <a:t>35</a:t>
            </a:fld>
            <a:endParaRPr lang="en-US"/>
          </a:p>
        </p:txBody>
      </p:sp>
      <p:pic>
        <p:nvPicPr>
          <p:cNvPr id="5" name="Picture 4">
            <a:extLst>
              <a:ext uri="{FF2B5EF4-FFF2-40B4-BE49-F238E27FC236}">
                <a16:creationId xmlns:a16="http://schemas.microsoft.com/office/drawing/2014/main" id="{60897F9C-44FC-3C46-8130-222DA39642AB}"/>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13E3C453-4366-5BCE-40D2-8D631ED7E600}"/>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11D4D6ED-FEAE-4D17-43B0-FFEE2086600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770549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u="sng" dirty="0"/>
              <a:t>Reverse Contribution to Global Climate Change</a:t>
            </a:r>
          </a:p>
          <a:p>
            <a:endParaRPr lang="en-US" sz="2400" b="1" dirty="0"/>
          </a:p>
          <a:p>
            <a:r>
              <a:rPr lang="en-US" sz="2400" b="1" dirty="0"/>
              <a:t>GHG Emissions Reduction from the Embodied Energy of Materials and Water Use</a:t>
            </a:r>
          </a:p>
          <a:p>
            <a:r>
              <a:rPr lang="en-US" sz="2000" dirty="0"/>
              <a:t>To target GHG-emissions reductions associated with the energy use and processes required in the extraction, production, transportation, conveyance, manufacturing, assembly, distribution, use, posttreatment, and disposal of materials, products and processed water. Any measures that directly reduce the use of potable water, non-potable water, or raw materials (e.g. reduced packaging, building reuse) will indirectly reduce energy as well because of the embodied energy associated with these product life cycles.</a:t>
            </a:r>
          </a:p>
        </p:txBody>
      </p:sp>
      <p:sp>
        <p:nvSpPr>
          <p:cNvPr id="3" name="Footer Placeholder 2">
            <a:extLst>
              <a:ext uri="{FF2B5EF4-FFF2-40B4-BE49-F238E27FC236}">
                <a16:creationId xmlns:a16="http://schemas.microsoft.com/office/drawing/2014/main" id="{51ACC258-F8CD-4421-E20F-0CAB3F607E38}"/>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CF35E842-50D7-E224-F7EA-5738EC07E9CD}"/>
              </a:ext>
            </a:extLst>
          </p:cNvPr>
          <p:cNvSpPr>
            <a:spLocks noGrp="1"/>
          </p:cNvSpPr>
          <p:nvPr>
            <p:ph type="sldNum" sz="quarter" idx="12"/>
          </p:nvPr>
        </p:nvSpPr>
        <p:spPr/>
        <p:txBody>
          <a:bodyPr/>
          <a:lstStyle/>
          <a:p>
            <a:fld id="{CEBD3C26-D384-4B35-98A2-467C7B3AE198}" type="slidenum">
              <a:rPr lang="en-US" smtClean="0"/>
              <a:t>36</a:t>
            </a:fld>
            <a:endParaRPr lang="en-US"/>
          </a:p>
        </p:txBody>
      </p:sp>
      <p:pic>
        <p:nvPicPr>
          <p:cNvPr id="5" name="Picture 4">
            <a:extLst>
              <a:ext uri="{FF2B5EF4-FFF2-40B4-BE49-F238E27FC236}">
                <a16:creationId xmlns:a16="http://schemas.microsoft.com/office/drawing/2014/main" id="{8B95043E-F237-4287-3439-A8FEE1F76977}"/>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4FFA908E-CE8D-D3D5-010F-C4676EA58BE7}"/>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D8730D99-AE19-D767-C9E9-D1489D59E91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776679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Reverse Contribution to Global Climate Change</a:t>
            </a:r>
          </a:p>
          <a:p>
            <a:endParaRPr lang="en-US" sz="2400" b="1" dirty="0"/>
          </a:p>
          <a:p>
            <a:r>
              <a:rPr lang="en-US" sz="2400" b="1" dirty="0"/>
              <a:t>GHG Emissions Reduction from a Cleaner Energy Supply</a:t>
            </a:r>
          </a:p>
          <a:p>
            <a:r>
              <a:rPr lang="en-US" sz="2000" dirty="0"/>
              <a:t>To target actions and measures that support a cleaner, less GHG-emissions intensive energy supply and a greater reliance on renewable sources of energy.</a:t>
            </a:r>
          </a:p>
        </p:txBody>
      </p:sp>
      <p:sp>
        <p:nvSpPr>
          <p:cNvPr id="3" name="Footer Placeholder 2">
            <a:extLst>
              <a:ext uri="{FF2B5EF4-FFF2-40B4-BE49-F238E27FC236}">
                <a16:creationId xmlns:a16="http://schemas.microsoft.com/office/drawing/2014/main" id="{33DE3003-7C24-8C4B-EAC1-BB814D4C4519}"/>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21544143-BFB7-E74A-F2C1-B41F0D5C3604}"/>
              </a:ext>
            </a:extLst>
          </p:cNvPr>
          <p:cNvSpPr>
            <a:spLocks noGrp="1"/>
          </p:cNvSpPr>
          <p:nvPr>
            <p:ph type="sldNum" sz="quarter" idx="12"/>
          </p:nvPr>
        </p:nvSpPr>
        <p:spPr/>
        <p:txBody>
          <a:bodyPr/>
          <a:lstStyle/>
          <a:p>
            <a:fld id="{CEBD3C26-D384-4B35-98A2-467C7B3AE198}" type="slidenum">
              <a:rPr lang="en-US" smtClean="0"/>
              <a:t>37</a:t>
            </a:fld>
            <a:endParaRPr lang="en-US"/>
          </a:p>
        </p:txBody>
      </p:sp>
      <p:pic>
        <p:nvPicPr>
          <p:cNvPr id="5" name="Picture 4">
            <a:extLst>
              <a:ext uri="{FF2B5EF4-FFF2-40B4-BE49-F238E27FC236}">
                <a16:creationId xmlns:a16="http://schemas.microsoft.com/office/drawing/2014/main" id="{6B7AAB02-0933-20E1-7EBC-50370E9FB56D}"/>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126B0D9F-FE11-AFDD-8FEB-2EB0E3D6FC3B}"/>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F09B935A-161A-192A-AB91-0AD9D531B14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9214926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u="sng" dirty="0"/>
              <a:t>Reverse Contribution to Global Climate Change</a:t>
            </a:r>
          </a:p>
          <a:p>
            <a:endParaRPr lang="en-US" sz="2400" b="1" dirty="0"/>
          </a:p>
          <a:p>
            <a:r>
              <a:rPr lang="en-US" sz="2400" b="1" dirty="0"/>
              <a:t>Global Warming Potential Reduction from Non-Energy Related Drivers</a:t>
            </a:r>
          </a:p>
          <a:p>
            <a:r>
              <a:rPr lang="en-US" sz="2000" dirty="0"/>
              <a:t>To address the non-energy related climate change drivers (e.g. albedo, carbon sinks, non-energy related GHG emissions) and identifies actions that reduce these contributions to climate change (e.g. land use changes, heat island reduction, reforestation, refrigerant purchases).</a:t>
            </a:r>
          </a:p>
        </p:txBody>
      </p:sp>
      <p:sp>
        <p:nvSpPr>
          <p:cNvPr id="3" name="Footer Placeholder 2">
            <a:extLst>
              <a:ext uri="{FF2B5EF4-FFF2-40B4-BE49-F238E27FC236}">
                <a16:creationId xmlns:a16="http://schemas.microsoft.com/office/drawing/2014/main" id="{8DF10B82-1534-D0E1-7313-D7AD382389E2}"/>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83BCE5EC-3883-F0FA-3AA3-0D6C9E26CA9B}"/>
              </a:ext>
            </a:extLst>
          </p:cNvPr>
          <p:cNvSpPr>
            <a:spLocks noGrp="1"/>
          </p:cNvSpPr>
          <p:nvPr>
            <p:ph type="sldNum" sz="quarter" idx="12"/>
          </p:nvPr>
        </p:nvSpPr>
        <p:spPr/>
        <p:txBody>
          <a:bodyPr/>
          <a:lstStyle/>
          <a:p>
            <a:fld id="{CEBD3C26-D384-4B35-98A2-467C7B3AE198}" type="slidenum">
              <a:rPr lang="en-US" smtClean="0"/>
              <a:t>38</a:t>
            </a:fld>
            <a:endParaRPr lang="en-US"/>
          </a:p>
        </p:txBody>
      </p:sp>
      <p:pic>
        <p:nvPicPr>
          <p:cNvPr id="5" name="Picture 4">
            <a:extLst>
              <a:ext uri="{FF2B5EF4-FFF2-40B4-BE49-F238E27FC236}">
                <a16:creationId xmlns:a16="http://schemas.microsoft.com/office/drawing/2014/main" id="{FCAB7AEB-F809-B6A0-9689-5319C20B1095}"/>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B8AF681E-41C9-4EB0-58E5-045B06048790}"/>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C6376154-AC58-0FCD-904E-F00ECF0EA63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29039072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254163" cy="5486400"/>
          </a:xfrm>
          <a:prstGeom prst="rect">
            <a:avLst/>
          </a:prstGeom>
          <a:noFill/>
        </p:spPr>
        <p:txBody>
          <a:bodyPr wrap="square" lIns="182880" rIns="182880" rtlCol="0">
            <a:noAutofit/>
          </a:bodyPr>
          <a:lstStyle/>
          <a:p>
            <a:r>
              <a:rPr lang="en-US" sz="2800" b="1" u="sng" dirty="0"/>
              <a:t>Enhance Individual Human Health and Well-Being</a:t>
            </a:r>
          </a:p>
          <a:p>
            <a:endParaRPr lang="en-US" sz="2400" dirty="0"/>
          </a:p>
          <a:p>
            <a:r>
              <a:rPr lang="en-US" sz="2400" dirty="0"/>
              <a:t>Protect and improve individual human health through changes in how we design, construct and operate within the built environment.</a:t>
            </a:r>
          </a:p>
        </p:txBody>
      </p:sp>
      <p:sp>
        <p:nvSpPr>
          <p:cNvPr id="3" name="Footer Placeholder 2">
            <a:extLst>
              <a:ext uri="{FF2B5EF4-FFF2-40B4-BE49-F238E27FC236}">
                <a16:creationId xmlns:a16="http://schemas.microsoft.com/office/drawing/2014/main" id="{31CDBA04-471B-6C85-7CCA-A81202442C28}"/>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3E8D196A-9CC6-8977-969B-4A60FF475FF5}"/>
              </a:ext>
            </a:extLst>
          </p:cNvPr>
          <p:cNvSpPr>
            <a:spLocks noGrp="1"/>
          </p:cNvSpPr>
          <p:nvPr>
            <p:ph type="sldNum" sz="quarter" idx="12"/>
          </p:nvPr>
        </p:nvSpPr>
        <p:spPr/>
        <p:txBody>
          <a:bodyPr/>
          <a:lstStyle/>
          <a:p>
            <a:fld id="{CEBD3C26-D384-4B35-98A2-467C7B3AE198}" type="slidenum">
              <a:rPr lang="en-US" smtClean="0"/>
              <a:t>39</a:t>
            </a:fld>
            <a:endParaRPr lang="en-US"/>
          </a:p>
        </p:txBody>
      </p:sp>
      <p:pic>
        <p:nvPicPr>
          <p:cNvPr id="5" name="Picture 4">
            <a:extLst>
              <a:ext uri="{FF2B5EF4-FFF2-40B4-BE49-F238E27FC236}">
                <a16:creationId xmlns:a16="http://schemas.microsoft.com/office/drawing/2014/main" id="{4D3503B1-26DF-8FDA-C9FD-38AE1E26ABBE}"/>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8AD9267B-7214-7114-24DF-B0A65C8DD6CB}"/>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EA33A6B0-6AE2-B911-E794-F18CCAECBFD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2908192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dirty="0"/>
              <a:t>Background</a:t>
            </a:r>
            <a:endParaRPr lang="en-US" sz="2800" dirty="0"/>
          </a:p>
          <a:p>
            <a:endParaRPr lang="en-US" sz="2400" dirty="0"/>
          </a:p>
          <a:p>
            <a:r>
              <a:rPr lang="en-US" sz="2400" b="1" dirty="0"/>
              <a:t>LEED v4</a:t>
            </a:r>
          </a:p>
          <a:p>
            <a:pPr marL="342900" indent="-342900">
              <a:buFont typeface="Wingdings" panose="05000000000000000000" pitchFamily="2" charset="2"/>
              <a:buChar char="q"/>
            </a:pPr>
            <a:r>
              <a:rPr lang="en-US" sz="2400" dirty="0"/>
              <a:t>“What should a LEED project accomplish?”</a:t>
            </a:r>
            <a:endParaRPr lang="en-US" sz="2400" b="1" dirty="0"/>
          </a:p>
          <a:p>
            <a:pPr marL="342900" indent="-342900">
              <a:buFont typeface="Wingdings" panose="05000000000000000000" pitchFamily="2" charset="2"/>
              <a:buChar char="q"/>
            </a:pPr>
            <a:endParaRPr lang="en-US" sz="2400" dirty="0"/>
          </a:p>
          <a:p>
            <a:endParaRPr lang="en-US" sz="2400" b="1" dirty="0"/>
          </a:p>
          <a:p>
            <a:endParaRPr lang="en-US" sz="2400" dirty="0"/>
          </a:p>
        </p:txBody>
      </p:sp>
      <p:pic>
        <p:nvPicPr>
          <p:cNvPr id="10" name="Picture 9"/>
          <p:cNvPicPr>
            <a:picLocks noChangeAspect="1"/>
          </p:cNvPicPr>
          <p:nvPr/>
        </p:nvPicPr>
        <p:blipFill>
          <a:blip r:embed="rId2"/>
          <a:stretch>
            <a:fillRect/>
          </a:stretch>
        </p:blipFill>
        <p:spPr>
          <a:xfrm>
            <a:off x="4213043" y="2924238"/>
            <a:ext cx="3765915" cy="2743200"/>
          </a:xfrm>
          <a:prstGeom prst="rect">
            <a:avLst/>
          </a:prstGeom>
        </p:spPr>
      </p:pic>
      <p:sp>
        <p:nvSpPr>
          <p:cNvPr id="3" name="Footer Placeholder 2">
            <a:extLst>
              <a:ext uri="{FF2B5EF4-FFF2-40B4-BE49-F238E27FC236}">
                <a16:creationId xmlns:a16="http://schemas.microsoft.com/office/drawing/2014/main" id="{36D913C6-6B2E-9E87-1227-C91438FD1AE5}"/>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EA35ACB9-916F-5A74-8226-F0235F27C10E}"/>
              </a:ext>
            </a:extLst>
          </p:cNvPr>
          <p:cNvSpPr>
            <a:spLocks noGrp="1"/>
          </p:cNvSpPr>
          <p:nvPr>
            <p:ph type="sldNum" sz="quarter" idx="12"/>
          </p:nvPr>
        </p:nvSpPr>
        <p:spPr/>
        <p:txBody>
          <a:bodyPr/>
          <a:lstStyle/>
          <a:p>
            <a:fld id="{CEBD3C26-D384-4B35-98A2-467C7B3AE198}" type="slidenum">
              <a:rPr lang="en-US" smtClean="0"/>
              <a:t>4</a:t>
            </a:fld>
            <a:endParaRPr lang="en-US"/>
          </a:p>
        </p:txBody>
      </p:sp>
      <p:pic>
        <p:nvPicPr>
          <p:cNvPr id="5" name="Picture 4">
            <a:extLst>
              <a:ext uri="{FF2B5EF4-FFF2-40B4-BE49-F238E27FC236}">
                <a16:creationId xmlns:a16="http://schemas.microsoft.com/office/drawing/2014/main" id="{1A2E2402-BB24-4BCF-2E44-2482EC77FD8C}"/>
              </a:ext>
            </a:extLst>
          </p:cNvPr>
          <p:cNvPicPr>
            <a:picLocks/>
          </p:cNvPicPr>
          <p:nvPr/>
        </p:nvPicPr>
        <p:blipFill>
          <a:blip r:embed="rId3"/>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38217E35-620C-E571-3487-82584E37CD20}"/>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1" name="Picture 10">
            <a:extLst>
              <a:ext uri="{FF2B5EF4-FFF2-40B4-BE49-F238E27FC236}">
                <a16:creationId xmlns:a16="http://schemas.microsoft.com/office/drawing/2014/main" id="{8D13B929-C186-9097-8F6B-1256DF70EB2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1422429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Enhance Individual Human Health and Well-Being</a:t>
            </a:r>
          </a:p>
          <a:p>
            <a:endParaRPr lang="en-US" sz="2400" dirty="0"/>
          </a:p>
          <a:p>
            <a:r>
              <a:rPr lang="en-US" sz="2400" b="1" dirty="0"/>
              <a:t>Support Occupant Comfort and Well-Being</a:t>
            </a:r>
          </a:p>
          <a:p>
            <a:r>
              <a:rPr lang="en-US" sz="2000" dirty="0"/>
              <a:t>To support the mental health, well-being and vitality of building occupants.</a:t>
            </a:r>
          </a:p>
          <a:p>
            <a:endParaRPr lang="en-US" sz="2000" dirty="0"/>
          </a:p>
          <a:p>
            <a:r>
              <a:rPr lang="en-US" sz="2000" dirty="0"/>
              <a:t>Examples of included measure are: improved daylighting, indoors acoustics, greater access to the outdoors, closer proximity to community services, increased ventilation, etc.</a:t>
            </a:r>
          </a:p>
          <a:p>
            <a:endParaRPr lang="en-US" sz="2000" dirty="0"/>
          </a:p>
          <a:p>
            <a:r>
              <a:rPr lang="en-US" sz="2000" dirty="0"/>
              <a:t>The scope of this component is focused on the building use phase of the building cycle, and within the project boundary.</a:t>
            </a:r>
          </a:p>
        </p:txBody>
      </p:sp>
      <p:sp>
        <p:nvSpPr>
          <p:cNvPr id="3" name="Footer Placeholder 2">
            <a:extLst>
              <a:ext uri="{FF2B5EF4-FFF2-40B4-BE49-F238E27FC236}">
                <a16:creationId xmlns:a16="http://schemas.microsoft.com/office/drawing/2014/main" id="{708E7308-7D27-AA4F-33A2-91D65D300014}"/>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B5146B48-5649-9B35-698A-F382868A8BA7}"/>
              </a:ext>
            </a:extLst>
          </p:cNvPr>
          <p:cNvSpPr>
            <a:spLocks noGrp="1"/>
          </p:cNvSpPr>
          <p:nvPr>
            <p:ph type="sldNum" sz="quarter" idx="12"/>
          </p:nvPr>
        </p:nvSpPr>
        <p:spPr/>
        <p:txBody>
          <a:bodyPr/>
          <a:lstStyle/>
          <a:p>
            <a:fld id="{CEBD3C26-D384-4B35-98A2-467C7B3AE198}" type="slidenum">
              <a:rPr lang="en-US" smtClean="0"/>
              <a:t>40</a:t>
            </a:fld>
            <a:endParaRPr lang="en-US"/>
          </a:p>
        </p:txBody>
      </p:sp>
      <p:pic>
        <p:nvPicPr>
          <p:cNvPr id="5" name="Picture 4">
            <a:extLst>
              <a:ext uri="{FF2B5EF4-FFF2-40B4-BE49-F238E27FC236}">
                <a16:creationId xmlns:a16="http://schemas.microsoft.com/office/drawing/2014/main" id="{297E101E-2486-AF7E-320E-FA92A6197317}"/>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8AA399AF-777E-6F3E-FF08-B73D397861B5}"/>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17B5534A-AC46-357B-93B1-E8231639D7E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21634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Enhance Individual Human Health and Well-Being</a:t>
            </a:r>
          </a:p>
          <a:p>
            <a:endParaRPr lang="en-US" sz="2400" dirty="0"/>
          </a:p>
          <a:p>
            <a:r>
              <a:rPr lang="en-US" sz="2400" b="1" dirty="0"/>
              <a:t>Protect Human Health from Direct Exposure to Negative Health Impacts</a:t>
            </a:r>
          </a:p>
          <a:p>
            <a:r>
              <a:rPr lang="en-US" sz="2000" dirty="0"/>
              <a:t>To focus on measures that can lead to improved general health and a reduction of factors (e.g. toxicity levels, carcinogenic substance levels, accidents/injury) that contribute to increased rates of morbidity and/or mortality for building occupants and construction workers.</a:t>
            </a:r>
          </a:p>
          <a:p>
            <a:endParaRPr lang="en-US" sz="2000" dirty="0"/>
          </a:p>
          <a:p>
            <a:r>
              <a:rPr lang="en-US" sz="2000" dirty="0"/>
              <a:t>Examples of these might include low VOC building materials, pre-occupancy flush outs, improved construction management practices, improved ventilation rates.</a:t>
            </a:r>
          </a:p>
          <a:p>
            <a:endParaRPr lang="en-US" sz="2000" dirty="0"/>
          </a:p>
          <a:p>
            <a:r>
              <a:rPr lang="en-US" sz="2000" dirty="0"/>
              <a:t>The scope of this component includes: building occupants and design &amp; construction crew during the construction phase and use phase of the building cycle, within the project boundary and its immediate surroundings.</a:t>
            </a:r>
          </a:p>
        </p:txBody>
      </p:sp>
      <p:sp>
        <p:nvSpPr>
          <p:cNvPr id="3" name="Footer Placeholder 2">
            <a:extLst>
              <a:ext uri="{FF2B5EF4-FFF2-40B4-BE49-F238E27FC236}">
                <a16:creationId xmlns:a16="http://schemas.microsoft.com/office/drawing/2014/main" id="{650B7CEC-0BF7-BC43-29E9-9F31E491B86A}"/>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3B1E434E-DE39-4EB7-BF00-829BEC892477}"/>
              </a:ext>
            </a:extLst>
          </p:cNvPr>
          <p:cNvSpPr>
            <a:spLocks noGrp="1"/>
          </p:cNvSpPr>
          <p:nvPr>
            <p:ph type="sldNum" sz="quarter" idx="12"/>
          </p:nvPr>
        </p:nvSpPr>
        <p:spPr/>
        <p:txBody>
          <a:bodyPr/>
          <a:lstStyle/>
          <a:p>
            <a:fld id="{CEBD3C26-D384-4B35-98A2-467C7B3AE198}" type="slidenum">
              <a:rPr lang="en-US" smtClean="0"/>
              <a:t>41</a:t>
            </a:fld>
            <a:endParaRPr lang="en-US"/>
          </a:p>
        </p:txBody>
      </p:sp>
      <p:pic>
        <p:nvPicPr>
          <p:cNvPr id="5" name="Picture 4">
            <a:extLst>
              <a:ext uri="{FF2B5EF4-FFF2-40B4-BE49-F238E27FC236}">
                <a16:creationId xmlns:a16="http://schemas.microsoft.com/office/drawing/2014/main" id="{0A4476FE-0767-2558-20EA-0CD092316A87}"/>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9BA86B9B-216C-CB14-CF74-D0EE5062E337}"/>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E9935FEA-2047-8433-1724-4566EEE0339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1737449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Enhance Individual Human Health and Well-Being</a:t>
            </a:r>
          </a:p>
          <a:p>
            <a:endParaRPr lang="en-US" sz="2400" dirty="0"/>
          </a:p>
          <a:p>
            <a:r>
              <a:rPr lang="en-US" sz="2400" b="1" dirty="0"/>
              <a:t>Protect Human Health Globally and Across the Built Environment Life Cycle</a:t>
            </a:r>
          </a:p>
          <a:p>
            <a:r>
              <a:rPr lang="en-US" dirty="0"/>
              <a:t>To focus on measures that can lead to improved general health and reduce factors that contribute to increased rates of morbidity and/or mortality for all those who are involved or are affected by the impacts of a building project during its product life cycle. This component includes any impacts upstream or downstream of the construction and use phases of a building but excludes the use phase and construction phase because these impacts are accounted for in the other components of the Human Health impact category.</a:t>
            </a:r>
          </a:p>
          <a:p>
            <a:endParaRPr lang="en-US" dirty="0"/>
          </a:p>
          <a:p>
            <a:r>
              <a:rPr lang="en-US" dirty="0"/>
              <a:t>Examples of included measures are: (1) the reduction on the reliance of fossil fuels that, through their extraction (i.e. mining) and processing (e.g. as an energy source, or other product), result in localized pollution and harmful human health effects; (2) the use of building materials that minimize the use of harmful chemical and substances during its production, manufacturing, and distribution (3) building materials that are manufactured in a socially responsible way that do not jeopardize the health and working conditions of employees.</a:t>
            </a:r>
          </a:p>
        </p:txBody>
      </p:sp>
      <p:sp>
        <p:nvSpPr>
          <p:cNvPr id="3" name="Footer Placeholder 2">
            <a:extLst>
              <a:ext uri="{FF2B5EF4-FFF2-40B4-BE49-F238E27FC236}">
                <a16:creationId xmlns:a16="http://schemas.microsoft.com/office/drawing/2014/main" id="{977E325D-1F2F-233C-FD94-EA25CA9B5518}"/>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DFA457E5-0258-5448-E4E2-D7258330D62A}"/>
              </a:ext>
            </a:extLst>
          </p:cNvPr>
          <p:cNvSpPr>
            <a:spLocks noGrp="1"/>
          </p:cNvSpPr>
          <p:nvPr>
            <p:ph type="sldNum" sz="quarter" idx="12"/>
          </p:nvPr>
        </p:nvSpPr>
        <p:spPr/>
        <p:txBody>
          <a:bodyPr/>
          <a:lstStyle/>
          <a:p>
            <a:fld id="{CEBD3C26-D384-4B35-98A2-467C7B3AE198}" type="slidenum">
              <a:rPr lang="en-US" smtClean="0"/>
              <a:t>42</a:t>
            </a:fld>
            <a:endParaRPr lang="en-US"/>
          </a:p>
        </p:txBody>
      </p:sp>
      <p:pic>
        <p:nvPicPr>
          <p:cNvPr id="5" name="Picture 4">
            <a:extLst>
              <a:ext uri="{FF2B5EF4-FFF2-40B4-BE49-F238E27FC236}">
                <a16:creationId xmlns:a16="http://schemas.microsoft.com/office/drawing/2014/main" id="{FFF799EC-F6C4-DC4B-6CCE-3008551075FA}"/>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CA541F4C-5D07-4539-A2A1-53B52A6638BF}"/>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AF1830CC-4DDE-F728-E72A-CAE868BDF5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9947271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u="sng" dirty="0"/>
              <a:t>Protect and Restore Water Resources</a:t>
            </a:r>
          </a:p>
          <a:p>
            <a:endParaRPr lang="en-US" sz="2400" dirty="0"/>
          </a:p>
          <a:p>
            <a:r>
              <a:rPr lang="en-US" sz="2400" dirty="0"/>
              <a:t>Protect and restore the water resources and the important ecological, social and economic services that they provide.</a:t>
            </a:r>
          </a:p>
        </p:txBody>
      </p:sp>
      <p:sp>
        <p:nvSpPr>
          <p:cNvPr id="3" name="Footer Placeholder 2">
            <a:extLst>
              <a:ext uri="{FF2B5EF4-FFF2-40B4-BE49-F238E27FC236}">
                <a16:creationId xmlns:a16="http://schemas.microsoft.com/office/drawing/2014/main" id="{F08B5EEE-3A72-D668-CBBF-926ABDCF4888}"/>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499E811C-4B94-7702-2A2D-FF66E1EF3B01}"/>
              </a:ext>
            </a:extLst>
          </p:cNvPr>
          <p:cNvSpPr>
            <a:spLocks noGrp="1"/>
          </p:cNvSpPr>
          <p:nvPr>
            <p:ph type="sldNum" sz="quarter" idx="12"/>
          </p:nvPr>
        </p:nvSpPr>
        <p:spPr/>
        <p:txBody>
          <a:bodyPr/>
          <a:lstStyle/>
          <a:p>
            <a:fld id="{CEBD3C26-D384-4B35-98A2-467C7B3AE198}" type="slidenum">
              <a:rPr lang="en-US" smtClean="0"/>
              <a:t>43</a:t>
            </a:fld>
            <a:endParaRPr lang="en-US"/>
          </a:p>
        </p:txBody>
      </p:sp>
      <p:pic>
        <p:nvPicPr>
          <p:cNvPr id="5" name="Picture 4">
            <a:extLst>
              <a:ext uri="{FF2B5EF4-FFF2-40B4-BE49-F238E27FC236}">
                <a16:creationId xmlns:a16="http://schemas.microsoft.com/office/drawing/2014/main" id="{505E826D-51B0-1283-CC54-449FB4A2D850}"/>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11B50BF0-55F6-FE72-B9B8-5D877015F2BE}"/>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033EF001-8FF9-BCF9-89D9-A8FB0DFC2B2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20160940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Protect and Restore Water Resources</a:t>
            </a:r>
          </a:p>
          <a:p>
            <a:endParaRPr lang="en-US" sz="2400" dirty="0"/>
          </a:p>
          <a:p>
            <a:r>
              <a:rPr lang="en-US" sz="2400" b="1" dirty="0"/>
              <a:t>Water Conservation</a:t>
            </a:r>
          </a:p>
          <a:p>
            <a:r>
              <a:rPr lang="en-US" sz="2000" dirty="0"/>
              <a:t>To focus on the reduction of overall water consumption within a building and its associated grounds.</a:t>
            </a:r>
          </a:p>
          <a:p>
            <a:endParaRPr lang="en-US" sz="2000" dirty="0"/>
          </a:p>
          <a:p>
            <a:r>
              <a:rPr lang="en-US" sz="2000" dirty="0"/>
              <a:t>The scope of this component is water use within the project boundary during construction and use phase of the building life cycle.</a:t>
            </a:r>
          </a:p>
          <a:p>
            <a:endParaRPr lang="en-US" sz="2000" dirty="0"/>
          </a:p>
          <a:p>
            <a:r>
              <a:rPr lang="en-US" sz="2000" dirty="0"/>
              <a:t>Examples would include reduction of indoor potable water use.</a:t>
            </a:r>
          </a:p>
        </p:txBody>
      </p:sp>
      <p:sp>
        <p:nvSpPr>
          <p:cNvPr id="3" name="Footer Placeholder 2">
            <a:extLst>
              <a:ext uri="{FF2B5EF4-FFF2-40B4-BE49-F238E27FC236}">
                <a16:creationId xmlns:a16="http://schemas.microsoft.com/office/drawing/2014/main" id="{B5D82521-F3C6-9B6D-2A2A-84786BD20C58}"/>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464B2A45-90A0-980F-C4CE-56372CFCDA07}"/>
              </a:ext>
            </a:extLst>
          </p:cNvPr>
          <p:cNvSpPr>
            <a:spLocks noGrp="1"/>
          </p:cNvSpPr>
          <p:nvPr>
            <p:ph type="sldNum" sz="quarter" idx="12"/>
          </p:nvPr>
        </p:nvSpPr>
        <p:spPr/>
        <p:txBody>
          <a:bodyPr/>
          <a:lstStyle/>
          <a:p>
            <a:fld id="{CEBD3C26-D384-4B35-98A2-467C7B3AE198}" type="slidenum">
              <a:rPr lang="en-US" smtClean="0"/>
              <a:t>44</a:t>
            </a:fld>
            <a:endParaRPr lang="en-US"/>
          </a:p>
        </p:txBody>
      </p:sp>
      <p:pic>
        <p:nvPicPr>
          <p:cNvPr id="5" name="Picture 4">
            <a:extLst>
              <a:ext uri="{FF2B5EF4-FFF2-40B4-BE49-F238E27FC236}">
                <a16:creationId xmlns:a16="http://schemas.microsoft.com/office/drawing/2014/main" id="{09277C4C-6C07-CCD1-F099-5DBEEC87BF23}"/>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F695078F-555D-999F-4830-700CC4587BCC}"/>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984F6ADE-9CB1-D68D-5100-B58ACCE8EAE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22149140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Protect and Restore Water Resources</a:t>
            </a:r>
          </a:p>
          <a:p>
            <a:endParaRPr lang="en-US" sz="2400" dirty="0"/>
          </a:p>
          <a:p>
            <a:r>
              <a:rPr lang="en-US" sz="2400" b="1" dirty="0"/>
              <a:t>Water Quality Protection</a:t>
            </a:r>
          </a:p>
          <a:p>
            <a:r>
              <a:rPr lang="en-US" sz="2000" dirty="0"/>
              <a:t>To focus on water quality protection of potable water supplies on local and regional scales. This includes measures that can affect potable water quality of runoff and wastewater that leaves the project and re-enters the watershed.</a:t>
            </a:r>
          </a:p>
          <a:p>
            <a:endParaRPr lang="en-US" sz="2000" dirty="0"/>
          </a:p>
          <a:p>
            <a:r>
              <a:rPr lang="en-US" sz="2000" dirty="0"/>
              <a:t>The scope of this component includes local and regional water bodies that are upstream and downstream of the project during the construction and use phase of the building life cycle.</a:t>
            </a:r>
          </a:p>
          <a:p>
            <a:endParaRPr lang="en-US" sz="2000" dirty="0"/>
          </a:p>
          <a:p>
            <a:r>
              <a:rPr lang="en-US" sz="2000" dirty="0"/>
              <a:t>Examples would include wastewater treatment and storm water runoff reduction.</a:t>
            </a:r>
          </a:p>
        </p:txBody>
      </p:sp>
      <p:sp>
        <p:nvSpPr>
          <p:cNvPr id="3" name="Footer Placeholder 2">
            <a:extLst>
              <a:ext uri="{FF2B5EF4-FFF2-40B4-BE49-F238E27FC236}">
                <a16:creationId xmlns:a16="http://schemas.microsoft.com/office/drawing/2014/main" id="{E1A426D6-8293-D88E-913A-DF49916E68FD}"/>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4972690B-C669-6D46-C3DE-748A1A4728CD}"/>
              </a:ext>
            </a:extLst>
          </p:cNvPr>
          <p:cNvSpPr>
            <a:spLocks noGrp="1"/>
          </p:cNvSpPr>
          <p:nvPr>
            <p:ph type="sldNum" sz="quarter" idx="12"/>
          </p:nvPr>
        </p:nvSpPr>
        <p:spPr/>
        <p:txBody>
          <a:bodyPr/>
          <a:lstStyle/>
          <a:p>
            <a:fld id="{CEBD3C26-D384-4B35-98A2-467C7B3AE198}" type="slidenum">
              <a:rPr lang="en-US" smtClean="0"/>
              <a:t>45</a:t>
            </a:fld>
            <a:endParaRPr lang="en-US"/>
          </a:p>
        </p:txBody>
      </p:sp>
      <p:pic>
        <p:nvPicPr>
          <p:cNvPr id="5" name="Picture 4">
            <a:extLst>
              <a:ext uri="{FF2B5EF4-FFF2-40B4-BE49-F238E27FC236}">
                <a16:creationId xmlns:a16="http://schemas.microsoft.com/office/drawing/2014/main" id="{B14CD9E3-A54A-0DA5-9261-CF9CC83C60FB}"/>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3B5BE1AB-B610-74F0-C202-8570EA5E28E4}"/>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EC8AD22E-4321-4479-63EF-CABB99D01D7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8986695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Protect and Restore Water Resources</a:t>
            </a:r>
          </a:p>
          <a:p>
            <a:endParaRPr lang="en-US" sz="2400" dirty="0"/>
          </a:p>
          <a:p>
            <a:r>
              <a:rPr lang="en-US" sz="2400" b="1" dirty="0"/>
              <a:t>Protection and Restoration of Water Regimes and Natural Hydrological Cycles</a:t>
            </a:r>
          </a:p>
          <a:p>
            <a:r>
              <a:rPr lang="en-US" sz="2000" dirty="0"/>
              <a:t>To address water regimes and hydrological cycles on a global scale. This component considers the entire building life cycle, and how each phase of that cycle impacts water resources and natural hydrological cycles at local, regional scales, across the globe (as opposed to at the project site).</a:t>
            </a:r>
          </a:p>
          <a:p>
            <a:endParaRPr lang="en-US" sz="2000" dirty="0"/>
          </a:p>
          <a:p>
            <a:r>
              <a:rPr lang="en-US" sz="2000" dirty="0"/>
              <a:t>Scope that is included in the other water resources components is excluded here. </a:t>
            </a:r>
          </a:p>
          <a:p>
            <a:endParaRPr lang="en-US" sz="2000" dirty="0"/>
          </a:p>
          <a:p>
            <a:r>
              <a:rPr lang="en-US" sz="2000" dirty="0"/>
              <a:t>Examples of measures that impact water regimes at this scale include: off-site habitat protection; sustainable food purchasing that reduces harmful agricultural runoff, non-water-intensive energy production, purchasing of building materials that rely on sustainable mining practices, decreased reliance on fossil fuels whose extraction and processing can negatively impact water regimes.</a:t>
            </a:r>
          </a:p>
        </p:txBody>
      </p:sp>
      <p:sp>
        <p:nvSpPr>
          <p:cNvPr id="3" name="Footer Placeholder 2">
            <a:extLst>
              <a:ext uri="{FF2B5EF4-FFF2-40B4-BE49-F238E27FC236}">
                <a16:creationId xmlns:a16="http://schemas.microsoft.com/office/drawing/2014/main" id="{7F9B77E4-6F02-9BC2-3478-5FFDDC73F248}"/>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9FABADDC-96AE-645A-CFF4-611B544331C6}"/>
              </a:ext>
            </a:extLst>
          </p:cNvPr>
          <p:cNvSpPr>
            <a:spLocks noGrp="1"/>
          </p:cNvSpPr>
          <p:nvPr>
            <p:ph type="sldNum" sz="quarter" idx="12"/>
          </p:nvPr>
        </p:nvSpPr>
        <p:spPr/>
        <p:txBody>
          <a:bodyPr/>
          <a:lstStyle/>
          <a:p>
            <a:fld id="{CEBD3C26-D384-4B35-98A2-467C7B3AE198}" type="slidenum">
              <a:rPr lang="en-US" smtClean="0"/>
              <a:t>46</a:t>
            </a:fld>
            <a:endParaRPr lang="en-US"/>
          </a:p>
        </p:txBody>
      </p:sp>
      <p:pic>
        <p:nvPicPr>
          <p:cNvPr id="5" name="Picture 4">
            <a:extLst>
              <a:ext uri="{FF2B5EF4-FFF2-40B4-BE49-F238E27FC236}">
                <a16:creationId xmlns:a16="http://schemas.microsoft.com/office/drawing/2014/main" id="{F6B4FF17-EEAA-E706-E331-4C05B681B42C}"/>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159FB83E-E509-DA62-5183-54B2D489B587}"/>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6075A8AF-76C4-FCAE-16E8-F2BD4DE1A6A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2283359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Protect, Enhance and Restore Biodiversity and Ecosystem Services</a:t>
            </a:r>
          </a:p>
          <a:p>
            <a:endParaRPr lang="en-US" sz="2400" dirty="0"/>
          </a:p>
          <a:p>
            <a:r>
              <a:rPr lang="en-US" sz="2400" dirty="0"/>
              <a:t>Protect, enhance and restore biodiversity and habitat, and the vital ecosystem services that they provide. This includes habitat and ecosystems that are local and regional in relation to the project, as well as a global perspective on the built environment's ability to impact ecosystem function, biodiversity and habitat.</a:t>
            </a:r>
          </a:p>
        </p:txBody>
      </p:sp>
      <p:sp>
        <p:nvSpPr>
          <p:cNvPr id="3" name="Footer Placeholder 2">
            <a:extLst>
              <a:ext uri="{FF2B5EF4-FFF2-40B4-BE49-F238E27FC236}">
                <a16:creationId xmlns:a16="http://schemas.microsoft.com/office/drawing/2014/main" id="{F85D0505-63B1-A9BE-418A-A1E99FFDC6CA}"/>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1906A18E-0D8D-3EB0-13D4-8137320BBB78}"/>
              </a:ext>
            </a:extLst>
          </p:cNvPr>
          <p:cNvSpPr>
            <a:spLocks noGrp="1"/>
          </p:cNvSpPr>
          <p:nvPr>
            <p:ph type="sldNum" sz="quarter" idx="12"/>
          </p:nvPr>
        </p:nvSpPr>
        <p:spPr/>
        <p:txBody>
          <a:bodyPr/>
          <a:lstStyle/>
          <a:p>
            <a:fld id="{CEBD3C26-D384-4B35-98A2-467C7B3AE198}" type="slidenum">
              <a:rPr lang="en-US" smtClean="0"/>
              <a:t>47</a:t>
            </a:fld>
            <a:endParaRPr lang="en-US"/>
          </a:p>
        </p:txBody>
      </p:sp>
      <p:pic>
        <p:nvPicPr>
          <p:cNvPr id="5" name="Picture 4">
            <a:extLst>
              <a:ext uri="{FF2B5EF4-FFF2-40B4-BE49-F238E27FC236}">
                <a16:creationId xmlns:a16="http://schemas.microsoft.com/office/drawing/2014/main" id="{D0C5EE82-99EA-E69D-FA0E-2A1E38AA05B7}"/>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82670590-E3D3-F233-7837-10B3334FAED5}"/>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74906A22-E821-F721-3A23-9901B331646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38561606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Protect, Enhance and Restore Biodiversity and Ecosystem Services</a:t>
            </a:r>
          </a:p>
          <a:p>
            <a:endParaRPr lang="en-US" sz="2400" dirty="0"/>
          </a:p>
          <a:p>
            <a:r>
              <a:rPr lang="en-US" sz="2400" b="1" dirty="0"/>
              <a:t>Local Biodiversity, Habitat Protection and Open Spaces</a:t>
            </a:r>
          </a:p>
          <a:p>
            <a:r>
              <a:rPr lang="en-US" sz="2000" dirty="0"/>
              <a:t>To protect, restore and enhance biodiversity, habitat and open space within and surrounding the project site.</a:t>
            </a:r>
          </a:p>
          <a:p>
            <a:endParaRPr lang="en-US" sz="2000" dirty="0"/>
          </a:p>
          <a:p>
            <a:r>
              <a:rPr lang="en-US" sz="2000" dirty="0"/>
              <a:t>The scope of this component pertains to the full project life cycle.</a:t>
            </a:r>
          </a:p>
          <a:p>
            <a:endParaRPr lang="en-US" sz="2000" dirty="0"/>
          </a:p>
          <a:p>
            <a:r>
              <a:rPr lang="en-US" sz="2000" dirty="0"/>
              <a:t>Examples of this would include selecting native vegetation, local species sensitivity during site selection and design, open space protection and onsite habitat protection, infill/brownfield development, etc.</a:t>
            </a:r>
          </a:p>
        </p:txBody>
      </p:sp>
      <p:sp>
        <p:nvSpPr>
          <p:cNvPr id="3" name="Footer Placeholder 2">
            <a:extLst>
              <a:ext uri="{FF2B5EF4-FFF2-40B4-BE49-F238E27FC236}">
                <a16:creationId xmlns:a16="http://schemas.microsoft.com/office/drawing/2014/main" id="{6373C015-8980-5E9C-218E-129A44A65BDE}"/>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DCE670E3-53FB-EDB1-C792-1AFC7AC8A037}"/>
              </a:ext>
            </a:extLst>
          </p:cNvPr>
          <p:cNvSpPr>
            <a:spLocks noGrp="1"/>
          </p:cNvSpPr>
          <p:nvPr>
            <p:ph type="sldNum" sz="quarter" idx="12"/>
          </p:nvPr>
        </p:nvSpPr>
        <p:spPr/>
        <p:txBody>
          <a:bodyPr/>
          <a:lstStyle/>
          <a:p>
            <a:fld id="{CEBD3C26-D384-4B35-98A2-467C7B3AE198}" type="slidenum">
              <a:rPr lang="en-US" smtClean="0"/>
              <a:t>48</a:t>
            </a:fld>
            <a:endParaRPr lang="en-US"/>
          </a:p>
        </p:txBody>
      </p:sp>
      <p:pic>
        <p:nvPicPr>
          <p:cNvPr id="5" name="Picture 4">
            <a:extLst>
              <a:ext uri="{FF2B5EF4-FFF2-40B4-BE49-F238E27FC236}">
                <a16:creationId xmlns:a16="http://schemas.microsoft.com/office/drawing/2014/main" id="{D38B21A6-281D-CB32-A0E5-94A0A5D0C37C}"/>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09FC9D3E-41F6-0701-1FC5-0B80E567DBC6}"/>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72CCD2E8-4483-F618-2210-A974AC540E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11709657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u="sng" dirty="0"/>
              <a:t>Protect, Enhance and Restore Biodiversity and Ecosystem Services</a:t>
            </a:r>
          </a:p>
          <a:p>
            <a:endParaRPr lang="en-US" sz="2400" dirty="0"/>
          </a:p>
          <a:p>
            <a:r>
              <a:rPr lang="en-US" sz="2400" b="1" dirty="0"/>
              <a:t>Global Biodiversity, Habitat Protection and Land Preservation</a:t>
            </a:r>
          </a:p>
          <a:p>
            <a:r>
              <a:rPr lang="en-US" sz="2000" dirty="0"/>
              <a:t>To protect, restore and enhance biodiversity, habitat, and land preservation from a global perspective.</a:t>
            </a:r>
          </a:p>
          <a:p>
            <a:endParaRPr lang="en-US" sz="2000" dirty="0"/>
          </a:p>
          <a:p>
            <a:r>
              <a:rPr lang="en-US" sz="2000" dirty="0"/>
              <a:t>The scope of this component pertains to the full project life cycle.</a:t>
            </a:r>
          </a:p>
          <a:p>
            <a:endParaRPr lang="en-US" sz="2000" dirty="0"/>
          </a:p>
          <a:p>
            <a:r>
              <a:rPr lang="en-US" sz="2000" dirty="0"/>
              <a:t>Examples of this would include offsite habitat protection, sustainable forestry products, avoidance of chemical that have high levels of known ecosystem toxicity, responsible mining practices.</a:t>
            </a:r>
          </a:p>
        </p:txBody>
      </p:sp>
      <p:sp>
        <p:nvSpPr>
          <p:cNvPr id="3" name="Footer Placeholder 2">
            <a:extLst>
              <a:ext uri="{FF2B5EF4-FFF2-40B4-BE49-F238E27FC236}">
                <a16:creationId xmlns:a16="http://schemas.microsoft.com/office/drawing/2014/main" id="{E46A41E5-5D1A-BF37-A8EF-7FB224F459DF}"/>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A3F84F4F-411B-B075-3001-FEFA9362A701}"/>
              </a:ext>
            </a:extLst>
          </p:cNvPr>
          <p:cNvSpPr>
            <a:spLocks noGrp="1"/>
          </p:cNvSpPr>
          <p:nvPr>
            <p:ph type="sldNum" sz="quarter" idx="12"/>
          </p:nvPr>
        </p:nvSpPr>
        <p:spPr/>
        <p:txBody>
          <a:bodyPr/>
          <a:lstStyle/>
          <a:p>
            <a:fld id="{CEBD3C26-D384-4B35-98A2-467C7B3AE198}" type="slidenum">
              <a:rPr lang="en-US" smtClean="0"/>
              <a:t>49</a:t>
            </a:fld>
            <a:endParaRPr lang="en-US"/>
          </a:p>
        </p:txBody>
      </p:sp>
      <p:pic>
        <p:nvPicPr>
          <p:cNvPr id="5" name="Picture 4">
            <a:extLst>
              <a:ext uri="{FF2B5EF4-FFF2-40B4-BE49-F238E27FC236}">
                <a16:creationId xmlns:a16="http://schemas.microsoft.com/office/drawing/2014/main" id="{D421D562-9F55-B5D3-B4DC-4B8E4B8269AB}"/>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CC8B4086-2E6E-E3FB-6831-F424448D90AC}"/>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84636EB6-5922-5E29-97D9-44EDEDCE747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6809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Background</a:t>
            </a:r>
            <a:endParaRPr lang="en-US" sz="2800" dirty="0"/>
          </a:p>
          <a:p>
            <a:endParaRPr lang="en-US" sz="2400" dirty="0"/>
          </a:p>
          <a:p>
            <a:r>
              <a:rPr lang="en-US" sz="2400" b="1" dirty="0"/>
              <a:t>LEED v4</a:t>
            </a:r>
          </a:p>
          <a:p>
            <a:pPr marL="342900" indent="-342900">
              <a:buFont typeface="Wingdings" panose="05000000000000000000" pitchFamily="2" charset="2"/>
              <a:buChar char="q"/>
            </a:pPr>
            <a:r>
              <a:rPr lang="en-US" sz="2400" dirty="0"/>
              <a:t>LEED v4 also generated another innovation—a web-based tool that enables multivariate associations between strategies and impacts.</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The LEED Rating System allocates points to incentivize building project teams to comply with requirements that best address the social, environmental, and economic outcomes identified by USGBC.</a:t>
            </a:r>
          </a:p>
          <a:p>
            <a:pPr marL="342900" indent="-342900">
              <a:buFont typeface="Wingdings" panose="05000000000000000000" pitchFamily="2" charset="2"/>
              <a:buChar char="q"/>
            </a:pPr>
            <a:endParaRPr lang="en-US" sz="2400" dirty="0"/>
          </a:p>
        </p:txBody>
      </p:sp>
      <p:sp>
        <p:nvSpPr>
          <p:cNvPr id="3" name="Footer Placeholder 2">
            <a:extLst>
              <a:ext uri="{FF2B5EF4-FFF2-40B4-BE49-F238E27FC236}">
                <a16:creationId xmlns:a16="http://schemas.microsoft.com/office/drawing/2014/main" id="{74644AE0-4F92-682A-4872-4194FFB88CF8}"/>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024095C1-7B07-8BC6-D75C-6409DACE8FA1}"/>
              </a:ext>
            </a:extLst>
          </p:cNvPr>
          <p:cNvSpPr>
            <a:spLocks noGrp="1"/>
          </p:cNvSpPr>
          <p:nvPr>
            <p:ph type="sldNum" sz="quarter" idx="12"/>
          </p:nvPr>
        </p:nvSpPr>
        <p:spPr/>
        <p:txBody>
          <a:bodyPr/>
          <a:lstStyle/>
          <a:p>
            <a:fld id="{CEBD3C26-D384-4B35-98A2-467C7B3AE198}" type="slidenum">
              <a:rPr lang="en-US" smtClean="0"/>
              <a:t>5</a:t>
            </a:fld>
            <a:endParaRPr lang="en-US"/>
          </a:p>
        </p:txBody>
      </p:sp>
      <p:pic>
        <p:nvPicPr>
          <p:cNvPr id="5" name="Picture 4">
            <a:extLst>
              <a:ext uri="{FF2B5EF4-FFF2-40B4-BE49-F238E27FC236}">
                <a16:creationId xmlns:a16="http://schemas.microsoft.com/office/drawing/2014/main" id="{1CDDFEA6-FE4A-0D33-3C7D-9F35073D1EED}"/>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EFC64EC4-D874-F538-81D2-EA2876C69E6E}"/>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E974F3E1-B288-D333-7B0B-B8F48ACEB00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17509609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Promote Sustainable and Regenerative Material Resource Cycles</a:t>
            </a:r>
          </a:p>
          <a:p>
            <a:endParaRPr lang="en-US" sz="2400" dirty="0"/>
          </a:p>
          <a:p>
            <a:r>
              <a:rPr lang="en-US" sz="2400" dirty="0"/>
              <a:t>Promote sustainable and regenerative material resource cycles that conserve natural resources, minimize negative environmental impacts throughout the materials cycle, and initiates a shift to materials cycles that become a positive contributor to the environment and human health.</a:t>
            </a:r>
          </a:p>
        </p:txBody>
      </p:sp>
      <p:sp>
        <p:nvSpPr>
          <p:cNvPr id="3" name="Footer Placeholder 2">
            <a:extLst>
              <a:ext uri="{FF2B5EF4-FFF2-40B4-BE49-F238E27FC236}">
                <a16:creationId xmlns:a16="http://schemas.microsoft.com/office/drawing/2014/main" id="{77060746-E788-9C4F-F7F3-D55DEFD39CFC}"/>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22217335-A650-5F4A-0653-100593E0B189}"/>
              </a:ext>
            </a:extLst>
          </p:cNvPr>
          <p:cNvSpPr>
            <a:spLocks noGrp="1"/>
          </p:cNvSpPr>
          <p:nvPr>
            <p:ph type="sldNum" sz="quarter" idx="12"/>
          </p:nvPr>
        </p:nvSpPr>
        <p:spPr/>
        <p:txBody>
          <a:bodyPr/>
          <a:lstStyle/>
          <a:p>
            <a:fld id="{CEBD3C26-D384-4B35-98A2-467C7B3AE198}" type="slidenum">
              <a:rPr lang="en-US" smtClean="0"/>
              <a:t>50</a:t>
            </a:fld>
            <a:endParaRPr lang="en-US"/>
          </a:p>
        </p:txBody>
      </p:sp>
      <p:pic>
        <p:nvPicPr>
          <p:cNvPr id="5" name="Picture 4">
            <a:extLst>
              <a:ext uri="{FF2B5EF4-FFF2-40B4-BE49-F238E27FC236}">
                <a16:creationId xmlns:a16="http://schemas.microsoft.com/office/drawing/2014/main" id="{56D0AC08-0616-EFA6-5F3D-5585245DF453}"/>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09FA8069-8806-C07E-0C3D-F33B169A28B8}"/>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F10BEEE7-EF40-D04C-46FA-61D9281FC05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28853088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u="sng" dirty="0"/>
              <a:t>Promote Sustainable and Regenerative Material Resource Cycles</a:t>
            </a:r>
          </a:p>
          <a:p>
            <a:endParaRPr lang="en-US" sz="2400" dirty="0"/>
          </a:p>
          <a:p>
            <a:r>
              <a:rPr lang="en-US" sz="2400" b="1" dirty="0"/>
              <a:t>Reduce Raw Material Resources Extraction</a:t>
            </a:r>
          </a:p>
          <a:p>
            <a:r>
              <a:rPr lang="en-US" sz="2000" dirty="0"/>
              <a:t>To reduce the overall demand of raw materials and natural resources that building materials and products are derived from. Energy fuels are excluded from this component as the conservation of fuels is captured within the climate change impact category.</a:t>
            </a:r>
          </a:p>
          <a:p>
            <a:endParaRPr lang="en-US" sz="2000" dirty="0"/>
          </a:p>
          <a:p>
            <a:r>
              <a:rPr lang="en-US" sz="2000" dirty="0"/>
              <a:t>Examples of this would include whole building reuse, building interiors reuse, recycling, extended product lifecycles, etc.</a:t>
            </a:r>
          </a:p>
        </p:txBody>
      </p:sp>
      <p:sp>
        <p:nvSpPr>
          <p:cNvPr id="3" name="Footer Placeholder 2">
            <a:extLst>
              <a:ext uri="{FF2B5EF4-FFF2-40B4-BE49-F238E27FC236}">
                <a16:creationId xmlns:a16="http://schemas.microsoft.com/office/drawing/2014/main" id="{54710855-49AF-6A28-5556-B6837DE212DF}"/>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8AE9275F-1D4F-F396-DF3A-778019DDA2EA}"/>
              </a:ext>
            </a:extLst>
          </p:cNvPr>
          <p:cNvSpPr>
            <a:spLocks noGrp="1"/>
          </p:cNvSpPr>
          <p:nvPr>
            <p:ph type="sldNum" sz="quarter" idx="12"/>
          </p:nvPr>
        </p:nvSpPr>
        <p:spPr/>
        <p:txBody>
          <a:bodyPr/>
          <a:lstStyle/>
          <a:p>
            <a:fld id="{CEBD3C26-D384-4B35-98A2-467C7B3AE198}" type="slidenum">
              <a:rPr lang="en-US" smtClean="0"/>
              <a:t>51</a:t>
            </a:fld>
            <a:endParaRPr lang="en-US"/>
          </a:p>
        </p:txBody>
      </p:sp>
      <p:pic>
        <p:nvPicPr>
          <p:cNvPr id="5" name="Picture 4">
            <a:extLst>
              <a:ext uri="{FF2B5EF4-FFF2-40B4-BE49-F238E27FC236}">
                <a16:creationId xmlns:a16="http://schemas.microsoft.com/office/drawing/2014/main" id="{C9FC8589-5B7E-888F-A9EF-954D7CBC1157}"/>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0DB7CBE9-BE3D-2478-AD06-8033612EA1AD}"/>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19A435DC-66A5-4936-D649-1EB453973D9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14898416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Promote Sustainable and Regenerative Material Resource Cycles</a:t>
            </a:r>
          </a:p>
          <a:p>
            <a:endParaRPr lang="en-US" sz="2400" dirty="0"/>
          </a:p>
          <a:p>
            <a:r>
              <a:rPr lang="en-US" sz="2400" b="1" dirty="0"/>
              <a:t>Move to Cyclical, Non-Depleting Material Cycles</a:t>
            </a:r>
          </a:p>
          <a:p>
            <a:r>
              <a:rPr lang="en-US" sz="2000" dirty="0"/>
              <a:t>To shift to materials cycles that become a positive contributor to the environment and human health. Materials cycles should be fully closed loop and eventually fully integrated with the natural system cycles that govern our planet and life on it.</a:t>
            </a:r>
          </a:p>
        </p:txBody>
      </p:sp>
      <p:sp>
        <p:nvSpPr>
          <p:cNvPr id="3" name="Footer Placeholder 2">
            <a:extLst>
              <a:ext uri="{FF2B5EF4-FFF2-40B4-BE49-F238E27FC236}">
                <a16:creationId xmlns:a16="http://schemas.microsoft.com/office/drawing/2014/main" id="{76BF9B4C-05D7-52C1-AF5F-6FE0B8210FC4}"/>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41ECF015-A3B5-F2F7-4041-720870C682A4}"/>
              </a:ext>
            </a:extLst>
          </p:cNvPr>
          <p:cNvSpPr>
            <a:spLocks noGrp="1"/>
          </p:cNvSpPr>
          <p:nvPr>
            <p:ph type="sldNum" sz="quarter" idx="12"/>
          </p:nvPr>
        </p:nvSpPr>
        <p:spPr/>
        <p:txBody>
          <a:bodyPr/>
          <a:lstStyle/>
          <a:p>
            <a:fld id="{CEBD3C26-D384-4B35-98A2-467C7B3AE198}" type="slidenum">
              <a:rPr lang="en-US" smtClean="0"/>
              <a:t>52</a:t>
            </a:fld>
            <a:endParaRPr lang="en-US"/>
          </a:p>
        </p:txBody>
      </p:sp>
      <p:pic>
        <p:nvPicPr>
          <p:cNvPr id="5" name="Picture 4">
            <a:extLst>
              <a:ext uri="{FF2B5EF4-FFF2-40B4-BE49-F238E27FC236}">
                <a16:creationId xmlns:a16="http://schemas.microsoft.com/office/drawing/2014/main" id="{33D49780-CDDC-74A4-C06D-78B4BC16F8F8}"/>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28CD8EB9-F11D-C3FF-BD2B-C2611BB6E2C2}"/>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D06377E0-5442-938B-D516-3E8B21F9A6E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9059975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Promote Sustainable and Regenerative Material Resource Cycles</a:t>
            </a:r>
          </a:p>
          <a:p>
            <a:endParaRPr lang="en-US" sz="2400" dirty="0"/>
          </a:p>
          <a:p>
            <a:r>
              <a:rPr lang="en-US" sz="2400" b="1" dirty="0"/>
              <a:t>Reduce Negative Environmental Impacts Throughout the Materials Life-Cycle</a:t>
            </a:r>
          </a:p>
          <a:p>
            <a:r>
              <a:rPr lang="en-US" sz="2000" dirty="0"/>
              <a:t>To reduce the life cycle environmental and human health impacts that are associated with the materials cycle.</a:t>
            </a:r>
          </a:p>
          <a:p>
            <a:endParaRPr lang="en-US" sz="2000" dirty="0"/>
          </a:p>
          <a:p>
            <a:r>
              <a:rPr lang="en-US" sz="2000" dirty="0"/>
              <a:t>Examples of this would include a reduction of ozone-depleting refrigerants, sustainable and socially responsible purchasing of materials, landfill diversion, etc.</a:t>
            </a:r>
          </a:p>
        </p:txBody>
      </p:sp>
      <p:sp>
        <p:nvSpPr>
          <p:cNvPr id="3" name="Footer Placeholder 2">
            <a:extLst>
              <a:ext uri="{FF2B5EF4-FFF2-40B4-BE49-F238E27FC236}">
                <a16:creationId xmlns:a16="http://schemas.microsoft.com/office/drawing/2014/main" id="{8D10AF30-6CD8-6DAB-64F7-903C66714A27}"/>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DC17EE2D-8AE8-3BAC-A6DA-A01A6105CE42}"/>
              </a:ext>
            </a:extLst>
          </p:cNvPr>
          <p:cNvSpPr>
            <a:spLocks noGrp="1"/>
          </p:cNvSpPr>
          <p:nvPr>
            <p:ph type="sldNum" sz="quarter" idx="12"/>
          </p:nvPr>
        </p:nvSpPr>
        <p:spPr/>
        <p:txBody>
          <a:bodyPr/>
          <a:lstStyle/>
          <a:p>
            <a:fld id="{CEBD3C26-D384-4B35-98A2-467C7B3AE198}" type="slidenum">
              <a:rPr lang="en-US" smtClean="0"/>
              <a:t>53</a:t>
            </a:fld>
            <a:endParaRPr lang="en-US"/>
          </a:p>
        </p:txBody>
      </p:sp>
      <p:pic>
        <p:nvPicPr>
          <p:cNvPr id="5" name="Picture 4">
            <a:extLst>
              <a:ext uri="{FF2B5EF4-FFF2-40B4-BE49-F238E27FC236}">
                <a16:creationId xmlns:a16="http://schemas.microsoft.com/office/drawing/2014/main" id="{6F003C59-04C6-0FEB-9565-D24783A5278A}"/>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D236D475-1D65-F834-B7FA-42A5C8B7BF7F}"/>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C16221F0-A4BF-820E-086C-4B65B971E58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17738759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Build a Greener Economy</a:t>
            </a:r>
          </a:p>
          <a:p>
            <a:endParaRPr lang="en-US" sz="2400" dirty="0"/>
          </a:p>
          <a:p>
            <a:r>
              <a:rPr lang="en-US" sz="2400" dirty="0"/>
              <a:t>Build and foster a green economy that views green building practices and overall sustainability as a central component of continued growth and long-term profit. To ensure that sustainability is properly recognized and valued, and the hidden costs of environmentally and socially negligible building practices are accounted for so that financially sound decision-making and sustainability driven decision-making can be fully compatible.</a:t>
            </a:r>
          </a:p>
        </p:txBody>
      </p:sp>
      <p:sp>
        <p:nvSpPr>
          <p:cNvPr id="3" name="Footer Placeholder 2">
            <a:extLst>
              <a:ext uri="{FF2B5EF4-FFF2-40B4-BE49-F238E27FC236}">
                <a16:creationId xmlns:a16="http://schemas.microsoft.com/office/drawing/2014/main" id="{2DE28008-9415-DF5C-40C7-47E3A95D8030}"/>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94FBC1EC-01F5-9394-628B-BA1B4D511B34}"/>
              </a:ext>
            </a:extLst>
          </p:cNvPr>
          <p:cNvSpPr>
            <a:spLocks noGrp="1"/>
          </p:cNvSpPr>
          <p:nvPr>
            <p:ph type="sldNum" sz="quarter" idx="12"/>
          </p:nvPr>
        </p:nvSpPr>
        <p:spPr/>
        <p:txBody>
          <a:bodyPr/>
          <a:lstStyle/>
          <a:p>
            <a:fld id="{CEBD3C26-D384-4B35-98A2-467C7B3AE198}" type="slidenum">
              <a:rPr lang="en-US" smtClean="0"/>
              <a:t>54</a:t>
            </a:fld>
            <a:endParaRPr lang="en-US"/>
          </a:p>
        </p:txBody>
      </p:sp>
      <p:pic>
        <p:nvPicPr>
          <p:cNvPr id="5" name="Picture 4">
            <a:extLst>
              <a:ext uri="{FF2B5EF4-FFF2-40B4-BE49-F238E27FC236}">
                <a16:creationId xmlns:a16="http://schemas.microsoft.com/office/drawing/2014/main" id="{003DD095-113E-D4AA-39ED-B75A1365B798}"/>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C49BF90B-927B-43E4-594D-2C5D42833C47}"/>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E5C85D86-13D8-C6DC-628C-0E8A4AB1742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125354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u="sng" dirty="0"/>
              <a:t>Build a Greener Economy</a:t>
            </a:r>
          </a:p>
          <a:p>
            <a:endParaRPr lang="en-US" sz="2400" dirty="0"/>
          </a:p>
          <a:p>
            <a:r>
              <a:rPr lang="en-US" sz="2400" b="1" dirty="0"/>
              <a:t>Enhance the Value Proposition of Green Building</a:t>
            </a:r>
          </a:p>
          <a:p>
            <a:r>
              <a:rPr lang="en-US" sz="2000" dirty="0"/>
              <a:t>To actively engage the building industry, building occupants, facility managers, visitors, and all others who interact with buildings to better understand and recognize the importance and value of green buildings. Green building strategies that are tangible, highly visible, quantifiable, improve our ability to more accurately measure progress, educate, or otherwise to help to communicate the importance of green building are included in this component.</a:t>
            </a:r>
          </a:p>
          <a:p>
            <a:endParaRPr lang="en-US" sz="2000" dirty="0"/>
          </a:p>
          <a:p>
            <a:r>
              <a:rPr lang="en-US" sz="2000" dirty="0"/>
              <a:t>Examples of these include: green building education, measurement &amp;verification, advanced building metering, on-site renewable energy systems, advanced lighting systems, mixed use developments, open spaces, daylighting, etc.</a:t>
            </a:r>
          </a:p>
        </p:txBody>
      </p:sp>
      <p:sp>
        <p:nvSpPr>
          <p:cNvPr id="3" name="Footer Placeholder 2">
            <a:extLst>
              <a:ext uri="{FF2B5EF4-FFF2-40B4-BE49-F238E27FC236}">
                <a16:creationId xmlns:a16="http://schemas.microsoft.com/office/drawing/2014/main" id="{4910F9C5-7012-7BC7-6D56-50A7897FAA0F}"/>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F40D6D66-264F-B904-2544-4F134D2E7386}"/>
              </a:ext>
            </a:extLst>
          </p:cNvPr>
          <p:cNvSpPr>
            <a:spLocks noGrp="1"/>
          </p:cNvSpPr>
          <p:nvPr>
            <p:ph type="sldNum" sz="quarter" idx="12"/>
          </p:nvPr>
        </p:nvSpPr>
        <p:spPr/>
        <p:txBody>
          <a:bodyPr/>
          <a:lstStyle/>
          <a:p>
            <a:fld id="{CEBD3C26-D384-4B35-98A2-467C7B3AE198}" type="slidenum">
              <a:rPr lang="en-US" smtClean="0"/>
              <a:t>55</a:t>
            </a:fld>
            <a:endParaRPr lang="en-US"/>
          </a:p>
        </p:txBody>
      </p:sp>
      <p:pic>
        <p:nvPicPr>
          <p:cNvPr id="5" name="Picture 4">
            <a:extLst>
              <a:ext uri="{FF2B5EF4-FFF2-40B4-BE49-F238E27FC236}">
                <a16:creationId xmlns:a16="http://schemas.microsoft.com/office/drawing/2014/main" id="{F46474AE-F889-62B3-9B1E-FEF2A728A4AC}"/>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70A49EC3-4FAE-4CA1-151C-68EEDBFF7261}"/>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FEFA301D-56A4-41F6-051A-8E07DE86E77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16787881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Build a Greener Economy</a:t>
            </a:r>
          </a:p>
          <a:p>
            <a:endParaRPr lang="en-US" sz="2400" dirty="0"/>
          </a:p>
          <a:p>
            <a:r>
              <a:rPr lang="en-US" sz="2400" b="1" dirty="0"/>
              <a:t>Strengthen the Green Building Industry and Supply Chain</a:t>
            </a:r>
          </a:p>
          <a:p>
            <a:r>
              <a:rPr lang="en-US" sz="2000" dirty="0"/>
              <a:t>To support the variety of green building services, products, materials and knowledge-base that supply the on-going market transformation to truly sustainable built environment practices.</a:t>
            </a:r>
          </a:p>
          <a:p>
            <a:endParaRPr lang="en-US" sz="2000" dirty="0"/>
          </a:p>
          <a:p>
            <a:r>
              <a:rPr lang="en-US" sz="2000" dirty="0"/>
              <a:t>Examples include: high efficiency water technology products, low-emitting materials, green cleaning products, integrative design services, building commissioning services, recycled products, etc.</a:t>
            </a:r>
          </a:p>
        </p:txBody>
      </p:sp>
      <p:sp>
        <p:nvSpPr>
          <p:cNvPr id="3" name="Footer Placeholder 2">
            <a:extLst>
              <a:ext uri="{FF2B5EF4-FFF2-40B4-BE49-F238E27FC236}">
                <a16:creationId xmlns:a16="http://schemas.microsoft.com/office/drawing/2014/main" id="{240B491F-802B-974A-52A4-1AD63BB1A6E7}"/>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F808DB9F-EDE9-6786-3855-376D7C89530C}"/>
              </a:ext>
            </a:extLst>
          </p:cNvPr>
          <p:cNvSpPr>
            <a:spLocks noGrp="1"/>
          </p:cNvSpPr>
          <p:nvPr>
            <p:ph type="sldNum" sz="quarter" idx="12"/>
          </p:nvPr>
        </p:nvSpPr>
        <p:spPr/>
        <p:txBody>
          <a:bodyPr/>
          <a:lstStyle/>
          <a:p>
            <a:fld id="{CEBD3C26-D384-4B35-98A2-467C7B3AE198}" type="slidenum">
              <a:rPr lang="en-US" smtClean="0"/>
              <a:t>56</a:t>
            </a:fld>
            <a:endParaRPr lang="en-US"/>
          </a:p>
        </p:txBody>
      </p:sp>
      <p:pic>
        <p:nvPicPr>
          <p:cNvPr id="5" name="Picture 4">
            <a:extLst>
              <a:ext uri="{FF2B5EF4-FFF2-40B4-BE49-F238E27FC236}">
                <a16:creationId xmlns:a16="http://schemas.microsoft.com/office/drawing/2014/main" id="{136E211F-11C0-0FE6-213D-4A1B70928EA3}"/>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4DD906C8-8D85-1824-377D-1E35AADA186A}"/>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F42C7296-0610-A1AE-013D-32078AE2AE7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4475565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Build a Greener Economy</a:t>
            </a:r>
          </a:p>
          <a:p>
            <a:endParaRPr lang="en-US" sz="2400" dirty="0"/>
          </a:p>
          <a:p>
            <a:r>
              <a:rPr lang="en-US" sz="2400" b="1" dirty="0"/>
              <a:t>Promote Innovation and Integration of Green Building Products and Services</a:t>
            </a:r>
          </a:p>
          <a:p>
            <a:r>
              <a:rPr lang="en-US" sz="2000" dirty="0"/>
              <a:t>To identify and promote new innovation in green building products, technologies, materials, services and processes in order to continually pull the market forward. Integration of existing and new technologies, services and the project teams that support these are critical for successful implementation of innovation.</a:t>
            </a:r>
          </a:p>
          <a:p>
            <a:endParaRPr lang="en-US" sz="2000" dirty="0"/>
          </a:p>
          <a:p>
            <a:r>
              <a:rPr lang="en-US" sz="2000" dirty="0"/>
              <a:t>Examples include: integrated design services, charrettes, advanced building performance monitoring, ongoing commissioning, building occupant feedback and response systems, zero net energy, zero net water, passive cooling and heating, shared facilities.</a:t>
            </a:r>
          </a:p>
        </p:txBody>
      </p:sp>
      <p:sp>
        <p:nvSpPr>
          <p:cNvPr id="3" name="Footer Placeholder 2">
            <a:extLst>
              <a:ext uri="{FF2B5EF4-FFF2-40B4-BE49-F238E27FC236}">
                <a16:creationId xmlns:a16="http://schemas.microsoft.com/office/drawing/2014/main" id="{1254133B-E9AA-D6C0-0C01-36ECCD7A2961}"/>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A7749786-542C-151B-0CFA-A429470AEC14}"/>
              </a:ext>
            </a:extLst>
          </p:cNvPr>
          <p:cNvSpPr>
            <a:spLocks noGrp="1"/>
          </p:cNvSpPr>
          <p:nvPr>
            <p:ph type="sldNum" sz="quarter" idx="12"/>
          </p:nvPr>
        </p:nvSpPr>
        <p:spPr/>
        <p:txBody>
          <a:bodyPr/>
          <a:lstStyle/>
          <a:p>
            <a:fld id="{CEBD3C26-D384-4B35-98A2-467C7B3AE198}" type="slidenum">
              <a:rPr lang="en-US" smtClean="0"/>
              <a:t>57</a:t>
            </a:fld>
            <a:endParaRPr lang="en-US"/>
          </a:p>
        </p:txBody>
      </p:sp>
      <p:pic>
        <p:nvPicPr>
          <p:cNvPr id="5" name="Picture 4">
            <a:extLst>
              <a:ext uri="{FF2B5EF4-FFF2-40B4-BE49-F238E27FC236}">
                <a16:creationId xmlns:a16="http://schemas.microsoft.com/office/drawing/2014/main" id="{FC37D36A-37C9-72C1-0E2A-57CDCBB26BE6}"/>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E99FA22B-E6E7-8EEF-5E06-3293AA67DFAE}"/>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5B5BB054-E737-78A2-0D40-D72444747A1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5336422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u="sng" dirty="0"/>
              <a:t>Build a Greener Economy</a:t>
            </a:r>
          </a:p>
          <a:p>
            <a:endParaRPr lang="en-US" sz="2400" dirty="0"/>
          </a:p>
          <a:p>
            <a:r>
              <a:rPr lang="en-US" sz="2400" b="1" dirty="0"/>
              <a:t>Incentivize Long Term Growth and Investment Opportunities</a:t>
            </a:r>
          </a:p>
          <a:p>
            <a:r>
              <a:rPr lang="en-US" sz="2000" dirty="0"/>
              <a:t>To highlight green building strategies that represent a strong return on investment opportunity or clearly contribute to an increase in the overall financial value of a building or property, including enhanced productivity of occupants. Identifying building practices that are both financially and environmentally/socially synergistic is an important aspect of sustainability.</a:t>
            </a:r>
          </a:p>
          <a:p>
            <a:endParaRPr lang="en-US" sz="2000" dirty="0"/>
          </a:p>
          <a:p>
            <a:r>
              <a:rPr lang="en-US" sz="2000" dirty="0"/>
              <a:t>Examples include: energy efficiency improvement measures, water efficiency improvement measures, daylighting, enhanced ventilation, proximity to services and public transit.</a:t>
            </a:r>
          </a:p>
        </p:txBody>
      </p:sp>
      <p:sp>
        <p:nvSpPr>
          <p:cNvPr id="3" name="Footer Placeholder 2">
            <a:extLst>
              <a:ext uri="{FF2B5EF4-FFF2-40B4-BE49-F238E27FC236}">
                <a16:creationId xmlns:a16="http://schemas.microsoft.com/office/drawing/2014/main" id="{92AA275A-90A6-1E0B-57C7-9529B1DD9E3F}"/>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CE7642E8-3E30-2E90-BBFC-FE2A18491C5C}"/>
              </a:ext>
            </a:extLst>
          </p:cNvPr>
          <p:cNvSpPr>
            <a:spLocks noGrp="1"/>
          </p:cNvSpPr>
          <p:nvPr>
            <p:ph type="sldNum" sz="quarter" idx="12"/>
          </p:nvPr>
        </p:nvSpPr>
        <p:spPr/>
        <p:txBody>
          <a:bodyPr/>
          <a:lstStyle/>
          <a:p>
            <a:fld id="{CEBD3C26-D384-4B35-98A2-467C7B3AE198}" type="slidenum">
              <a:rPr lang="en-US" smtClean="0"/>
              <a:t>58</a:t>
            </a:fld>
            <a:endParaRPr lang="en-US"/>
          </a:p>
        </p:txBody>
      </p:sp>
      <p:pic>
        <p:nvPicPr>
          <p:cNvPr id="5" name="Picture 4">
            <a:extLst>
              <a:ext uri="{FF2B5EF4-FFF2-40B4-BE49-F238E27FC236}">
                <a16:creationId xmlns:a16="http://schemas.microsoft.com/office/drawing/2014/main" id="{7C818830-532E-964D-890A-8C8CAE5BDA97}"/>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3A56B874-4FB4-97FD-7525-7FFAB377321B}"/>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5D64C400-DE6A-49EE-B8C6-7A2FFDFA42E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27017988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Build a Greener Economy</a:t>
            </a:r>
          </a:p>
          <a:p>
            <a:endParaRPr lang="en-US" sz="2400" dirty="0"/>
          </a:p>
          <a:p>
            <a:r>
              <a:rPr lang="en-US" sz="2400" b="1" dirty="0"/>
              <a:t>Support Local Economies</a:t>
            </a:r>
          </a:p>
          <a:p>
            <a:r>
              <a:rPr lang="en-US" sz="2000" dirty="0"/>
              <a:t>To support the local economies surrounding a project site. Green building should contribute to healthier more prosperous communities and help to build green economies from the ground up.</a:t>
            </a:r>
          </a:p>
        </p:txBody>
      </p:sp>
      <p:sp>
        <p:nvSpPr>
          <p:cNvPr id="3" name="Footer Placeholder 2">
            <a:extLst>
              <a:ext uri="{FF2B5EF4-FFF2-40B4-BE49-F238E27FC236}">
                <a16:creationId xmlns:a16="http://schemas.microsoft.com/office/drawing/2014/main" id="{598EECBC-7A6F-355E-95F8-A5A7392DFA37}"/>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1DA943EF-309E-85AB-E3D1-B24C0EF3DDBA}"/>
              </a:ext>
            </a:extLst>
          </p:cNvPr>
          <p:cNvSpPr>
            <a:spLocks noGrp="1"/>
          </p:cNvSpPr>
          <p:nvPr>
            <p:ph type="sldNum" sz="quarter" idx="12"/>
          </p:nvPr>
        </p:nvSpPr>
        <p:spPr/>
        <p:txBody>
          <a:bodyPr/>
          <a:lstStyle/>
          <a:p>
            <a:fld id="{CEBD3C26-D384-4B35-98A2-467C7B3AE198}" type="slidenum">
              <a:rPr lang="en-US" smtClean="0"/>
              <a:t>59</a:t>
            </a:fld>
            <a:endParaRPr lang="en-US"/>
          </a:p>
        </p:txBody>
      </p:sp>
      <p:pic>
        <p:nvPicPr>
          <p:cNvPr id="5" name="Picture 4">
            <a:extLst>
              <a:ext uri="{FF2B5EF4-FFF2-40B4-BE49-F238E27FC236}">
                <a16:creationId xmlns:a16="http://schemas.microsoft.com/office/drawing/2014/main" id="{C1CA0295-B977-72FB-8E7E-F3B86BCB0EA2}"/>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DB91046E-AE3D-5DB1-5DA2-FF7960FCD4E8}"/>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9EDEAE2A-A4D4-ED91-4EB6-ACC8AD530734}"/>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2592018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Overview of LEED Structure</a:t>
            </a:r>
            <a:endParaRPr lang="en-US" sz="2800" dirty="0"/>
          </a:p>
          <a:p>
            <a:endParaRPr lang="en-US" sz="2400" b="1" dirty="0"/>
          </a:p>
          <a:p>
            <a:r>
              <a:rPr lang="en-US" sz="2400" b="1" dirty="0"/>
              <a:t>LEED Rating System</a:t>
            </a:r>
          </a:p>
          <a:p>
            <a:r>
              <a:rPr lang="en-US" sz="2400" dirty="0"/>
              <a:t>The LEED Rating System is a voluntary, consensus driven, internationally recognized green building certification system providing third-party verification that a building or community was designed and built using strategies aimed at improving performance across metrics such as energy savings, water efficiency, CO</a:t>
            </a:r>
            <a:r>
              <a:rPr lang="en-US" sz="2400" baseline="-25000" dirty="0"/>
              <a:t>2</a:t>
            </a:r>
            <a:r>
              <a:rPr lang="en-US" sz="2400" dirty="0"/>
              <a:t> emissions reduction, improved indoor environmental quality, and resource stewardship.</a:t>
            </a:r>
          </a:p>
        </p:txBody>
      </p:sp>
      <p:sp>
        <p:nvSpPr>
          <p:cNvPr id="3" name="Footer Placeholder 2">
            <a:extLst>
              <a:ext uri="{FF2B5EF4-FFF2-40B4-BE49-F238E27FC236}">
                <a16:creationId xmlns:a16="http://schemas.microsoft.com/office/drawing/2014/main" id="{CE1AE37D-413B-8AE9-BBE1-79E3B2744D0A}"/>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20ACCF39-82A3-878E-BDEB-1D3F3A99440D}"/>
              </a:ext>
            </a:extLst>
          </p:cNvPr>
          <p:cNvSpPr>
            <a:spLocks noGrp="1"/>
          </p:cNvSpPr>
          <p:nvPr>
            <p:ph type="sldNum" sz="quarter" idx="12"/>
          </p:nvPr>
        </p:nvSpPr>
        <p:spPr/>
        <p:txBody>
          <a:bodyPr/>
          <a:lstStyle/>
          <a:p>
            <a:fld id="{CEBD3C26-D384-4B35-98A2-467C7B3AE198}" type="slidenum">
              <a:rPr lang="en-US" smtClean="0"/>
              <a:t>6</a:t>
            </a:fld>
            <a:endParaRPr lang="en-US"/>
          </a:p>
        </p:txBody>
      </p:sp>
      <p:pic>
        <p:nvPicPr>
          <p:cNvPr id="5" name="Picture 4">
            <a:extLst>
              <a:ext uri="{FF2B5EF4-FFF2-40B4-BE49-F238E27FC236}">
                <a16:creationId xmlns:a16="http://schemas.microsoft.com/office/drawing/2014/main" id="{93D51636-7CCA-CEF5-2BD1-E904C2B162A7}"/>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DD6BC147-8464-3573-0AC0-6F35F9C4D915}"/>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1686CDD3-4E8C-B1AA-6ECB-4E9933AF59F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12887280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Enhance Social Equity, Environmental Justice, and Community Quality of Life</a:t>
            </a:r>
          </a:p>
          <a:p>
            <a:endParaRPr lang="en-US" sz="2400" dirty="0"/>
          </a:p>
          <a:p>
            <a:r>
              <a:rPr lang="en-US" sz="2400" dirty="0"/>
              <a:t>Support the long-range vision for the future growth and development of community that provides universally accessible economic opportunities, supports environmental justice and human rights, addresses issues of social equity, improves quality of life, and nurtures cultural vitality. This category explores the importance that buildings have in the context of the greater community that surrounds them, and how they can powerfully shape the culture, politics, values, prosperity, health, and happiness of the citizens that are unavoidable affected by them.</a:t>
            </a:r>
          </a:p>
        </p:txBody>
      </p:sp>
      <p:sp>
        <p:nvSpPr>
          <p:cNvPr id="3" name="Footer Placeholder 2">
            <a:extLst>
              <a:ext uri="{FF2B5EF4-FFF2-40B4-BE49-F238E27FC236}">
                <a16:creationId xmlns:a16="http://schemas.microsoft.com/office/drawing/2014/main" id="{7686D3BB-346D-9234-AF20-AB8CA9C6448E}"/>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11387514-F6D1-5AB8-73A4-8B83F800A76D}"/>
              </a:ext>
            </a:extLst>
          </p:cNvPr>
          <p:cNvSpPr>
            <a:spLocks noGrp="1"/>
          </p:cNvSpPr>
          <p:nvPr>
            <p:ph type="sldNum" sz="quarter" idx="12"/>
          </p:nvPr>
        </p:nvSpPr>
        <p:spPr/>
        <p:txBody>
          <a:bodyPr/>
          <a:lstStyle/>
          <a:p>
            <a:fld id="{CEBD3C26-D384-4B35-98A2-467C7B3AE198}" type="slidenum">
              <a:rPr lang="en-US" smtClean="0"/>
              <a:t>60</a:t>
            </a:fld>
            <a:endParaRPr lang="en-US"/>
          </a:p>
        </p:txBody>
      </p:sp>
      <p:pic>
        <p:nvPicPr>
          <p:cNvPr id="5" name="Picture 4">
            <a:extLst>
              <a:ext uri="{FF2B5EF4-FFF2-40B4-BE49-F238E27FC236}">
                <a16:creationId xmlns:a16="http://schemas.microsoft.com/office/drawing/2014/main" id="{9A351C6D-046D-4CA0-F621-A2C630C81415}"/>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85FE0D0B-E07E-2A92-40DE-DE5F7232E024}"/>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2B31D2A7-F16D-0AE8-5A66-B4E28BF4A600}"/>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10924223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u="sng" dirty="0"/>
              <a:t>Enhance Social Equity, Environmental Justice, and Community Quality of Life</a:t>
            </a:r>
          </a:p>
          <a:p>
            <a:endParaRPr lang="en-US" sz="2400" dirty="0"/>
          </a:p>
          <a:p>
            <a:r>
              <a:rPr lang="en-US" sz="2400" b="1" dirty="0"/>
              <a:t>Create a Strong Sense of Place</a:t>
            </a:r>
          </a:p>
          <a:p>
            <a:r>
              <a:rPr lang="en-US" sz="2000" dirty="0"/>
              <a:t>To create a strong sense of place in communities by focusing on human-scale environments that allow for seamless interaction and engagement of citizens with their environment and each other. A stronger sense of place provides means creating more opportunities for cultural, social and recreational interactions, improving community aesthetics, creating a strong sense of identity with the community and a greater sense of connectivity between members of that community.</a:t>
            </a:r>
          </a:p>
          <a:p>
            <a:endParaRPr lang="en-US" sz="2000" dirty="0"/>
          </a:p>
          <a:p>
            <a:r>
              <a:rPr lang="en-US" sz="2000" dirty="0"/>
              <a:t>Examples of measures that contribute to sense of place include: light pollution reduction, tree-lined streets, quality views, ecologically-conscious landscaping, green roofs, open spaces, civic spaces, historical preservation, greater connection to the outdoors, pedestrian friendly communities, human scale environments, cultural expression and the freedom to express values/beliefs through building design.</a:t>
            </a:r>
          </a:p>
        </p:txBody>
      </p:sp>
      <p:sp>
        <p:nvSpPr>
          <p:cNvPr id="3" name="Footer Placeholder 2">
            <a:extLst>
              <a:ext uri="{FF2B5EF4-FFF2-40B4-BE49-F238E27FC236}">
                <a16:creationId xmlns:a16="http://schemas.microsoft.com/office/drawing/2014/main" id="{0F43AD8B-02C6-A236-FFE1-2B7B8730F9FA}"/>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172FA8FA-9DD9-5494-C4EF-674FDFD5ABD1}"/>
              </a:ext>
            </a:extLst>
          </p:cNvPr>
          <p:cNvSpPr>
            <a:spLocks noGrp="1"/>
          </p:cNvSpPr>
          <p:nvPr>
            <p:ph type="sldNum" sz="quarter" idx="12"/>
          </p:nvPr>
        </p:nvSpPr>
        <p:spPr/>
        <p:txBody>
          <a:bodyPr/>
          <a:lstStyle/>
          <a:p>
            <a:fld id="{CEBD3C26-D384-4B35-98A2-467C7B3AE198}" type="slidenum">
              <a:rPr lang="en-US" smtClean="0"/>
              <a:t>61</a:t>
            </a:fld>
            <a:endParaRPr lang="en-US"/>
          </a:p>
        </p:txBody>
      </p:sp>
      <p:pic>
        <p:nvPicPr>
          <p:cNvPr id="5" name="Picture 4">
            <a:extLst>
              <a:ext uri="{FF2B5EF4-FFF2-40B4-BE49-F238E27FC236}">
                <a16:creationId xmlns:a16="http://schemas.microsoft.com/office/drawing/2014/main" id="{F5C95D7F-7F18-C7BB-74EC-F94E43431193}"/>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7B2A9875-A472-9165-6562-4ADAF847652E}"/>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F12DD03D-946C-35C1-997D-863E79C9212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5365877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Enhance Social Equity, Environmental Justice, and Community Quality of Life</a:t>
            </a:r>
          </a:p>
          <a:p>
            <a:endParaRPr lang="en-US" sz="2400" dirty="0"/>
          </a:p>
          <a:p>
            <a:r>
              <a:rPr lang="en-US" sz="2400" b="1" dirty="0"/>
              <a:t>Provide Affordable, Equitable and Resilient Communities</a:t>
            </a:r>
          </a:p>
          <a:p>
            <a:r>
              <a:rPr lang="en-US" sz="1600" dirty="0"/>
              <a:t>To provide affordable and equitable communities and neighborhoods that address community-level economic, social and environmental problems. Neighborhoods should have an adequate supply of healthful, high-performing, affordable housing that is well connected to critical goods and services, public transportation, and employment opportunities.</a:t>
            </a:r>
          </a:p>
          <a:p>
            <a:endParaRPr lang="en-US" sz="1600" dirty="0"/>
          </a:p>
          <a:p>
            <a:r>
              <a:rPr lang="en-US" sz="1600" dirty="0"/>
              <a:t>Neighborhood development and redevelopment should focus on the management of community resources (including natural resources, ecosystem services, economic resources, civic resources, recreational resources, and social services) and enable local networks that will continue to foster and strong and diverse local economies, and benefits that feed back to the community. Communities should be built to be resilient and stable under shifting economic conditions, climatic conditions, and natural disasters.</a:t>
            </a:r>
          </a:p>
          <a:p>
            <a:endParaRPr lang="en-US" sz="1600" dirty="0"/>
          </a:p>
          <a:p>
            <a:r>
              <a:rPr lang="en-US" sz="1600" dirty="0"/>
              <a:t>Examples of measures and policies include: affordable housing, diverse and mixed use communities, universal design, housing and jobs proximity, heat island reduction strategies, open and dense street grids, design for walkability and </a:t>
            </a:r>
            <a:r>
              <a:rPr lang="en-US" sz="1600" dirty="0" err="1"/>
              <a:t>bikability</a:t>
            </a:r>
            <a:r>
              <a:rPr lang="en-US" sz="1600" dirty="0"/>
              <a:t>.</a:t>
            </a:r>
          </a:p>
        </p:txBody>
      </p:sp>
      <p:sp>
        <p:nvSpPr>
          <p:cNvPr id="3" name="Footer Placeholder 2">
            <a:extLst>
              <a:ext uri="{FF2B5EF4-FFF2-40B4-BE49-F238E27FC236}">
                <a16:creationId xmlns:a16="http://schemas.microsoft.com/office/drawing/2014/main" id="{02B33E95-381F-9F78-787E-AA286BA6F7EE}"/>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456D3085-119B-8D2F-8A9B-F10C27039792}"/>
              </a:ext>
            </a:extLst>
          </p:cNvPr>
          <p:cNvSpPr>
            <a:spLocks noGrp="1"/>
          </p:cNvSpPr>
          <p:nvPr>
            <p:ph type="sldNum" sz="quarter" idx="12"/>
          </p:nvPr>
        </p:nvSpPr>
        <p:spPr/>
        <p:txBody>
          <a:bodyPr/>
          <a:lstStyle/>
          <a:p>
            <a:fld id="{CEBD3C26-D384-4B35-98A2-467C7B3AE198}" type="slidenum">
              <a:rPr lang="en-US" smtClean="0"/>
              <a:t>62</a:t>
            </a:fld>
            <a:endParaRPr lang="en-US"/>
          </a:p>
        </p:txBody>
      </p:sp>
      <p:pic>
        <p:nvPicPr>
          <p:cNvPr id="5" name="Picture 4">
            <a:extLst>
              <a:ext uri="{FF2B5EF4-FFF2-40B4-BE49-F238E27FC236}">
                <a16:creationId xmlns:a16="http://schemas.microsoft.com/office/drawing/2014/main" id="{392CB9C2-E7C5-8CB5-9E7B-563BBD41A66E}"/>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3C5F7486-0185-0FED-11F4-B04273CD562D}"/>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409EBB5E-2A66-27E9-D1E4-7A6B77C2DB4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063510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u="sng" dirty="0"/>
              <a:t>Enhance Social Equity, Environmental Justice, and Community Quality of Life</a:t>
            </a:r>
          </a:p>
          <a:p>
            <a:endParaRPr lang="en-US" sz="2400" dirty="0"/>
          </a:p>
          <a:p>
            <a:r>
              <a:rPr lang="en-US" sz="2400" b="1" dirty="0"/>
              <a:t>Promote Access to Neighborhood Completeness Resources</a:t>
            </a:r>
          </a:p>
          <a:p>
            <a:r>
              <a:rPr lang="en-US" sz="2000" dirty="0"/>
              <a:t>To promote development patterns that support diverse, accessible and proximate location to vital services including employment, education, healthcare, healthy food, recreation, civic and public spaces, retail, and other basic services.</a:t>
            </a:r>
          </a:p>
          <a:p>
            <a:endParaRPr lang="en-US" sz="2000" dirty="0"/>
          </a:p>
          <a:p>
            <a:r>
              <a:rPr lang="en-US" sz="2000" dirty="0"/>
              <a:t>Examples include: proximity to diverse uses, community services and public transit, compact development patterns, mixed use buildings, walkability, </a:t>
            </a:r>
            <a:r>
              <a:rPr lang="en-US" sz="2000" dirty="0" err="1"/>
              <a:t>bikability</a:t>
            </a:r>
            <a:r>
              <a:rPr lang="en-US" sz="2000" dirty="0"/>
              <a:t>, proximity to open spaces and civic spaces, open and accessible parks and recreational facilities, proximity to high quality public education facilities and resources, local land conservation and natural resources protection, protection of local water bodies, high performance and high quality design of public buildings.</a:t>
            </a:r>
          </a:p>
        </p:txBody>
      </p:sp>
      <p:sp>
        <p:nvSpPr>
          <p:cNvPr id="3" name="Footer Placeholder 2">
            <a:extLst>
              <a:ext uri="{FF2B5EF4-FFF2-40B4-BE49-F238E27FC236}">
                <a16:creationId xmlns:a16="http://schemas.microsoft.com/office/drawing/2014/main" id="{F9763FD0-A516-CF12-E7E7-8532E6016BBF}"/>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9AAF8879-BB61-03FC-DC62-D3178E832323}"/>
              </a:ext>
            </a:extLst>
          </p:cNvPr>
          <p:cNvSpPr>
            <a:spLocks noGrp="1"/>
          </p:cNvSpPr>
          <p:nvPr>
            <p:ph type="sldNum" sz="quarter" idx="12"/>
          </p:nvPr>
        </p:nvSpPr>
        <p:spPr/>
        <p:txBody>
          <a:bodyPr/>
          <a:lstStyle/>
          <a:p>
            <a:fld id="{CEBD3C26-D384-4B35-98A2-467C7B3AE198}" type="slidenum">
              <a:rPr lang="en-US" smtClean="0"/>
              <a:t>63</a:t>
            </a:fld>
            <a:endParaRPr lang="en-US"/>
          </a:p>
        </p:txBody>
      </p:sp>
      <p:pic>
        <p:nvPicPr>
          <p:cNvPr id="5" name="Picture 4">
            <a:extLst>
              <a:ext uri="{FF2B5EF4-FFF2-40B4-BE49-F238E27FC236}">
                <a16:creationId xmlns:a16="http://schemas.microsoft.com/office/drawing/2014/main" id="{9037F7E5-FA59-959E-04DE-8B00D6461E3E}"/>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CDFE1531-D2B2-9626-2240-FB6E1E3791A3}"/>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867510AA-9166-0111-F988-94DB9902943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1693144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u="sng" dirty="0"/>
              <a:t>Enhance Social Equity, Environmental Justice, and Community Quality of Life</a:t>
            </a:r>
          </a:p>
          <a:p>
            <a:endParaRPr lang="en-US" sz="2400" dirty="0"/>
          </a:p>
          <a:p>
            <a:r>
              <a:rPr lang="en-US" sz="2400" b="1" dirty="0"/>
              <a:t>Promote Human Rights and Environmental Justice</a:t>
            </a:r>
          </a:p>
          <a:p>
            <a:r>
              <a:rPr lang="en-US" sz="2000" dirty="0"/>
              <a:t>To promote basic universal human rights as they pertain to the built </a:t>
            </a:r>
            <a:r>
              <a:rPr lang="en-US" sz="2000" dirty="0" err="1"/>
              <a:t>environment,and</a:t>
            </a:r>
            <a:r>
              <a:rPr lang="en-US" sz="2000" dirty="0"/>
              <a:t> enable communities to uphold environmental justice.</a:t>
            </a:r>
          </a:p>
          <a:p>
            <a:endParaRPr lang="en-US" sz="2000" dirty="0"/>
          </a:p>
          <a:p>
            <a:r>
              <a:rPr lang="en-US" sz="2000" dirty="0"/>
              <a:t>Examples include: reclaiming and repurposing vacant, obsolete or contaminated land and buildings, strengthening local and regional food supply chains, implementing sustainable cleaning, purchasing and facility management policies, ensure safe drinking water quality, indoor air quality, indoor environmental quality, support community and city involvement through the provision of civic and public spaces, designing buildings that are climate adaptable and durable.</a:t>
            </a:r>
          </a:p>
        </p:txBody>
      </p:sp>
      <p:sp>
        <p:nvSpPr>
          <p:cNvPr id="3" name="Footer Placeholder 2">
            <a:extLst>
              <a:ext uri="{FF2B5EF4-FFF2-40B4-BE49-F238E27FC236}">
                <a16:creationId xmlns:a16="http://schemas.microsoft.com/office/drawing/2014/main" id="{F470E34F-753C-BB88-8BAF-53E670466396}"/>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88302692-12EC-634E-2F00-C63353D1B4FF}"/>
              </a:ext>
            </a:extLst>
          </p:cNvPr>
          <p:cNvSpPr>
            <a:spLocks noGrp="1"/>
          </p:cNvSpPr>
          <p:nvPr>
            <p:ph type="sldNum" sz="quarter" idx="12"/>
          </p:nvPr>
        </p:nvSpPr>
        <p:spPr/>
        <p:txBody>
          <a:bodyPr/>
          <a:lstStyle/>
          <a:p>
            <a:fld id="{CEBD3C26-D384-4B35-98A2-467C7B3AE198}" type="slidenum">
              <a:rPr lang="en-US" smtClean="0"/>
              <a:t>64</a:t>
            </a:fld>
            <a:endParaRPr lang="en-US"/>
          </a:p>
        </p:txBody>
      </p:sp>
      <p:pic>
        <p:nvPicPr>
          <p:cNvPr id="5" name="Picture 4">
            <a:extLst>
              <a:ext uri="{FF2B5EF4-FFF2-40B4-BE49-F238E27FC236}">
                <a16:creationId xmlns:a16="http://schemas.microsoft.com/office/drawing/2014/main" id="{49388932-6867-D5F9-5664-6A5B091A230C}"/>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5EA27487-62CE-D835-1730-1FF7CADE4D21}"/>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18237A54-D27F-781E-00FE-720A42991E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1325466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Overview of LEED Structure</a:t>
            </a:r>
            <a:endParaRPr lang="en-US" sz="2800" dirty="0"/>
          </a:p>
          <a:p>
            <a:endParaRPr lang="en-US" sz="2400" b="1" dirty="0"/>
          </a:p>
          <a:p>
            <a:r>
              <a:rPr lang="en-US" sz="2400" b="1" dirty="0"/>
              <a:t>LEED Rating System</a:t>
            </a:r>
          </a:p>
          <a:p>
            <a:pPr marL="342900" indent="-342900">
              <a:buFont typeface="Wingdings" panose="05000000000000000000" pitchFamily="2" charset="2"/>
              <a:buChar char="q"/>
            </a:pPr>
            <a:r>
              <a:rPr lang="en-US" sz="2400" dirty="0"/>
              <a:t>Design Guide</a:t>
            </a:r>
          </a:p>
          <a:p>
            <a:pPr marL="342900" indent="-342900">
              <a:buFont typeface="Wingdings" panose="05000000000000000000" pitchFamily="2" charset="2"/>
              <a:buChar char="q"/>
            </a:pPr>
            <a:r>
              <a:rPr lang="en-US" sz="2400" dirty="0"/>
              <a:t>Verification system used to measure progress in defined performance goals</a:t>
            </a:r>
          </a:p>
          <a:p>
            <a:pPr marL="342900" indent="-342900">
              <a:buFont typeface="Wingdings" panose="05000000000000000000" pitchFamily="2" charset="2"/>
              <a:buChar char="q"/>
            </a:pPr>
            <a:r>
              <a:rPr lang="en-US" sz="2400" dirty="0"/>
              <a:t>Encourages Integrated Project Delivery – Collaboration vs Isolation</a:t>
            </a:r>
          </a:p>
          <a:p>
            <a:endParaRPr lang="en-US" sz="2400" dirty="0"/>
          </a:p>
        </p:txBody>
      </p:sp>
      <p:sp>
        <p:nvSpPr>
          <p:cNvPr id="3" name="Footer Placeholder 2">
            <a:extLst>
              <a:ext uri="{FF2B5EF4-FFF2-40B4-BE49-F238E27FC236}">
                <a16:creationId xmlns:a16="http://schemas.microsoft.com/office/drawing/2014/main" id="{22761C35-1D0C-32C7-791F-5B86D64681A9}"/>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4C7A6D36-43C8-4F06-6B16-E8EA8CD5122B}"/>
              </a:ext>
            </a:extLst>
          </p:cNvPr>
          <p:cNvSpPr>
            <a:spLocks noGrp="1"/>
          </p:cNvSpPr>
          <p:nvPr>
            <p:ph type="sldNum" sz="quarter" idx="12"/>
          </p:nvPr>
        </p:nvSpPr>
        <p:spPr/>
        <p:txBody>
          <a:bodyPr/>
          <a:lstStyle/>
          <a:p>
            <a:fld id="{CEBD3C26-D384-4B35-98A2-467C7B3AE198}" type="slidenum">
              <a:rPr lang="en-US" smtClean="0"/>
              <a:t>7</a:t>
            </a:fld>
            <a:endParaRPr lang="en-US"/>
          </a:p>
        </p:txBody>
      </p:sp>
      <p:pic>
        <p:nvPicPr>
          <p:cNvPr id="5" name="Picture 4">
            <a:extLst>
              <a:ext uri="{FF2B5EF4-FFF2-40B4-BE49-F238E27FC236}">
                <a16:creationId xmlns:a16="http://schemas.microsoft.com/office/drawing/2014/main" id="{068E3E10-7A6C-047A-CDB0-6B7E35CBF8D7}"/>
              </a:ext>
            </a:extLst>
          </p:cNvPr>
          <p:cNvPicPr>
            <a:picLocks/>
          </p:cNvPicPr>
          <p:nvPr/>
        </p:nvPicPr>
        <p:blipFill>
          <a:blip r:embed="rId2"/>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74F6FAE5-627D-B64A-40A8-A3560EC026DB}"/>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9917C607-F736-2C2E-298C-0BC0FA77E8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8594575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914398"/>
            <a:ext cx="12192000" cy="5486400"/>
          </a:xfrm>
          <a:prstGeom prst="rect">
            <a:avLst/>
          </a:prstGeom>
          <a:noFill/>
        </p:spPr>
        <p:txBody>
          <a:bodyPr wrap="square" lIns="182880" rIns="182880" rtlCol="0">
            <a:noAutofit/>
          </a:bodyPr>
          <a:lstStyle/>
          <a:p>
            <a:r>
              <a:rPr lang="en-US" sz="2800" b="1" dirty="0"/>
              <a:t>Overview of LEED Structure</a:t>
            </a:r>
            <a:endParaRPr lang="en-US" sz="2800" dirty="0"/>
          </a:p>
          <a:p>
            <a:endParaRPr lang="en-US" sz="2400" b="1" dirty="0"/>
          </a:p>
          <a:p>
            <a:r>
              <a:rPr lang="en-US" sz="2400" b="1" dirty="0"/>
              <a:t>LEED Credit Categories</a:t>
            </a:r>
          </a:p>
          <a:p>
            <a:endParaRPr lang="en-US" sz="2400" dirty="0"/>
          </a:p>
          <a:p>
            <a:endParaRPr lang="en-US" sz="2400" dirty="0"/>
          </a:p>
          <a:p>
            <a:endParaRPr lang="en-US" sz="2400" dirty="0"/>
          </a:p>
          <a:p>
            <a:endParaRPr lang="en-US" sz="2400" dirty="0"/>
          </a:p>
          <a:p>
            <a:endParaRPr lang="en-US" sz="2400" dirty="0"/>
          </a:p>
          <a:p>
            <a:endParaRPr lang="en-US" sz="2400" dirty="0"/>
          </a:p>
          <a:p>
            <a:endParaRPr lang="en-US" sz="1400" dirty="0"/>
          </a:p>
          <a:p>
            <a:r>
              <a:rPr lang="en-US" sz="1400" dirty="0"/>
              <a:t>Location and Transportation (LT) • Sustainable Sites (SS) • Water Efficiency (WE) • Energy and Atmosphere (EA) • Materials and Resources (MR) • Indoor Environmental Quality (EQ) • Integrated Process • Innovation (IN) • Regional Priority (RP) • Smart Location and Linkages (SLL) • Neighborhood Pattern and Design (NPD) • Green Buildings and Infrastructure (GBI)</a:t>
            </a:r>
          </a:p>
        </p:txBody>
      </p:sp>
      <p:grpSp>
        <p:nvGrpSpPr>
          <p:cNvPr id="24" name="Group 23"/>
          <p:cNvGrpSpPr/>
          <p:nvPr/>
        </p:nvGrpSpPr>
        <p:grpSpPr>
          <a:xfrm>
            <a:off x="1706880" y="2409606"/>
            <a:ext cx="8732520" cy="1679110"/>
            <a:chOff x="182880" y="3487250"/>
            <a:chExt cx="8732520" cy="1679110"/>
          </a:xfrm>
        </p:grpSpPr>
        <p:pic>
          <p:nvPicPr>
            <p:cNvPr id="25" name="Picture 2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29600" y="4480560"/>
              <a:ext cx="685800" cy="685800"/>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0912" y="3487250"/>
              <a:ext cx="685800" cy="685800"/>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2224" y="4480560"/>
              <a:ext cx="685800" cy="685800"/>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29600" y="3487250"/>
              <a:ext cx="685800" cy="685800"/>
            </a:xfrm>
            <a:prstGeom prst="rect">
              <a:avLst/>
            </a:prstGeom>
          </p:spPr>
        </p:pic>
        <p:pic>
          <p:nvPicPr>
            <p:cNvPr id="29" name="Picture 2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 y="4480560"/>
              <a:ext cx="685800" cy="685800"/>
            </a:xfrm>
            <a:prstGeom prst="rect">
              <a:avLst/>
            </a:prstGeom>
          </p:spPr>
        </p:pic>
        <p:pic>
          <p:nvPicPr>
            <p:cNvPr id="30" name="Picture 2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880" y="3487250"/>
              <a:ext cx="685800" cy="685800"/>
            </a:xfrm>
            <a:prstGeom prst="rect">
              <a:avLst/>
            </a:prstGeom>
          </p:spPr>
        </p:pic>
        <p:pic>
          <p:nvPicPr>
            <p:cNvPr id="31" name="Picture 3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20256" y="3487250"/>
              <a:ext cx="685800" cy="685800"/>
            </a:xfrm>
            <a:prstGeom prst="rect">
              <a:avLst/>
            </a:prstGeom>
          </p:spPr>
        </p:pic>
        <p:pic>
          <p:nvPicPr>
            <p:cNvPr id="32" name="Picture 3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0256" y="4480560"/>
              <a:ext cx="685800" cy="685800"/>
            </a:xfrm>
            <a:prstGeom prst="rect">
              <a:avLst/>
            </a:prstGeom>
          </p:spPr>
        </p:pic>
        <p:pic>
          <p:nvPicPr>
            <p:cNvPr id="33" name="Picture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01568" y="4480560"/>
              <a:ext cx="685800" cy="685800"/>
            </a:xfrm>
            <a:prstGeom prst="rect">
              <a:avLst/>
            </a:prstGeom>
          </p:spPr>
        </p:pic>
        <p:pic>
          <p:nvPicPr>
            <p:cNvPr id="34"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92224" y="3487250"/>
              <a:ext cx="685800" cy="685800"/>
            </a:xfrm>
            <a:prstGeom prst="rect">
              <a:avLst/>
            </a:prstGeom>
          </p:spPr>
        </p:pic>
        <p:pic>
          <p:nvPicPr>
            <p:cNvPr id="35"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01568" y="3487250"/>
              <a:ext cx="685800" cy="685800"/>
            </a:xfrm>
            <a:prstGeom prst="rect">
              <a:avLst/>
            </a:prstGeom>
          </p:spPr>
        </p:pic>
        <p:pic>
          <p:nvPicPr>
            <p:cNvPr id="36" name="Picture 3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0912" y="4480560"/>
              <a:ext cx="685800" cy="685800"/>
            </a:xfrm>
            <a:prstGeom prst="rect">
              <a:avLst/>
            </a:prstGeom>
          </p:spPr>
        </p:pic>
      </p:grpSp>
      <p:sp>
        <p:nvSpPr>
          <p:cNvPr id="3" name="Footer Placeholder 2">
            <a:extLst>
              <a:ext uri="{FF2B5EF4-FFF2-40B4-BE49-F238E27FC236}">
                <a16:creationId xmlns:a16="http://schemas.microsoft.com/office/drawing/2014/main" id="{085E730B-9DAC-B123-6767-00D6CC552AC2}"/>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38BEF876-2B4C-B8BD-7E1B-D7B59F063B54}"/>
              </a:ext>
            </a:extLst>
          </p:cNvPr>
          <p:cNvSpPr>
            <a:spLocks noGrp="1"/>
          </p:cNvSpPr>
          <p:nvPr>
            <p:ph type="sldNum" sz="quarter" idx="12"/>
          </p:nvPr>
        </p:nvSpPr>
        <p:spPr/>
        <p:txBody>
          <a:bodyPr/>
          <a:lstStyle/>
          <a:p>
            <a:fld id="{CEBD3C26-D384-4B35-98A2-467C7B3AE198}" type="slidenum">
              <a:rPr lang="en-US" smtClean="0"/>
              <a:t>8</a:t>
            </a:fld>
            <a:endParaRPr lang="en-US"/>
          </a:p>
        </p:txBody>
      </p:sp>
      <p:pic>
        <p:nvPicPr>
          <p:cNvPr id="5" name="Picture 4">
            <a:extLst>
              <a:ext uri="{FF2B5EF4-FFF2-40B4-BE49-F238E27FC236}">
                <a16:creationId xmlns:a16="http://schemas.microsoft.com/office/drawing/2014/main" id="{8F656CFA-027B-8085-42BC-F6F163E959BB}"/>
              </a:ext>
            </a:extLst>
          </p:cNvPr>
          <p:cNvPicPr>
            <a:picLocks/>
          </p:cNvPicPr>
          <p:nvPr/>
        </p:nvPicPr>
        <p:blipFill>
          <a:blip r:embed="rId13"/>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9C8D2DA1-0DAA-020B-B5F7-B2E1C9427F9A}"/>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0" name="Picture 9">
            <a:extLst>
              <a:ext uri="{FF2B5EF4-FFF2-40B4-BE49-F238E27FC236}">
                <a16:creationId xmlns:a16="http://schemas.microsoft.com/office/drawing/2014/main" id="{2478CB31-2F3C-EA20-6D0F-8714F61DF9FE}"/>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56373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914398"/>
            <a:ext cx="12191999" cy="5486400"/>
          </a:xfrm>
          <a:prstGeom prst="rect">
            <a:avLst/>
          </a:prstGeom>
          <a:noFill/>
        </p:spPr>
        <p:txBody>
          <a:bodyPr wrap="square" lIns="182880" rIns="182880" rtlCol="0">
            <a:noAutofit/>
          </a:bodyPr>
          <a:lstStyle/>
          <a:p>
            <a:r>
              <a:rPr lang="en-US" sz="2800" b="1" dirty="0"/>
              <a:t>Overview of LEED Structure</a:t>
            </a:r>
            <a:endParaRPr lang="en-US" sz="2800" dirty="0"/>
          </a:p>
          <a:p>
            <a:endParaRPr lang="en-US" sz="2400" b="1" dirty="0"/>
          </a:p>
          <a:p>
            <a:r>
              <a:rPr lang="en-US" sz="2400" b="1" dirty="0"/>
              <a:t>LEED Credits</a:t>
            </a:r>
          </a:p>
          <a:p>
            <a:pPr marL="342900" indent="-342900">
              <a:buFont typeface="Wingdings" panose="05000000000000000000" pitchFamily="2" charset="2"/>
              <a:buChar char="q"/>
            </a:pPr>
            <a:r>
              <a:rPr lang="en-US" sz="2400" dirty="0"/>
              <a:t>Prerequisites – Required</a:t>
            </a:r>
          </a:p>
          <a:p>
            <a:pPr marL="342900" indent="-342900">
              <a:buFont typeface="Wingdings" panose="05000000000000000000" pitchFamily="2" charset="2"/>
              <a:buChar char="q"/>
            </a:pPr>
            <a:r>
              <a:rPr lang="en-US" sz="2400" dirty="0"/>
              <a:t>Credits - Optional</a:t>
            </a:r>
          </a:p>
        </p:txBody>
      </p:sp>
      <p:pic>
        <p:nvPicPr>
          <p:cNvPr id="10" name="Picture 9"/>
          <p:cNvPicPr>
            <a:picLocks noChangeAspect="1"/>
          </p:cNvPicPr>
          <p:nvPr/>
        </p:nvPicPr>
        <p:blipFill>
          <a:blip r:embed="rId2"/>
          <a:stretch>
            <a:fillRect/>
          </a:stretch>
        </p:blipFill>
        <p:spPr>
          <a:xfrm>
            <a:off x="5784850" y="1817026"/>
            <a:ext cx="4572000" cy="3473440"/>
          </a:xfrm>
          <a:prstGeom prst="rect">
            <a:avLst/>
          </a:prstGeom>
        </p:spPr>
      </p:pic>
      <p:sp>
        <p:nvSpPr>
          <p:cNvPr id="3" name="Footer Placeholder 2">
            <a:extLst>
              <a:ext uri="{FF2B5EF4-FFF2-40B4-BE49-F238E27FC236}">
                <a16:creationId xmlns:a16="http://schemas.microsoft.com/office/drawing/2014/main" id="{013E22EC-B547-AC5E-5253-B6AB2C5082F2}"/>
              </a:ext>
            </a:extLst>
          </p:cNvPr>
          <p:cNvSpPr>
            <a:spLocks noGrp="1"/>
          </p:cNvSpPr>
          <p:nvPr>
            <p:ph type="ftr" sz="quarter" idx="11"/>
          </p:nvPr>
        </p:nvSpPr>
        <p:spPr/>
        <p:txBody>
          <a:bodyPr/>
          <a:lstStyle/>
          <a:p>
            <a:r>
              <a:rPr lang="en-US"/>
              <a:t>Green Building Practices</a:t>
            </a:r>
            <a:endParaRPr lang="en-US" dirty="0"/>
          </a:p>
        </p:txBody>
      </p:sp>
      <p:sp>
        <p:nvSpPr>
          <p:cNvPr id="8" name="Slide Number Placeholder 7">
            <a:extLst>
              <a:ext uri="{FF2B5EF4-FFF2-40B4-BE49-F238E27FC236}">
                <a16:creationId xmlns:a16="http://schemas.microsoft.com/office/drawing/2014/main" id="{C7CC5F0A-48C1-E17C-1CAF-5A53A7919D11}"/>
              </a:ext>
            </a:extLst>
          </p:cNvPr>
          <p:cNvSpPr>
            <a:spLocks noGrp="1"/>
          </p:cNvSpPr>
          <p:nvPr>
            <p:ph type="sldNum" sz="quarter" idx="12"/>
          </p:nvPr>
        </p:nvSpPr>
        <p:spPr/>
        <p:txBody>
          <a:bodyPr/>
          <a:lstStyle/>
          <a:p>
            <a:fld id="{CEBD3C26-D384-4B35-98A2-467C7B3AE198}" type="slidenum">
              <a:rPr lang="en-US" smtClean="0"/>
              <a:t>9</a:t>
            </a:fld>
            <a:endParaRPr lang="en-US"/>
          </a:p>
        </p:txBody>
      </p:sp>
      <p:pic>
        <p:nvPicPr>
          <p:cNvPr id="5" name="Picture 4">
            <a:extLst>
              <a:ext uri="{FF2B5EF4-FFF2-40B4-BE49-F238E27FC236}">
                <a16:creationId xmlns:a16="http://schemas.microsoft.com/office/drawing/2014/main" id="{1B335F4F-97B6-574C-196B-B41934080F89}"/>
              </a:ext>
            </a:extLst>
          </p:cNvPr>
          <p:cNvPicPr>
            <a:picLocks/>
          </p:cNvPicPr>
          <p:nvPr/>
        </p:nvPicPr>
        <p:blipFill>
          <a:blip r:embed="rId3"/>
          <a:stretch>
            <a:fillRect/>
          </a:stretch>
        </p:blipFill>
        <p:spPr>
          <a:xfrm>
            <a:off x="0" y="-1"/>
            <a:ext cx="12192000" cy="685800"/>
          </a:xfrm>
          <a:prstGeom prst="rect">
            <a:avLst/>
          </a:prstGeom>
        </p:spPr>
      </p:pic>
      <p:sp>
        <p:nvSpPr>
          <p:cNvPr id="6" name="TextBox 5">
            <a:extLst>
              <a:ext uri="{FF2B5EF4-FFF2-40B4-BE49-F238E27FC236}">
                <a16:creationId xmlns:a16="http://schemas.microsoft.com/office/drawing/2014/main" id="{31BF32DD-A497-D562-5704-B2F2841595C8}"/>
              </a:ext>
            </a:extLst>
          </p:cNvPr>
          <p:cNvSpPr txBox="1"/>
          <p:nvPr/>
        </p:nvSpPr>
        <p:spPr>
          <a:xfrm>
            <a:off x="0" y="3008"/>
            <a:ext cx="12192000" cy="685800"/>
          </a:xfrm>
          <a:prstGeom prst="rect">
            <a:avLst/>
          </a:prstGeom>
          <a:noFill/>
        </p:spPr>
        <p:txBody>
          <a:bodyPr wrap="square" rtlCol="0" anchor="ctr" anchorCtr="0">
            <a:noAutofit/>
          </a:bodyPr>
          <a:lstStyle/>
          <a:p>
            <a:pPr algn="ctr"/>
            <a:r>
              <a:rPr lang="en-US" sz="2000" b="1" dirty="0"/>
              <a:t>GA03 LEED v4 Impact Category and Point Allocation Development Process </a:t>
            </a:r>
          </a:p>
        </p:txBody>
      </p:sp>
      <p:pic>
        <p:nvPicPr>
          <p:cNvPr id="11" name="Picture 10">
            <a:extLst>
              <a:ext uri="{FF2B5EF4-FFF2-40B4-BE49-F238E27FC236}">
                <a16:creationId xmlns:a16="http://schemas.microsoft.com/office/drawing/2014/main" id="{5A13161A-9FC6-1199-E7B7-CB12CE94F6D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1499853" y="114300"/>
            <a:ext cx="457200" cy="457200"/>
          </a:xfrm>
          <a:prstGeom prst="rect">
            <a:avLst/>
          </a:prstGeom>
        </p:spPr>
      </p:pic>
    </p:spTree>
    <p:extLst>
      <p:ext uri="{BB962C8B-B14F-4D97-AF65-F5344CB8AC3E}">
        <p14:creationId xmlns:p14="http://schemas.microsoft.com/office/powerpoint/2010/main" val="3945725617"/>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1776</TotalTime>
  <Words>5100</Words>
  <Application>Microsoft Office PowerPoint</Application>
  <PresentationFormat>Widescreen</PresentationFormat>
  <Paragraphs>592</Paragraphs>
  <Slides>64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64</vt:i4>
      </vt:variant>
    </vt:vector>
  </HeadingPairs>
  <TitlesOfParts>
    <vt:vector size="70" baseType="lpstr">
      <vt:lpstr>Arial</vt:lpstr>
      <vt:lpstr>Calibri</vt:lpstr>
      <vt:lpstr>Calibri Light</vt:lpstr>
      <vt:lpstr>Courier New</vt:lpstr>
      <vt:lpstr>Wingdings</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Lori Brown</cp:lastModifiedBy>
  <cp:revision>75</cp:revision>
  <dcterms:created xsi:type="dcterms:W3CDTF">2016-10-21T16:02:46Z</dcterms:created>
  <dcterms:modified xsi:type="dcterms:W3CDTF">2024-02-15T20:07:01Z</dcterms:modified>
</cp:coreProperties>
</file>