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335" r:id="rId2"/>
    <p:sldId id="336" r:id="rId3"/>
    <p:sldId id="337" r:id="rId4"/>
    <p:sldId id="338" r:id="rId5"/>
    <p:sldId id="339" r:id="rId6"/>
    <p:sldId id="340" r:id="rId7"/>
    <p:sldId id="341" r:id="rId8"/>
    <p:sldId id="343" r:id="rId9"/>
    <p:sldId id="344" r:id="rId10"/>
    <p:sldId id="342" r:id="rId11"/>
    <p:sldId id="346" r:id="rId12"/>
    <p:sldId id="345" r:id="rId13"/>
    <p:sldId id="348" r:id="rId14"/>
    <p:sldId id="349" r:id="rId15"/>
    <p:sldId id="495" r:id="rId16"/>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27A7CC"/>
    <a:srgbClr val="7DC4B4"/>
    <a:srgbClr val="8ABC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p:cViewPr varScale="1">
        <p:scale>
          <a:sx n="155" d="100"/>
          <a:sy n="155" d="100"/>
        </p:scale>
        <p:origin x="204" y="2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3E4CC6C-DC9D-44B5-BA7F-FDC3574A6329}" type="datetimeFigureOut">
              <a:rPr lang="en-US" smtClean="0"/>
              <a:t>2/15/2024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AD81AE1-81E0-4141-A15C-7C0023F54AA9}" type="slidenum">
              <a:rPr lang="en-US" smtClean="0"/>
              <a:t>‹#›</a:t>
            </a:fld>
            <a:endParaRPr lang="en-US"/>
          </a:p>
        </p:txBody>
      </p:sp>
    </p:spTree>
    <p:extLst>
      <p:ext uri="{BB962C8B-B14F-4D97-AF65-F5344CB8AC3E}">
        <p14:creationId xmlns:p14="http://schemas.microsoft.com/office/powerpoint/2010/main" val="38694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54DED17-FF2B-42EC-925E-DE9736EB8025}" type="datetimeFigureOut">
              <a:rPr lang="en-US" smtClean="0"/>
              <a:t>2/15/2024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118152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10</a:t>
            </a:fld>
            <a:endParaRPr lang="en-US"/>
          </a:p>
        </p:txBody>
      </p:sp>
    </p:spTree>
    <p:extLst>
      <p:ext uri="{BB962C8B-B14F-4D97-AF65-F5344CB8AC3E}">
        <p14:creationId xmlns:p14="http://schemas.microsoft.com/office/powerpoint/2010/main" val="382489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11</a:t>
            </a:fld>
            <a:endParaRPr lang="en-US"/>
          </a:p>
        </p:txBody>
      </p:sp>
    </p:spTree>
    <p:extLst>
      <p:ext uri="{BB962C8B-B14F-4D97-AF65-F5344CB8AC3E}">
        <p14:creationId xmlns:p14="http://schemas.microsoft.com/office/powerpoint/2010/main" val="3419285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12</a:t>
            </a:fld>
            <a:endParaRPr lang="en-US"/>
          </a:p>
        </p:txBody>
      </p:sp>
    </p:spTree>
    <p:extLst>
      <p:ext uri="{BB962C8B-B14F-4D97-AF65-F5344CB8AC3E}">
        <p14:creationId xmlns:p14="http://schemas.microsoft.com/office/powerpoint/2010/main" val="194454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13</a:t>
            </a:fld>
            <a:endParaRPr lang="en-US"/>
          </a:p>
        </p:txBody>
      </p:sp>
    </p:spTree>
    <p:extLst>
      <p:ext uri="{BB962C8B-B14F-4D97-AF65-F5344CB8AC3E}">
        <p14:creationId xmlns:p14="http://schemas.microsoft.com/office/powerpoint/2010/main" val="383645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14</a:t>
            </a:fld>
            <a:endParaRPr lang="en-US"/>
          </a:p>
        </p:txBody>
      </p:sp>
    </p:spTree>
    <p:extLst>
      <p:ext uri="{BB962C8B-B14F-4D97-AF65-F5344CB8AC3E}">
        <p14:creationId xmlns:p14="http://schemas.microsoft.com/office/powerpoint/2010/main" val="2710786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15</a:t>
            </a:fld>
            <a:endParaRPr lang="en-US"/>
          </a:p>
        </p:txBody>
      </p:sp>
    </p:spTree>
    <p:extLst>
      <p:ext uri="{BB962C8B-B14F-4D97-AF65-F5344CB8AC3E}">
        <p14:creationId xmlns:p14="http://schemas.microsoft.com/office/powerpoint/2010/main" val="843790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a:t>
            </a:fld>
            <a:endParaRPr lang="en-US"/>
          </a:p>
        </p:txBody>
      </p:sp>
    </p:spTree>
    <p:extLst>
      <p:ext uri="{BB962C8B-B14F-4D97-AF65-F5344CB8AC3E}">
        <p14:creationId xmlns:p14="http://schemas.microsoft.com/office/powerpoint/2010/main" val="25657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a:t>
            </a:fld>
            <a:endParaRPr lang="en-US"/>
          </a:p>
        </p:txBody>
      </p:sp>
    </p:spTree>
    <p:extLst>
      <p:ext uri="{BB962C8B-B14F-4D97-AF65-F5344CB8AC3E}">
        <p14:creationId xmlns:p14="http://schemas.microsoft.com/office/powerpoint/2010/main" val="360938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a:t>
            </a:fld>
            <a:endParaRPr lang="en-US"/>
          </a:p>
        </p:txBody>
      </p:sp>
    </p:spTree>
    <p:extLst>
      <p:ext uri="{BB962C8B-B14F-4D97-AF65-F5344CB8AC3E}">
        <p14:creationId xmlns:p14="http://schemas.microsoft.com/office/powerpoint/2010/main" val="72532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a:t>
            </a:fld>
            <a:endParaRPr lang="en-US"/>
          </a:p>
        </p:txBody>
      </p:sp>
    </p:spTree>
    <p:extLst>
      <p:ext uri="{BB962C8B-B14F-4D97-AF65-F5344CB8AC3E}">
        <p14:creationId xmlns:p14="http://schemas.microsoft.com/office/powerpoint/2010/main" val="375048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a:t>
            </a:fld>
            <a:endParaRPr lang="en-US"/>
          </a:p>
        </p:txBody>
      </p:sp>
    </p:spTree>
    <p:extLst>
      <p:ext uri="{BB962C8B-B14F-4D97-AF65-F5344CB8AC3E}">
        <p14:creationId xmlns:p14="http://schemas.microsoft.com/office/powerpoint/2010/main" val="215003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a:t>
            </a:fld>
            <a:endParaRPr lang="en-US"/>
          </a:p>
        </p:txBody>
      </p:sp>
    </p:spTree>
    <p:extLst>
      <p:ext uri="{BB962C8B-B14F-4D97-AF65-F5344CB8AC3E}">
        <p14:creationId xmlns:p14="http://schemas.microsoft.com/office/powerpoint/2010/main" val="142596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8</a:t>
            </a:fld>
            <a:endParaRPr lang="en-US"/>
          </a:p>
        </p:txBody>
      </p:sp>
    </p:spTree>
    <p:extLst>
      <p:ext uri="{BB962C8B-B14F-4D97-AF65-F5344CB8AC3E}">
        <p14:creationId xmlns:p14="http://schemas.microsoft.com/office/powerpoint/2010/main" val="3376942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9</a:t>
            </a:fld>
            <a:endParaRPr lang="en-US"/>
          </a:p>
        </p:txBody>
      </p:sp>
    </p:spTree>
    <p:extLst>
      <p:ext uri="{BB962C8B-B14F-4D97-AF65-F5344CB8AC3E}">
        <p14:creationId xmlns:p14="http://schemas.microsoft.com/office/powerpoint/2010/main" val="166660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56F7FD-5657-4CA2-8905-ED6C79D2E88C}"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37706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724E3-9C9D-4FD0-97DB-389E765E4DB5}"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13290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12B52-D451-4054-A246-0375DE650998}"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012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8F254-3ED1-42A9-84C3-D61AB86810A9}"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2452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949BB-E8AE-4C3E-BE39-AB268ACA4004}"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685033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80576E-40AD-4F98-BFD1-2A82B14068AF}" type="datetime1">
              <a:rPr lang="en-US" smtClean="0"/>
              <a:t>2/15/2024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41590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61BF82-4866-4E91-BCB9-0E313441F9F8}" type="datetime1">
              <a:rPr lang="en-US" smtClean="0"/>
              <a:t>2/15/2024</a:t>
            </a:fld>
            <a:endParaRPr lang="en-US"/>
          </a:p>
        </p:txBody>
      </p:sp>
      <p:sp>
        <p:nvSpPr>
          <p:cNvPr id="8" name="Footer Placeholder 7"/>
          <p:cNvSpPr>
            <a:spLocks noGrp="1"/>
          </p:cNvSpPr>
          <p:nvPr>
            <p:ph type="ftr" sz="quarter" idx="11"/>
          </p:nvPr>
        </p:nvSpPr>
        <p:spPr/>
        <p:txBody>
          <a:bodyPr/>
          <a:lstStyle/>
          <a:p>
            <a:r>
              <a:rPr lang="en-US"/>
              <a:t>Green Building Practices</a:t>
            </a:r>
            <a:endParaRPr lang="en-US" dirty="0"/>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56675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626C72-21EB-4A35-ABFD-AD19B654D2AF}" type="datetime1">
              <a:rPr lang="en-US" smtClean="0"/>
              <a:t>2/15/2024</a:t>
            </a:fld>
            <a:endParaRPr lang="en-US"/>
          </a:p>
        </p:txBody>
      </p:sp>
      <p:sp>
        <p:nvSpPr>
          <p:cNvPr id="4" name="Footer Placeholder 3"/>
          <p:cNvSpPr>
            <a:spLocks noGrp="1"/>
          </p:cNvSpPr>
          <p:nvPr>
            <p:ph type="ftr" sz="quarter" idx="11"/>
          </p:nvPr>
        </p:nvSpPr>
        <p:spPr/>
        <p:txBody>
          <a:bodyPr/>
          <a:lstStyle/>
          <a:p>
            <a:r>
              <a:rPr lang="en-US"/>
              <a:t>Green Building Practices</a:t>
            </a:r>
            <a:endParaRPr lang="en-US" dirty="0"/>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2890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B75B9-9C3D-44A9-B208-8A700ED3C3A4}" type="datetime1">
              <a:rPr lang="en-US" smtClean="0"/>
              <a:t>2/15/2024</a:t>
            </a:fld>
            <a:endParaRPr lang="en-US"/>
          </a:p>
        </p:txBody>
      </p:sp>
      <p:sp>
        <p:nvSpPr>
          <p:cNvPr id="3" name="Footer Placeholder 2"/>
          <p:cNvSpPr>
            <a:spLocks noGrp="1"/>
          </p:cNvSpPr>
          <p:nvPr>
            <p:ph type="ftr" sz="quarter" idx="11"/>
          </p:nvPr>
        </p:nvSpPr>
        <p:spPr/>
        <p:txBody>
          <a:bodyPr/>
          <a:lstStyle/>
          <a:p>
            <a:r>
              <a:rPr lang="en-US"/>
              <a:t>Green Building Practices</a:t>
            </a:r>
            <a:endParaRPr lang="en-US" dirty="0"/>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10596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10AD7D-9071-4404-B860-4371E21F991D}" type="datetime1">
              <a:rPr lang="en-US" smtClean="0"/>
              <a:t>2/15/2024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6550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4D2B19-AF78-4C42-968A-9FC155073363}" type="datetime1">
              <a:rPr lang="en-US" smtClean="0"/>
              <a:t>2/15/2024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66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1AF4A-689C-44CA-818B-3906CD676EAF}" type="datetime1">
              <a:rPr lang="en-US" smtClean="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Green Building Practices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68042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Relationship Id="rId4" Type="http://schemas.openxmlformats.org/officeDocument/2006/relationships/hyperlink" Target="../01%20Reading%20Material/GA04%20ebook-leed-v4-user-guide.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GA_READ/GA02%20Introductory%20and%20Overview%20Sections_v4_BDC.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WEpc_Indoor_Water.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v4_Indoor%20Water%20Use%20Reduction%20Calculator_v02.xls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www.usgbc.org/credits"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D4E1C7-081B-4985-BD5A-42CD68CB9123}"/>
              </a:ext>
            </a:extLst>
          </p:cNvPr>
          <p:cNvGrpSpPr/>
          <p:nvPr/>
        </p:nvGrpSpPr>
        <p:grpSpPr>
          <a:xfrm>
            <a:off x="0" y="0"/>
            <a:ext cx="12192000" cy="685800"/>
            <a:chOff x="0" y="0"/>
            <a:chExt cx="12192000" cy="685800"/>
          </a:xfrm>
        </p:grpSpPr>
        <p:sp>
          <p:nvSpPr>
            <p:cNvPr id="4" name="TextBox 3"/>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4" name="TextBox 13"/>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pic>
        <p:nvPicPr>
          <p:cNvPr id="7" name="Picture 6">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4995" y="848286"/>
            <a:ext cx="4242010" cy="5486400"/>
          </a:xfrm>
          <a:prstGeom prst="rect">
            <a:avLst/>
          </a:prstGeom>
        </p:spPr>
      </p:pic>
      <p:sp>
        <p:nvSpPr>
          <p:cNvPr id="3" name="Footer Placeholder 2">
            <a:extLst>
              <a:ext uri="{FF2B5EF4-FFF2-40B4-BE49-F238E27FC236}">
                <a16:creationId xmlns:a16="http://schemas.microsoft.com/office/drawing/2014/main" id="{191F0B04-8E0C-98F0-0410-FA01C009EE94}"/>
              </a:ext>
            </a:extLst>
          </p:cNvPr>
          <p:cNvSpPr>
            <a:spLocks noGrp="1"/>
          </p:cNvSpPr>
          <p:nvPr>
            <p:ph type="ftr" sz="quarter" idx="11"/>
          </p:nvPr>
        </p:nvSpPr>
        <p:spPr/>
        <p:txBody>
          <a:bodyPr/>
          <a:lstStyle/>
          <a:p>
            <a:r>
              <a:rPr lang="en-US"/>
              <a:t>Green Building Practices</a:t>
            </a:r>
            <a:endParaRPr lang="en-US" dirty="0"/>
          </a:p>
        </p:txBody>
      </p:sp>
      <p:sp>
        <p:nvSpPr>
          <p:cNvPr id="5" name="Slide Number Placeholder 4">
            <a:extLst>
              <a:ext uri="{FF2B5EF4-FFF2-40B4-BE49-F238E27FC236}">
                <a16:creationId xmlns:a16="http://schemas.microsoft.com/office/drawing/2014/main" id="{A38BB644-9592-70C6-DD49-6E7299C80D17}"/>
              </a:ext>
            </a:extLst>
          </p:cNvPr>
          <p:cNvSpPr>
            <a:spLocks noGrp="1"/>
          </p:cNvSpPr>
          <p:nvPr>
            <p:ph type="sldNum" sz="quarter" idx="12"/>
          </p:nvPr>
        </p:nvSpPr>
        <p:spPr/>
        <p:txBody>
          <a:bodyPr/>
          <a:lstStyle/>
          <a:p>
            <a:fld id="{CEBD3C26-D384-4B35-98A2-467C7B3AE198}" type="slidenum">
              <a:rPr lang="en-US" smtClean="0"/>
              <a:t>1</a:t>
            </a:fld>
            <a:endParaRPr lang="en-US"/>
          </a:p>
        </p:txBody>
      </p:sp>
    </p:spTree>
    <p:extLst>
      <p:ext uri="{BB962C8B-B14F-4D97-AF65-F5344CB8AC3E}">
        <p14:creationId xmlns:p14="http://schemas.microsoft.com/office/powerpoint/2010/main" val="55636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461665"/>
          </a:xfrm>
          <a:prstGeom prst="rect">
            <a:avLst/>
          </a:prstGeom>
          <a:noFill/>
        </p:spPr>
        <p:txBody>
          <a:bodyPr wrap="square" lIns="91440" rIns="91440" rtlCol="0">
            <a:spAutoFit/>
          </a:bodyPr>
          <a:lstStyle/>
          <a:p>
            <a:r>
              <a:rPr lang="en-US" sz="2400" b="1" dirty="0">
                <a:solidFill>
                  <a:srgbClr val="FFC000"/>
                </a:solidFill>
              </a:rPr>
              <a:t>Levels of LEED Certification</a:t>
            </a:r>
            <a:endParaRPr lang="en-US" sz="2400" dirty="0">
              <a:solidFill>
                <a:srgbClr val="FFC000"/>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213" y="2286000"/>
            <a:ext cx="8791575" cy="2286000"/>
          </a:xfrm>
          <a:prstGeom prst="rect">
            <a:avLst/>
          </a:prstGeom>
        </p:spPr>
      </p:pic>
      <p:grpSp>
        <p:nvGrpSpPr>
          <p:cNvPr id="10" name="Group 9">
            <a:extLst>
              <a:ext uri="{FF2B5EF4-FFF2-40B4-BE49-F238E27FC236}">
                <a16:creationId xmlns:a16="http://schemas.microsoft.com/office/drawing/2014/main" id="{D5D5B36F-17CD-4D93-AE38-AB3E5BAB580E}"/>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5021CEB2-B9D3-4A20-A857-3AAAF6F6B746}"/>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6" name="Picture 15">
              <a:extLst>
                <a:ext uri="{FF2B5EF4-FFF2-40B4-BE49-F238E27FC236}">
                  <a16:creationId xmlns:a16="http://schemas.microsoft.com/office/drawing/2014/main" id="{B0A2E9AF-99F5-40F2-955C-E1797161C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7" name="TextBox 16">
              <a:extLst>
                <a:ext uri="{FF2B5EF4-FFF2-40B4-BE49-F238E27FC236}">
                  <a16:creationId xmlns:a16="http://schemas.microsoft.com/office/drawing/2014/main" id="{016088A0-9703-4341-84AB-D1E2D4981043}"/>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654483F0-CF77-C5D5-E34C-9EE09B11AC1F}"/>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C28FCD60-E3EF-A936-F7B1-F16AC3258B7D}"/>
              </a:ext>
            </a:extLst>
          </p:cNvPr>
          <p:cNvSpPr>
            <a:spLocks noGrp="1"/>
          </p:cNvSpPr>
          <p:nvPr>
            <p:ph type="sldNum" sz="quarter" idx="12"/>
          </p:nvPr>
        </p:nvSpPr>
        <p:spPr/>
        <p:txBody>
          <a:bodyPr/>
          <a:lstStyle/>
          <a:p>
            <a:fld id="{CEBD3C26-D384-4B35-98A2-467C7B3AE198}" type="slidenum">
              <a:rPr lang="en-US" smtClean="0"/>
              <a:t>10</a:t>
            </a:fld>
            <a:endParaRPr lang="en-US"/>
          </a:p>
        </p:txBody>
      </p:sp>
    </p:spTree>
    <p:extLst>
      <p:ext uri="{BB962C8B-B14F-4D97-AF65-F5344CB8AC3E}">
        <p14:creationId xmlns:p14="http://schemas.microsoft.com/office/powerpoint/2010/main" val="139125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4616648"/>
          </a:xfrm>
          <a:prstGeom prst="rect">
            <a:avLst/>
          </a:prstGeom>
          <a:noFill/>
        </p:spPr>
        <p:txBody>
          <a:bodyPr wrap="square" lIns="91440" rIns="91440" rtlCol="0">
            <a:spAutoFit/>
          </a:bodyPr>
          <a:lstStyle/>
          <a:p>
            <a:r>
              <a:rPr lang="en-US" sz="2400" b="1" dirty="0">
                <a:solidFill>
                  <a:srgbClr val="FFC000"/>
                </a:solidFill>
              </a:rPr>
              <a:t>Preparing for LEED Certification</a:t>
            </a:r>
            <a:endParaRPr lang="en-US" sz="2400" dirty="0">
              <a:solidFill>
                <a:srgbClr val="FFC000"/>
              </a:solidFill>
            </a:endParaRPr>
          </a:p>
          <a:p>
            <a:endParaRPr lang="en-US" sz="2400" dirty="0"/>
          </a:p>
          <a:p>
            <a:r>
              <a:rPr lang="en-US" sz="2400" dirty="0"/>
              <a:t>Integrative Process – gives the project team a greater chance of success</a:t>
            </a:r>
          </a:p>
          <a:p>
            <a:endParaRPr lang="en-US" sz="2400" dirty="0"/>
          </a:p>
          <a:p>
            <a:r>
              <a:rPr lang="en-US" b="1" dirty="0"/>
              <a:t>Discovery</a:t>
            </a:r>
            <a:r>
              <a:rPr lang="en-US" dirty="0"/>
              <a:t>. The most important phase of the integrative process, discovery can be thought of as an extensive expansion of what is conventionally called predesign. A project is unlikely to meets its environmental goals cost-effectively without this discrete phase. Discovery work should take place before schematic design begins.</a:t>
            </a:r>
          </a:p>
          <a:p>
            <a:r>
              <a:rPr lang="en-US" dirty="0"/>
              <a:t> </a:t>
            </a:r>
          </a:p>
          <a:p>
            <a:r>
              <a:rPr lang="en-US" b="1" dirty="0"/>
              <a:t>Design and construction (implementation).</a:t>
            </a:r>
            <a:r>
              <a:rPr lang="en-US" dirty="0"/>
              <a:t> This phase begins with what is conventionally called schematic design. It resembles conventional practice but integrates all the work and collective understanding of system interactions reached during the discovery phase.</a:t>
            </a:r>
          </a:p>
          <a:p>
            <a:r>
              <a:rPr lang="en-US" dirty="0"/>
              <a:t> </a:t>
            </a:r>
          </a:p>
          <a:p>
            <a:r>
              <a:rPr lang="en-US" b="1" dirty="0"/>
              <a:t>Occupancy, operations, and performance feedback</a:t>
            </a:r>
            <a:r>
              <a:rPr lang="en-US" dirty="0"/>
              <a:t>. This third stage focuses on preparing to measure performance and creating feedback mechanisms. Assessing performance against targets is critical for informing building operations and identifying the need for any corrective action.</a:t>
            </a:r>
            <a:endParaRPr lang="en-US" sz="2400" dirty="0"/>
          </a:p>
        </p:txBody>
      </p:sp>
      <p:grpSp>
        <p:nvGrpSpPr>
          <p:cNvPr id="10" name="Group 9">
            <a:extLst>
              <a:ext uri="{FF2B5EF4-FFF2-40B4-BE49-F238E27FC236}">
                <a16:creationId xmlns:a16="http://schemas.microsoft.com/office/drawing/2014/main" id="{F30E38B5-B873-49A6-BF35-758944C53C39}"/>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9DE9557C-2D5B-424B-ADED-F068F3F03913}"/>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3E14B638-ACB2-4F2D-A875-C405CAC11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26F2B2AF-FBE1-47E4-A719-A019F8B0C04C}"/>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1592F7D1-9293-90B4-97F7-50C5A849EFE2}"/>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24F7E4E0-D14C-07AA-938A-EB69D52A6709}"/>
              </a:ext>
            </a:extLst>
          </p:cNvPr>
          <p:cNvSpPr>
            <a:spLocks noGrp="1"/>
          </p:cNvSpPr>
          <p:nvPr>
            <p:ph type="sldNum" sz="quarter" idx="12"/>
          </p:nvPr>
        </p:nvSpPr>
        <p:spPr/>
        <p:txBody>
          <a:bodyPr/>
          <a:lstStyle/>
          <a:p>
            <a:fld id="{CEBD3C26-D384-4B35-98A2-467C7B3AE198}" type="slidenum">
              <a:rPr lang="en-US" smtClean="0"/>
              <a:t>11</a:t>
            </a:fld>
            <a:endParaRPr lang="en-US"/>
          </a:p>
        </p:txBody>
      </p:sp>
    </p:spTree>
    <p:extLst>
      <p:ext uri="{BB962C8B-B14F-4D97-AF65-F5344CB8AC3E}">
        <p14:creationId xmlns:p14="http://schemas.microsoft.com/office/powerpoint/2010/main" val="197947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163" y="1238250"/>
            <a:ext cx="5781675" cy="4381500"/>
          </a:xfrm>
          <a:prstGeom prst="rect">
            <a:avLst/>
          </a:prstGeom>
        </p:spPr>
      </p:pic>
      <p:grpSp>
        <p:nvGrpSpPr>
          <p:cNvPr id="10" name="Group 9">
            <a:extLst>
              <a:ext uri="{FF2B5EF4-FFF2-40B4-BE49-F238E27FC236}">
                <a16:creationId xmlns:a16="http://schemas.microsoft.com/office/drawing/2014/main" id="{7CBD5E2F-E8A1-473F-829C-0C0A4D2BEFA7}"/>
              </a:ext>
            </a:extLst>
          </p:cNvPr>
          <p:cNvGrpSpPr/>
          <p:nvPr/>
        </p:nvGrpSpPr>
        <p:grpSpPr>
          <a:xfrm>
            <a:off x="0" y="0"/>
            <a:ext cx="12192000" cy="685800"/>
            <a:chOff x="0" y="0"/>
            <a:chExt cx="12192000" cy="685800"/>
          </a:xfrm>
        </p:grpSpPr>
        <p:sp>
          <p:nvSpPr>
            <p:cNvPr id="12" name="TextBox 11">
              <a:extLst>
                <a:ext uri="{FF2B5EF4-FFF2-40B4-BE49-F238E27FC236}">
                  <a16:creationId xmlns:a16="http://schemas.microsoft.com/office/drawing/2014/main" id="{1A1CB6FD-E404-4461-B232-E495F9245DDF}"/>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3" name="Picture 12">
              <a:extLst>
                <a:ext uri="{FF2B5EF4-FFF2-40B4-BE49-F238E27FC236}">
                  <a16:creationId xmlns:a16="http://schemas.microsoft.com/office/drawing/2014/main" id="{B2A1813A-A4A7-4665-BD53-E7C58A8C09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5" name="TextBox 14">
              <a:extLst>
                <a:ext uri="{FF2B5EF4-FFF2-40B4-BE49-F238E27FC236}">
                  <a16:creationId xmlns:a16="http://schemas.microsoft.com/office/drawing/2014/main" id="{34377708-A61F-4E82-A2F5-F4D4913E2265}"/>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A207D401-A8B9-A09E-CF51-6DFB2E134395}"/>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CA9AE360-CA0F-8BD3-ECB6-5E86508796A9}"/>
              </a:ext>
            </a:extLst>
          </p:cNvPr>
          <p:cNvSpPr>
            <a:spLocks noGrp="1"/>
          </p:cNvSpPr>
          <p:nvPr>
            <p:ph type="sldNum" sz="quarter" idx="12"/>
          </p:nvPr>
        </p:nvSpPr>
        <p:spPr/>
        <p:txBody>
          <a:bodyPr/>
          <a:lstStyle/>
          <a:p>
            <a:fld id="{CEBD3C26-D384-4B35-98A2-467C7B3AE198}" type="slidenum">
              <a:rPr lang="en-US" smtClean="0"/>
              <a:t>12</a:t>
            </a:fld>
            <a:endParaRPr lang="en-US"/>
          </a:p>
        </p:txBody>
      </p:sp>
    </p:spTree>
    <p:extLst>
      <p:ext uri="{BB962C8B-B14F-4D97-AF65-F5344CB8AC3E}">
        <p14:creationId xmlns:p14="http://schemas.microsoft.com/office/powerpoint/2010/main" val="98464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3416320"/>
          </a:xfrm>
          <a:prstGeom prst="rect">
            <a:avLst/>
          </a:prstGeom>
          <a:noFill/>
        </p:spPr>
        <p:txBody>
          <a:bodyPr wrap="square" lIns="91440" rIns="91440" rtlCol="0">
            <a:spAutoFit/>
          </a:bodyPr>
          <a:lstStyle/>
          <a:p>
            <a:r>
              <a:rPr lang="en-US" sz="2400" b="1" dirty="0">
                <a:solidFill>
                  <a:srgbClr val="FFC000"/>
                </a:solidFill>
              </a:rPr>
              <a:t>Minimum Program Requirements</a:t>
            </a:r>
            <a:endParaRPr lang="en-US" sz="2400" dirty="0">
              <a:solidFill>
                <a:srgbClr val="FFC000"/>
              </a:solidFill>
            </a:endParaRPr>
          </a:p>
          <a:p>
            <a:pPr lvl="0"/>
            <a:endParaRPr lang="en-US" sz="2400" dirty="0"/>
          </a:p>
          <a:p>
            <a:pPr lvl="0"/>
            <a:r>
              <a:rPr lang="en-US" sz="2400" dirty="0"/>
              <a:t>Must be in a permanent location on existing land.</a:t>
            </a:r>
          </a:p>
          <a:p>
            <a:pPr lvl="0"/>
            <a:endParaRPr lang="en-US" sz="2400" dirty="0"/>
          </a:p>
          <a:p>
            <a:pPr lvl="0"/>
            <a:r>
              <a:rPr lang="en-US" sz="2400" dirty="0"/>
              <a:t>Must use reasonable LEED boundaries.</a:t>
            </a:r>
          </a:p>
          <a:p>
            <a:pPr lvl="0"/>
            <a:endParaRPr lang="en-US" sz="2400" dirty="0"/>
          </a:p>
          <a:p>
            <a:pPr lvl="0"/>
            <a:r>
              <a:rPr lang="en-US" sz="2400" dirty="0"/>
              <a:t>Must comply with project size requirements.</a:t>
            </a:r>
          </a:p>
          <a:p>
            <a:r>
              <a:rPr lang="en-US" sz="2400" dirty="0"/>
              <a:t> </a:t>
            </a:r>
          </a:p>
          <a:p>
            <a:r>
              <a:rPr lang="en-US" sz="2400" dirty="0"/>
              <a:t>[See GA02 – </a:t>
            </a:r>
            <a:r>
              <a:rPr lang="en-US" sz="2400" dirty="0">
                <a:hlinkClick r:id="rId3" action="ppaction://hlinkfile"/>
              </a:rPr>
              <a:t>Getting Started</a:t>
            </a:r>
            <a:r>
              <a:rPr lang="en-US" sz="2400" dirty="0"/>
              <a:t>]</a:t>
            </a:r>
          </a:p>
        </p:txBody>
      </p:sp>
      <p:grpSp>
        <p:nvGrpSpPr>
          <p:cNvPr id="10" name="Group 9">
            <a:extLst>
              <a:ext uri="{FF2B5EF4-FFF2-40B4-BE49-F238E27FC236}">
                <a16:creationId xmlns:a16="http://schemas.microsoft.com/office/drawing/2014/main" id="{D2045836-1D15-4C31-B1B8-773D6B252D04}"/>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86203701-EC92-436C-8406-6474B133959A}"/>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7036BA47-7EA0-4F62-A762-581639FA1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105FECE5-9C8A-4445-9380-66E7B7846C0A}"/>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009A38B1-93D1-FC10-B6EF-81104E2D5209}"/>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874685F4-47A9-B524-39F9-236713E81489}"/>
              </a:ext>
            </a:extLst>
          </p:cNvPr>
          <p:cNvSpPr>
            <a:spLocks noGrp="1"/>
          </p:cNvSpPr>
          <p:nvPr>
            <p:ph type="sldNum" sz="quarter" idx="12"/>
          </p:nvPr>
        </p:nvSpPr>
        <p:spPr/>
        <p:txBody>
          <a:bodyPr/>
          <a:lstStyle/>
          <a:p>
            <a:fld id="{CEBD3C26-D384-4B35-98A2-467C7B3AE198}" type="slidenum">
              <a:rPr lang="en-US" smtClean="0"/>
              <a:t>13</a:t>
            </a:fld>
            <a:endParaRPr lang="en-US"/>
          </a:p>
        </p:txBody>
      </p:sp>
    </p:spTree>
    <p:extLst>
      <p:ext uri="{BB962C8B-B14F-4D97-AF65-F5344CB8AC3E}">
        <p14:creationId xmlns:p14="http://schemas.microsoft.com/office/powerpoint/2010/main" val="302959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1569660"/>
          </a:xfrm>
          <a:prstGeom prst="rect">
            <a:avLst/>
          </a:prstGeom>
          <a:noFill/>
        </p:spPr>
        <p:txBody>
          <a:bodyPr wrap="square" lIns="91440" rIns="91440" rtlCol="0">
            <a:spAutoFit/>
          </a:bodyPr>
          <a:lstStyle/>
          <a:p>
            <a:r>
              <a:rPr lang="en-US" sz="2400" b="1" dirty="0">
                <a:solidFill>
                  <a:srgbClr val="FFC000"/>
                </a:solidFill>
              </a:rPr>
              <a:t>Rating System Selection</a:t>
            </a:r>
            <a:endParaRPr lang="en-US" sz="2400" dirty="0">
              <a:solidFill>
                <a:srgbClr val="FFC000"/>
              </a:solidFill>
            </a:endParaRPr>
          </a:p>
          <a:p>
            <a:endParaRPr lang="en-US" sz="2400" dirty="0"/>
          </a:p>
          <a:p>
            <a:r>
              <a:rPr lang="en-US" sz="2400" dirty="0"/>
              <a:t>Identify an appropriate rating system</a:t>
            </a:r>
          </a:p>
          <a:p>
            <a:r>
              <a:rPr lang="en-US" sz="2400" dirty="0"/>
              <a:t>Determine best adaptation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095048"/>
            <a:ext cx="9144000" cy="2147401"/>
          </a:xfrm>
          <a:prstGeom prst="rect">
            <a:avLst/>
          </a:prstGeom>
        </p:spPr>
      </p:pic>
      <p:grpSp>
        <p:nvGrpSpPr>
          <p:cNvPr id="10" name="Group 9">
            <a:extLst>
              <a:ext uri="{FF2B5EF4-FFF2-40B4-BE49-F238E27FC236}">
                <a16:creationId xmlns:a16="http://schemas.microsoft.com/office/drawing/2014/main" id="{46287089-DDC9-4CE5-8F89-8081B887EF59}"/>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671A84D2-45A5-42BC-97FC-9E2E289CB168}"/>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86617F08-695B-48EB-B5ED-9C270DBDAA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C46BC5F9-F233-420B-9795-CDE7DE8185E9}"/>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8ACF8624-409D-60B5-38B4-508596599A77}"/>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57E4677D-5FDA-7142-6C93-D18082DDFFCC}"/>
              </a:ext>
            </a:extLst>
          </p:cNvPr>
          <p:cNvSpPr>
            <a:spLocks noGrp="1"/>
          </p:cNvSpPr>
          <p:nvPr>
            <p:ph type="sldNum" sz="quarter" idx="12"/>
          </p:nvPr>
        </p:nvSpPr>
        <p:spPr/>
        <p:txBody>
          <a:bodyPr/>
          <a:lstStyle/>
          <a:p>
            <a:fld id="{CEBD3C26-D384-4B35-98A2-467C7B3AE198}" type="slidenum">
              <a:rPr lang="en-US" smtClean="0"/>
              <a:t>14</a:t>
            </a:fld>
            <a:endParaRPr lang="en-US"/>
          </a:p>
        </p:txBody>
      </p:sp>
    </p:spTree>
    <p:extLst>
      <p:ext uri="{BB962C8B-B14F-4D97-AF65-F5344CB8AC3E}">
        <p14:creationId xmlns:p14="http://schemas.microsoft.com/office/powerpoint/2010/main" val="169905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3416320"/>
          </a:xfrm>
          <a:prstGeom prst="rect">
            <a:avLst/>
          </a:prstGeom>
          <a:noFill/>
        </p:spPr>
        <p:txBody>
          <a:bodyPr wrap="square" lIns="91440" rIns="91440" rtlCol="0">
            <a:spAutoFit/>
          </a:bodyPr>
          <a:lstStyle/>
          <a:p>
            <a:r>
              <a:rPr lang="en-US" sz="2400" b="1" dirty="0">
                <a:solidFill>
                  <a:srgbClr val="FFC000"/>
                </a:solidFill>
              </a:rPr>
              <a:t>Rating System Descriptions</a:t>
            </a:r>
            <a:endParaRPr lang="en-US" sz="2400" dirty="0">
              <a:solidFill>
                <a:srgbClr val="FFC000"/>
              </a:solidFill>
            </a:endParaRPr>
          </a:p>
          <a:p>
            <a:r>
              <a:rPr lang="en-US" sz="2400" b="1" dirty="0">
                <a:solidFill>
                  <a:srgbClr val="FFC000"/>
                </a:solidFill>
              </a:rPr>
              <a:t>Choosing Between Rating Systems</a:t>
            </a:r>
            <a:endParaRPr lang="en-US" sz="2400" dirty="0">
              <a:solidFill>
                <a:srgbClr val="FFC000"/>
              </a:solidFill>
            </a:endParaRP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518577"/>
            <a:ext cx="9144000" cy="1720963"/>
          </a:xfrm>
          <a:prstGeom prst="rect">
            <a:avLst/>
          </a:prstGeom>
        </p:spPr>
      </p:pic>
      <p:grpSp>
        <p:nvGrpSpPr>
          <p:cNvPr id="10" name="Group 9">
            <a:extLst>
              <a:ext uri="{FF2B5EF4-FFF2-40B4-BE49-F238E27FC236}">
                <a16:creationId xmlns:a16="http://schemas.microsoft.com/office/drawing/2014/main" id="{295E6039-C41A-424E-A0B6-BE596116AEA0}"/>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0E87857C-3F30-492B-8B1F-6193EB4A01F4}"/>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E8261455-B946-45AE-8636-C24C92455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7D82DAEE-E0BD-4412-B2ED-78BE16A2E78C}"/>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70B8768E-A224-9337-93D8-11B1BF862218}"/>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1287F093-4B32-B276-C9C6-0E2232FE6BB8}"/>
              </a:ext>
            </a:extLst>
          </p:cNvPr>
          <p:cNvSpPr>
            <a:spLocks noGrp="1"/>
          </p:cNvSpPr>
          <p:nvPr>
            <p:ph type="sldNum" sz="quarter" idx="12"/>
          </p:nvPr>
        </p:nvSpPr>
        <p:spPr/>
        <p:txBody>
          <a:bodyPr/>
          <a:lstStyle/>
          <a:p>
            <a:fld id="{CEBD3C26-D384-4B35-98A2-467C7B3AE198}" type="slidenum">
              <a:rPr lang="en-US" smtClean="0"/>
              <a:t>15</a:t>
            </a:fld>
            <a:endParaRPr lang="en-US"/>
          </a:p>
        </p:txBody>
      </p:sp>
    </p:spTree>
    <p:extLst>
      <p:ext uri="{BB962C8B-B14F-4D97-AF65-F5344CB8AC3E}">
        <p14:creationId xmlns:p14="http://schemas.microsoft.com/office/powerpoint/2010/main" val="247965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12191999" cy="3785652"/>
          </a:xfrm>
          <a:prstGeom prst="rect">
            <a:avLst/>
          </a:prstGeom>
          <a:noFill/>
        </p:spPr>
        <p:txBody>
          <a:bodyPr wrap="square" lIns="91440" rIns="91440" rtlCol="0">
            <a:spAutoFit/>
          </a:bodyPr>
          <a:lstStyle/>
          <a:p>
            <a:r>
              <a:rPr lang="en-US" sz="2400" b="1" dirty="0">
                <a:solidFill>
                  <a:srgbClr val="FFC000"/>
                </a:solidFill>
              </a:rPr>
              <a:t>Demanding More from Our Buildings</a:t>
            </a:r>
          </a:p>
          <a:p>
            <a:endParaRPr lang="en-US" sz="2400" dirty="0"/>
          </a:p>
          <a:p>
            <a:r>
              <a:rPr lang="en-US" sz="2400" dirty="0"/>
              <a:t>LEED v4 – November 2013</a:t>
            </a:r>
          </a:p>
          <a:p>
            <a:pPr marL="342900" indent="-342900">
              <a:buFont typeface="Wingdings" panose="05000000000000000000" pitchFamily="2" charset="2"/>
              <a:buChar char="q"/>
            </a:pPr>
            <a:r>
              <a:rPr lang="en-US" sz="2400" dirty="0"/>
              <a:t>Stronger Energy performance</a:t>
            </a:r>
          </a:p>
          <a:p>
            <a:pPr marL="342900" indent="-342900">
              <a:buFont typeface="Wingdings" panose="05000000000000000000" pitchFamily="2" charset="2"/>
              <a:buChar char="q"/>
            </a:pPr>
            <a:r>
              <a:rPr lang="en-US" sz="2400" dirty="0"/>
              <a:t>Better materials</a:t>
            </a:r>
          </a:p>
          <a:p>
            <a:pPr marL="342900" indent="-342900">
              <a:buFont typeface="Wingdings" panose="05000000000000000000" pitchFamily="2" charset="2"/>
              <a:buChar char="q"/>
            </a:pPr>
            <a:r>
              <a:rPr lang="en-US" sz="2400" dirty="0"/>
              <a:t>Increased water efficiency</a:t>
            </a:r>
          </a:p>
          <a:p>
            <a:pPr marL="342900" indent="-342900">
              <a:buFont typeface="Wingdings" panose="05000000000000000000" pitchFamily="2" charset="2"/>
              <a:buChar char="q"/>
            </a:pPr>
            <a:r>
              <a:rPr lang="en-US" sz="2400" dirty="0"/>
              <a:t>Accounting for human experience</a:t>
            </a:r>
          </a:p>
          <a:p>
            <a:r>
              <a:rPr lang="en-US" sz="2400" dirty="0"/>
              <a:t> </a:t>
            </a:r>
          </a:p>
          <a:p>
            <a:r>
              <a:rPr lang="en-US" sz="2400" dirty="0"/>
              <a:t>Create significant global and local change through resource-efficient, cost-effective green buildings.</a:t>
            </a:r>
          </a:p>
        </p:txBody>
      </p:sp>
      <p:grpSp>
        <p:nvGrpSpPr>
          <p:cNvPr id="12" name="Group 11">
            <a:extLst>
              <a:ext uri="{FF2B5EF4-FFF2-40B4-BE49-F238E27FC236}">
                <a16:creationId xmlns:a16="http://schemas.microsoft.com/office/drawing/2014/main" id="{B096EA82-813B-4878-8632-57F9CB46EC3C}"/>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889C9B35-FC73-4B49-850F-BBF5F5B49605}"/>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74D9FFFD-55B0-4955-88E7-5E7C18892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F39741DC-8EAB-45E9-8EF5-DA698615CBF2}"/>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2040B01D-2FDF-9F29-74E5-B95DF086FC05}"/>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CCF4A37C-92A4-02BD-B3A8-20D2CBC38247}"/>
              </a:ext>
            </a:extLst>
          </p:cNvPr>
          <p:cNvSpPr>
            <a:spLocks noGrp="1"/>
          </p:cNvSpPr>
          <p:nvPr>
            <p:ph type="sldNum" sz="quarter" idx="12"/>
          </p:nvPr>
        </p:nvSpPr>
        <p:spPr/>
        <p:txBody>
          <a:bodyPr/>
          <a:lstStyle/>
          <a:p>
            <a:fld id="{CEBD3C26-D384-4B35-98A2-467C7B3AE198}" type="slidenum">
              <a:rPr lang="en-US" smtClean="0"/>
              <a:t>2</a:t>
            </a:fld>
            <a:endParaRPr lang="en-US"/>
          </a:p>
        </p:txBody>
      </p:sp>
    </p:spTree>
    <p:extLst>
      <p:ext uri="{BB962C8B-B14F-4D97-AF65-F5344CB8AC3E}">
        <p14:creationId xmlns:p14="http://schemas.microsoft.com/office/powerpoint/2010/main" val="213582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12192000" cy="3785652"/>
          </a:xfrm>
          <a:prstGeom prst="rect">
            <a:avLst/>
          </a:prstGeom>
          <a:noFill/>
        </p:spPr>
        <p:txBody>
          <a:bodyPr wrap="square" lIns="91440" rIns="91440" rtlCol="0">
            <a:spAutoFit/>
          </a:bodyPr>
          <a:lstStyle/>
          <a:p>
            <a:r>
              <a:rPr lang="en-US" sz="2400" b="1" dirty="0">
                <a:solidFill>
                  <a:srgbClr val="FFC000"/>
                </a:solidFill>
              </a:rPr>
              <a:t>Better Buildings are Our Legacy</a:t>
            </a:r>
            <a:endParaRPr lang="en-US" sz="2400" dirty="0">
              <a:solidFill>
                <a:srgbClr val="FFC000"/>
              </a:solidFill>
            </a:endParaRPr>
          </a:p>
          <a:p>
            <a:endParaRPr lang="en-US" sz="2400" dirty="0"/>
          </a:p>
          <a:p>
            <a:r>
              <a:rPr lang="en-US" sz="2400" dirty="0"/>
              <a:t>By looking at the Whole Building as interconnections, buildings can be built and operated in a more sustainable and efficient way.</a:t>
            </a:r>
          </a:p>
          <a:p>
            <a:r>
              <a:rPr lang="en-US" sz="2400" dirty="0"/>
              <a:t> </a:t>
            </a:r>
          </a:p>
          <a:p>
            <a:r>
              <a:rPr lang="en-US" sz="2400" dirty="0"/>
              <a:t>Chose the right team of people.</a:t>
            </a:r>
          </a:p>
          <a:p>
            <a:r>
              <a:rPr lang="en-US" sz="2400" dirty="0"/>
              <a:t> </a:t>
            </a:r>
          </a:p>
          <a:p>
            <a:r>
              <a:rPr lang="en-US" sz="2400" dirty="0"/>
              <a:t>LEED v4 leverages the </a:t>
            </a:r>
            <a:r>
              <a:rPr lang="en-US" sz="2400" b="1" dirty="0"/>
              <a:t>integrative process </a:t>
            </a:r>
            <a:r>
              <a:rPr lang="en-US" sz="2400" dirty="0"/>
              <a:t>to help project teams better understand the interconnectivity that exists throughout building systems and the phases of building design and construction.</a:t>
            </a:r>
          </a:p>
        </p:txBody>
      </p:sp>
      <p:grpSp>
        <p:nvGrpSpPr>
          <p:cNvPr id="12" name="Group 11">
            <a:extLst>
              <a:ext uri="{FF2B5EF4-FFF2-40B4-BE49-F238E27FC236}">
                <a16:creationId xmlns:a16="http://schemas.microsoft.com/office/drawing/2014/main" id="{E8701C9B-F764-4C70-A906-34205749B8F3}"/>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49759A08-F89E-4226-9D70-A19B3B5E20EE}"/>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CB641847-66E8-41BB-B0B1-F95CAF0D8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45F6C200-709F-46D1-B98A-85A624B59A47}"/>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ED173AD1-1478-9174-7673-82E69EA4269D}"/>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46934760-0EF8-C093-FB93-D5D66E95581D}"/>
              </a:ext>
            </a:extLst>
          </p:cNvPr>
          <p:cNvSpPr>
            <a:spLocks noGrp="1"/>
          </p:cNvSpPr>
          <p:nvPr>
            <p:ph type="sldNum" sz="quarter" idx="12"/>
          </p:nvPr>
        </p:nvSpPr>
        <p:spPr/>
        <p:txBody>
          <a:bodyPr/>
          <a:lstStyle/>
          <a:p>
            <a:fld id="{CEBD3C26-D384-4B35-98A2-467C7B3AE198}" type="slidenum">
              <a:rPr lang="en-US" smtClean="0"/>
              <a:t>3</a:t>
            </a:fld>
            <a:endParaRPr lang="en-US"/>
          </a:p>
        </p:txBody>
      </p:sp>
    </p:spTree>
    <p:extLst>
      <p:ext uri="{BB962C8B-B14F-4D97-AF65-F5344CB8AC3E}">
        <p14:creationId xmlns:p14="http://schemas.microsoft.com/office/powerpoint/2010/main" val="220409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411" y="829783"/>
            <a:ext cx="5965178" cy="5486400"/>
          </a:xfrm>
          <a:prstGeom prst="rect">
            <a:avLst/>
          </a:prstGeom>
        </p:spPr>
      </p:pic>
      <p:grpSp>
        <p:nvGrpSpPr>
          <p:cNvPr id="10" name="Group 9">
            <a:extLst>
              <a:ext uri="{FF2B5EF4-FFF2-40B4-BE49-F238E27FC236}">
                <a16:creationId xmlns:a16="http://schemas.microsoft.com/office/drawing/2014/main" id="{47419CA5-8D7B-46B7-8BEA-4B55E8DE95E8}"/>
              </a:ext>
            </a:extLst>
          </p:cNvPr>
          <p:cNvGrpSpPr/>
          <p:nvPr/>
        </p:nvGrpSpPr>
        <p:grpSpPr>
          <a:xfrm>
            <a:off x="0" y="0"/>
            <a:ext cx="12192000" cy="685800"/>
            <a:chOff x="0" y="0"/>
            <a:chExt cx="12192000" cy="685800"/>
          </a:xfrm>
        </p:grpSpPr>
        <p:sp>
          <p:nvSpPr>
            <p:cNvPr id="12" name="TextBox 11">
              <a:extLst>
                <a:ext uri="{FF2B5EF4-FFF2-40B4-BE49-F238E27FC236}">
                  <a16:creationId xmlns:a16="http://schemas.microsoft.com/office/drawing/2014/main" id="{A5F471A6-A4C4-4250-9BF4-28F0D67BE272}"/>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3" name="Picture 12">
              <a:extLst>
                <a:ext uri="{FF2B5EF4-FFF2-40B4-BE49-F238E27FC236}">
                  <a16:creationId xmlns:a16="http://schemas.microsoft.com/office/drawing/2014/main" id="{C07FDF0B-5564-4331-A21E-39D6C31F6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5" name="TextBox 14">
              <a:extLst>
                <a:ext uri="{FF2B5EF4-FFF2-40B4-BE49-F238E27FC236}">
                  <a16:creationId xmlns:a16="http://schemas.microsoft.com/office/drawing/2014/main" id="{71D81BEE-F2E5-4700-92EE-0443B3C36397}"/>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0A65C2C1-7F63-7A13-D01B-DA3F0AAEDD1E}"/>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23643DE7-FD8F-4A41-300D-283ECEBD5677}"/>
              </a:ext>
            </a:extLst>
          </p:cNvPr>
          <p:cNvSpPr>
            <a:spLocks noGrp="1"/>
          </p:cNvSpPr>
          <p:nvPr>
            <p:ph type="sldNum" sz="quarter" idx="12"/>
          </p:nvPr>
        </p:nvSpPr>
        <p:spPr/>
        <p:txBody>
          <a:bodyPr/>
          <a:lstStyle/>
          <a:p>
            <a:fld id="{CEBD3C26-D384-4B35-98A2-467C7B3AE198}" type="slidenum">
              <a:rPr lang="en-US" smtClean="0"/>
              <a:t>4</a:t>
            </a:fld>
            <a:endParaRPr lang="en-US"/>
          </a:p>
        </p:txBody>
      </p:sp>
    </p:spTree>
    <p:extLst>
      <p:ext uri="{BB962C8B-B14F-4D97-AF65-F5344CB8AC3E}">
        <p14:creationId xmlns:p14="http://schemas.microsoft.com/office/powerpoint/2010/main" val="264145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4524315"/>
          </a:xfrm>
          <a:prstGeom prst="rect">
            <a:avLst/>
          </a:prstGeom>
          <a:noFill/>
        </p:spPr>
        <p:txBody>
          <a:bodyPr wrap="square" lIns="91440" rIns="91440" rtlCol="0">
            <a:spAutoFit/>
          </a:bodyPr>
          <a:lstStyle/>
          <a:p>
            <a:r>
              <a:rPr lang="en-US" sz="2400" b="1" dirty="0">
                <a:solidFill>
                  <a:srgbClr val="FFC000"/>
                </a:solidFill>
              </a:rPr>
              <a:t>Using LEED v4</a:t>
            </a:r>
            <a:endParaRPr lang="en-US" sz="2400" dirty="0">
              <a:solidFill>
                <a:srgbClr val="FFC000"/>
              </a:solidFill>
            </a:endParaRPr>
          </a:p>
          <a:p>
            <a:endParaRPr lang="en-US" sz="2400" u="sng" dirty="0"/>
          </a:p>
          <a:p>
            <a:r>
              <a:rPr lang="en-US" sz="2400" u="sng" dirty="0"/>
              <a:t>Documentation</a:t>
            </a:r>
          </a:p>
          <a:p>
            <a:pPr marL="457200" indent="-457200">
              <a:buFont typeface="+mj-lt"/>
              <a:buAutoNum type="arabicPeriod"/>
            </a:pPr>
            <a:r>
              <a:rPr lang="en-US" sz="2400" b="1" dirty="0"/>
              <a:t>Combined </a:t>
            </a:r>
            <a:r>
              <a:rPr lang="en-US" sz="2400" b="1" dirty="0">
                <a:hlinkClick r:id="rId3" action="ppaction://hlinkfile"/>
              </a:rPr>
              <a:t>forms</a:t>
            </a:r>
            <a:r>
              <a:rPr lang="en-US" sz="2400" b="1" dirty="0"/>
              <a:t> for prerequisites and credits</a:t>
            </a:r>
            <a:r>
              <a:rPr lang="en-US" sz="2400" dirty="0"/>
              <a:t>. Reduces the amount of overlap and duplicative work.</a:t>
            </a:r>
          </a:p>
          <a:p>
            <a:pPr marL="457200" indent="-457200">
              <a:buFont typeface="+mj-lt"/>
              <a:buAutoNum type="arabicPeriod"/>
            </a:pPr>
            <a:endParaRPr lang="en-US" sz="2400" dirty="0"/>
          </a:p>
          <a:p>
            <a:pPr marL="457200" indent="-457200">
              <a:buFont typeface="+mj-lt"/>
              <a:buAutoNum type="arabicPeriod"/>
            </a:pPr>
            <a:r>
              <a:rPr lang="en-US" sz="2400" b="1" dirty="0">
                <a:hlinkClick r:id="rId4" action="ppaction://hlinkfile"/>
              </a:rPr>
              <a:t>Downloadable calculators</a:t>
            </a:r>
            <a:r>
              <a:rPr lang="en-US" sz="2400" dirty="0"/>
              <a:t>. Increased transparency to provide LEED users a better understanding of the equations behind the calculations.</a:t>
            </a:r>
          </a:p>
          <a:p>
            <a:pPr marL="457200" indent="-457200">
              <a:buFont typeface="+mj-lt"/>
              <a:buAutoNum type="arabicPeriod"/>
            </a:pPr>
            <a:endParaRPr lang="en-US" sz="2400" dirty="0"/>
          </a:p>
          <a:p>
            <a:pPr marL="457200" indent="-457200">
              <a:buFont typeface="+mj-lt"/>
              <a:buAutoNum type="arabicPeriod"/>
            </a:pPr>
            <a:r>
              <a:rPr lang="en-US" sz="2400" b="1" dirty="0"/>
              <a:t>Less documentation needed</a:t>
            </a:r>
            <a:r>
              <a:rPr lang="en-US" sz="2400" dirty="0"/>
              <a:t>. There are many instances where industry standard documentation provides all of the information needed to confirm credit compliance and submittal documents have been modified to reflect that.</a:t>
            </a:r>
          </a:p>
        </p:txBody>
      </p:sp>
      <p:grpSp>
        <p:nvGrpSpPr>
          <p:cNvPr id="10" name="Group 9">
            <a:extLst>
              <a:ext uri="{FF2B5EF4-FFF2-40B4-BE49-F238E27FC236}">
                <a16:creationId xmlns:a16="http://schemas.microsoft.com/office/drawing/2014/main" id="{C6999CF9-CDF7-44F9-9A91-DC28CBD117A7}"/>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3D2A37B5-068D-4594-9E21-72397A95EF3A}"/>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587E000E-2A66-4286-AE23-5E9E318A9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3D2F1ED2-17BE-4372-AD0E-C542E3F9C130}"/>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7085A091-8E4E-970A-3296-5FD13D4BE963}"/>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A60B446A-D59E-587C-56FD-06E273660A3C}"/>
              </a:ext>
            </a:extLst>
          </p:cNvPr>
          <p:cNvSpPr>
            <a:spLocks noGrp="1"/>
          </p:cNvSpPr>
          <p:nvPr>
            <p:ph type="sldNum" sz="quarter" idx="12"/>
          </p:nvPr>
        </p:nvSpPr>
        <p:spPr/>
        <p:txBody>
          <a:bodyPr/>
          <a:lstStyle/>
          <a:p>
            <a:fld id="{CEBD3C26-D384-4B35-98A2-467C7B3AE198}" type="slidenum">
              <a:rPr lang="en-US" smtClean="0"/>
              <a:t>5</a:t>
            </a:fld>
            <a:endParaRPr lang="en-US"/>
          </a:p>
        </p:txBody>
      </p:sp>
    </p:spTree>
    <p:extLst>
      <p:ext uri="{BB962C8B-B14F-4D97-AF65-F5344CB8AC3E}">
        <p14:creationId xmlns:p14="http://schemas.microsoft.com/office/powerpoint/2010/main" val="196514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3416320"/>
          </a:xfrm>
          <a:prstGeom prst="rect">
            <a:avLst/>
          </a:prstGeom>
          <a:noFill/>
        </p:spPr>
        <p:txBody>
          <a:bodyPr wrap="square" lIns="91440" rIns="91440" rtlCol="0">
            <a:spAutoFit/>
          </a:bodyPr>
          <a:lstStyle/>
          <a:p>
            <a:r>
              <a:rPr lang="en-US" sz="2400" b="1" dirty="0">
                <a:solidFill>
                  <a:srgbClr val="FFC000"/>
                </a:solidFill>
              </a:rPr>
              <a:t>Using LEED v4</a:t>
            </a:r>
            <a:endParaRPr lang="en-US" sz="2400" dirty="0">
              <a:solidFill>
                <a:srgbClr val="FFC000"/>
              </a:solidFill>
            </a:endParaRPr>
          </a:p>
          <a:p>
            <a:endParaRPr lang="en-US" sz="2400" u="sng" dirty="0"/>
          </a:p>
          <a:p>
            <a:r>
              <a:rPr lang="en-US" sz="2400" u="sng" dirty="0"/>
              <a:t>Reference Guides</a:t>
            </a:r>
            <a:endParaRPr lang="en-US" sz="2400" dirty="0"/>
          </a:p>
          <a:p>
            <a:r>
              <a:rPr lang="en-US" sz="2400" dirty="0"/>
              <a:t>Primary source for teams to understand and achieve LEED credit requirements.</a:t>
            </a:r>
          </a:p>
          <a:p>
            <a:endParaRPr lang="en-US" sz="2400" dirty="0"/>
          </a:p>
          <a:p>
            <a:r>
              <a:rPr lang="en-US" sz="2400" dirty="0">
                <a:hlinkClick r:id="rId3"/>
              </a:rPr>
              <a:t>Web based </a:t>
            </a:r>
            <a:r>
              <a:rPr lang="en-US" sz="2400" dirty="0"/>
              <a:t>contains supplemental material – videos, tutorials, presentations and documents.</a:t>
            </a:r>
          </a:p>
          <a:p>
            <a:endParaRPr lang="en-US" sz="2400" dirty="0"/>
          </a:p>
          <a:p>
            <a:r>
              <a:rPr lang="en-US" sz="2400" dirty="0"/>
              <a:t>LEED is a marketplace standard of best practice in designing, building, operating and maintaining buildings.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196" y="4704830"/>
            <a:ext cx="1414021" cy="18288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938" y="4704830"/>
            <a:ext cx="1414021" cy="18288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1680" y="4668219"/>
            <a:ext cx="1414021" cy="18288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0454" y="4712206"/>
            <a:ext cx="1414021" cy="1828800"/>
          </a:xfrm>
          <a:prstGeom prst="rect">
            <a:avLst/>
          </a:prstGeom>
        </p:spPr>
      </p:pic>
      <p:grpSp>
        <p:nvGrpSpPr>
          <p:cNvPr id="15" name="Group 14">
            <a:extLst>
              <a:ext uri="{FF2B5EF4-FFF2-40B4-BE49-F238E27FC236}">
                <a16:creationId xmlns:a16="http://schemas.microsoft.com/office/drawing/2014/main" id="{61AC8543-255B-48EC-BEE4-68F690376D0E}"/>
              </a:ext>
            </a:extLst>
          </p:cNvPr>
          <p:cNvGrpSpPr/>
          <p:nvPr/>
        </p:nvGrpSpPr>
        <p:grpSpPr>
          <a:xfrm>
            <a:off x="0" y="0"/>
            <a:ext cx="12192000" cy="685800"/>
            <a:chOff x="0" y="0"/>
            <a:chExt cx="12192000" cy="685800"/>
          </a:xfrm>
        </p:grpSpPr>
        <p:sp>
          <p:nvSpPr>
            <p:cNvPr id="17" name="TextBox 16">
              <a:extLst>
                <a:ext uri="{FF2B5EF4-FFF2-40B4-BE49-F238E27FC236}">
                  <a16:creationId xmlns:a16="http://schemas.microsoft.com/office/drawing/2014/main" id="{CA96B64D-C07D-4146-98D6-92E262641FC6}"/>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9" name="Picture 18">
              <a:extLst>
                <a:ext uri="{FF2B5EF4-FFF2-40B4-BE49-F238E27FC236}">
                  <a16:creationId xmlns:a16="http://schemas.microsoft.com/office/drawing/2014/main" id="{ED9582F0-FCCF-46CD-92FC-793AB918E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20" name="TextBox 19">
              <a:extLst>
                <a:ext uri="{FF2B5EF4-FFF2-40B4-BE49-F238E27FC236}">
                  <a16:creationId xmlns:a16="http://schemas.microsoft.com/office/drawing/2014/main" id="{260EF2DA-BC86-428C-AFE3-6BFE1E0096D1}"/>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42AAF152-F559-2F17-C1CC-95B6C03BD62A}"/>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DEDE6FEF-475B-1A5A-D6E4-4352545927E7}"/>
              </a:ext>
            </a:extLst>
          </p:cNvPr>
          <p:cNvSpPr>
            <a:spLocks noGrp="1"/>
          </p:cNvSpPr>
          <p:nvPr>
            <p:ph type="sldNum" sz="quarter" idx="12"/>
          </p:nvPr>
        </p:nvSpPr>
        <p:spPr/>
        <p:txBody>
          <a:bodyPr/>
          <a:lstStyle/>
          <a:p>
            <a:fld id="{CEBD3C26-D384-4B35-98A2-467C7B3AE198}" type="slidenum">
              <a:rPr lang="en-US" smtClean="0"/>
              <a:t>6</a:t>
            </a:fld>
            <a:endParaRPr lang="en-US"/>
          </a:p>
        </p:txBody>
      </p:sp>
    </p:spTree>
    <p:extLst>
      <p:ext uri="{BB962C8B-B14F-4D97-AF65-F5344CB8AC3E}">
        <p14:creationId xmlns:p14="http://schemas.microsoft.com/office/powerpoint/2010/main" val="105881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278139" cy="1200329"/>
          </a:xfrm>
          <a:prstGeom prst="rect">
            <a:avLst/>
          </a:prstGeom>
          <a:noFill/>
        </p:spPr>
        <p:txBody>
          <a:bodyPr wrap="square" lIns="91440" rIns="91440" rtlCol="0">
            <a:spAutoFit/>
          </a:bodyPr>
          <a:lstStyle/>
          <a:p>
            <a:r>
              <a:rPr lang="en-US" sz="2400" b="1" dirty="0">
                <a:solidFill>
                  <a:srgbClr val="FFC000"/>
                </a:solidFill>
              </a:rPr>
              <a:t>Improved Environmental Outcomes</a:t>
            </a:r>
            <a:endParaRPr lang="en-US" sz="2400" dirty="0">
              <a:solidFill>
                <a:srgbClr val="FFC000"/>
              </a:solidFill>
            </a:endParaRPr>
          </a:p>
          <a:p>
            <a:endParaRPr lang="en-US" sz="2400" dirty="0"/>
          </a:p>
          <a:p>
            <a:r>
              <a:rPr lang="en-US" sz="2400" dirty="0"/>
              <a:t>LEED’s goals are referred to as “impact categories”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798" y="2252422"/>
            <a:ext cx="5098403" cy="3779269"/>
          </a:xfrm>
          <a:prstGeom prst="rect">
            <a:avLst/>
          </a:prstGeom>
        </p:spPr>
      </p:pic>
      <p:grpSp>
        <p:nvGrpSpPr>
          <p:cNvPr id="10" name="Group 9">
            <a:extLst>
              <a:ext uri="{FF2B5EF4-FFF2-40B4-BE49-F238E27FC236}">
                <a16:creationId xmlns:a16="http://schemas.microsoft.com/office/drawing/2014/main" id="{C6DF86E7-06C9-4A68-BE27-8040A1982BF0}"/>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041E9D5A-DB29-4B4F-8CAD-853064F8180A}"/>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22E0AD1A-4FDD-4C37-AF8C-19B9A2CFF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B260FDC0-81D3-44E8-9AA7-B76DFAB698AC}"/>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291892B2-9EC2-AC51-52A3-8CD18D57E4D4}"/>
              </a:ext>
            </a:extLst>
          </p:cNvPr>
          <p:cNvSpPr>
            <a:spLocks noGrp="1"/>
          </p:cNvSpPr>
          <p:nvPr>
            <p:ph type="ftr" sz="quarter" idx="11"/>
          </p:nvPr>
        </p:nvSpPr>
        <p:spPr/>
        <p:txBody>
          <a:bodyPr/>
          <a:lstStyle/>
          <a:p>
            <a:r>
              <a:rPr lang="en-US"/>
              <a:t>Green Building Practices</a:t>
            </a:r>
            <a:endParaRPr lang="en-US" dirty="0"/>
          </a:p>
        </p:txBody>
      </p:sp>
      <p:sp>
        <p:nvSpPr>
          <p:cNvPr id="4" name="Slide Number Placeholder 3">
            <a:extLst>
              <a:ext uri="{FF2B5EF4-FFF2-40B4-BE49-F238E27FC236}">
                <a16:creationId xmlns:a16="http://schemas.microsoft.com/office/drawing/2014/main" id="{4B463F44-5342-F562-E328-9AFB97EAC6BE}"/>
              </a:ext>
            </a:extLst>
          </p:cNvPr>
          <p:cNvSpPr>
            <a:spLocks noGrp="1"/>
          </p:cNvSpPr>
          <p:nvPr>
            <p:ph type="sldNum" sz="quarter" idx="12"/>
          </p:nvPr>
        </p:nvSpPr>
        <p:spPr/>
        <p:txBody>
          <a:bodyPr/>
          <a:lstStyle/>
          <a:p>
            <a:fld id="{CEBD3C26-D384-4B35-98A2-467C7B3AE198}" type="slidenum">
              <a:rPr lang="en-US" smtClean="0"/>
              <a:t>7</a:t>
            </a:fld>
            <a:endParaRPr lang="en-US"/>
          </a:p>
        </p:txBody>
      </p:sp>
    </p:spTree>
    <p:extLst>
      <p:ext uri="{BB962C8B-B14F-4D97-AF65-F5344CB8AC3E}">
        <p14:creationId xmlns:p14="http://schemas.microsoft.com/office/powerpoint/2010/main" val="399737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1999" cy="2308324"/>
          </a:xfrm>
          <a:prstGeom prst="rect">
            <a:avLst/>
          </a:prstGeom>
          <a:noFill/>
        </p:spPr>
        <p:txBody>
          <a:bodyPr wrap="square" lIns="91440" rIns="91440" rtlCol="0">
            <a:spAutoFit/>
          </a:bodyPr>
          <a:lstStyle/>
          <a:p>
            <a:r>
              <a:rPr lang="en-US" sz="2400" b="1" dirty="0">
                <a:solidFill>
                  <a:srgbClr val="FFC000"/>
                </a:solidFill>
              </a:rPr>
              <a:t>LEED Certification Process</a:t>
            </a:r>
            <a:endParaRPr lang="en-US" sz="2400" dirty="0">
              <a:solidFill>
                <a:srgbClr val="FFC000"/>
              </a:solidFill>
            </a:endParaRPr>
          </a:p>
          <a:p>
            <a:endParaRPr lang="en-US" sz="2400" dirty="0"/>
          </a:p>
          <a:p>
            <a:r>
              <a:rPr lang="en-US" sz="2400" dirty="0"/>
              <a:t>Certification begins with rating system selection and project registration.</a:t>
            </a:r>
          </a:p>
          <a:p>
            <a:endParaRPr lang="en-US" sz="2400" dirty="0"/>
          </a:p>
          <a:p>
            <a:r>
              <a:rPr lang="en-US" sz="2400" dirty="0"/>
              <a:t>Documentation is then prepared for all prerequisites and for the credits the team has chosen to pursue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084532"/>
            <a:ext cx="6400800" cy="2834207"/>
          </a:xfrm>
          <a:prstGeom prst="rect">
            <a:avLst/>
          </a:prstGeom>
        </p:spPr>
      </p:pic>
      <p:grpSp>
        <p:nvGrpSpPr>
          <p:cNvPr id="13" name="Group 12">
            <a:extLst>
              <a:ext uri="{FF2B5EF4-FFF2-40B4-BE49-F238E27FC236}">
                <a16:creationId xmlns:a16="http://schemas.microsoft.com/office/drawing/2014/main" id="{835B460A-EF31-4AA5-9B89-B68DA243A9F9}"/>
              </a:ext>
            </a:extLst>
          </p:cNvPr>
          <p:cNvGrpSpPr/>
          <p:nvPr/>
        </p:nvGrpSpPr>
        <p:grpSpPr>
          <a:xfrm>
            <a:off x="0" y="0"/>
            <a:ext cx="12192000" cy="685800"/>
            <a:chOff x="0" y="0"/>
            <a:chExt cx="12192000" cy="685800"/>
          </a:xfrm>
        </p:grpSpPr>
        <p:sp>
          <p:nvSpPr>
            <p:cNvPr id="15" name="TextBox 14">
              <a:extLst>
                <a:ext uri="{FF2B5EF4-FFF2-40B4-BE49-F238E27FC236}">
                  <a16:creationId xmlns:a16="http://schemas.microsoft.com/office/drawing/2014/main" id="{E825B7BC-AA59-4EDC-888A-8C61AEF8F30B}"/>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6" name="Picture 15">
              <a:extLst>
                <a:ext uri="{FF2B5EF4-FFF2-40B4-BE49-F238E27FC236}">
                  <a16:creationId xmlns:a16="http://schemas.microsoft.com/office/drawing/2014/main" id="{8F00D06F-0A7D-4DCB-86A1-7A0C3ADE9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7" name="TextBox 16">
              <a:extLst>
                <a:ext uri="{FF2B5EF4-FFF2-40B4-BE49-F238E27FC236}">
                  <a16:creationId xmlns:a16="http://schemas.microsoft.com/office/drawing/2014/main" id="{BAF43E19-CCE8-4338-8A5E-93D205AA2677}"/>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F8F3E215-6189-CE1C-0CF3-BDE1B08A86E4}"/>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9A92A3CA-D910-5E49-0B1A-7C87AAD4C1BA}"/>
              </a:ext>
            </a:extLst>
          </p:cNvPr>
          <p:cNvSpPr>
            <a:spLocks noGrp="1"/>
          </p:cNvSpPr>
          <p:nvPr>
            <p:ph type="sldNum" sz="quarter" idx="12"/>
          </p:nvPr>
        </p:nvSpPr>
        <p:spPr/>
        <p:txBody>
          <a:bodyPr/>
          <a:lstStyle/>
          <a:p>
            <a:fld id="{CEBD3C26-D384-4B35-98A2-467C7B3AE198}" type="slidenum">
              <a:rPr lang="en-US" smtClean="0"/>
              <a:t>8</a:t>
            </a:fld>
            <a:endParaRPr lang="en-US"/>
          </a:p>
        </p:txBody>
      </p:sp>
    </p:spTree>
    <p:extLst>
      <p:ext uri="{BB962C8B-B14F-4D97-AF65-F5344CB8AC3E}">
        <p14:creationId xmlns:p14="http://schemas.microsoft.com/office/powerpoint/2010/main" val="5538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914400"/>
            <a:ext cx="12192000" cy="3785652"/>
          </a:xfrm>
          <a:prstGeom prst="rect">
            <a:avLst/>
          </a:prstGeom>
          <a:noFill/>
        </p:spPr>
        <p:txBody>
          <a:bodyPr wrap="square" lIns="91440" rIns="91440" rtlCol="0">
            <a:spAutoFit/>
          </a:bodyPr>
          <a:lstStyle/>
          <a:p>
            <a:r>
              <a:rPr lang="en-US" sz="2400" b="1" dirty="0">
                <a:solidFill>
                  <a:srgbClr val="FFC000"/>
                </a:solidFill>
              </a:rPr>
              <a:t>LEED Certification Process</a:t>
            </a:r>
            <a:endParaRPr lang="en-US" sz="2400" dirty="0">
              <a:solidFill>
                <a:srgbClr val="FFC000"/>
              </a:solidFill>
            </a:endParaRPr>
          </a:p>
          <a:p>
            <a:endParaRPr lang="en-US" sz="2400" u="sng" dirty="0"/>
          </a:p>
          <a:p>
            <a:r>
              <a:rPr lang="en-US" sz="2400" u="sng" dirty="0"/>
              <a:t>Application Process</a:t>
            </a:r>
            <a:endParaRPr lang="en-US" sz="2400" dirty="0"/>
          </a:p>
          <a:p>
            <a:r>
              <a:rPr lang="en-US" sz="2400" dirty="0"/>
              <a:t>Credit templates are submitted for review</a:t>
            </a:r>
          </a:p>
          <a:p>
            <a:endParaRPr lang="en-US" sz="2400" dirty="0"/>
          </a:p>
          <a:p>
            <a:pPr marL="2743200" indent="-2743200"/>
            <a:r>
              <a:rPr lang="en-US" sz="2400" b="1" dirty="0"/>
              <a:t>Preliminary review</a:t>
            </a:r>
            <a:r>
              <a:rPr lang="en-US" sz="2400" dirty="0"/>
              <a:t> 	Provides the project team with technical advice on credits that require additional work for achievement.</a:t>
            </a:r>
          </a:p>
          <a:p>
            <a:pPr marL="2743200" indent="-2743200"/>
            <a:endParaRPr lang="en-US" sz="2400" dirty="0"/>
          </a:p>
          <a:p>
            <a:pPr marL="2743200" indent="-2743200"/>
            <a:r>
              <a:rPr lang="en-US" sz="2400" b="1" dirty="0"/>
              <a:t>Final review</a:t>
            </a:r>
            <a:r>
              <a:rPr lang="en-US" sz="2400" dirty="0"/>
              <a:t> 	Contains the project’s final score and certification level. It ca be accepted or appealed of the team believes additional consideration is warranted.</a:t>
            </a:r>
          </a:p>
        </p:txBody>
      </p:sp>
      <p:grpSp>
        <p:nvGrpSpPr>
          <p:cNvPr id="10" name="Group 9">
            <a:extLst>
              <a:ext uri="{FF2B5EF4-FFF2-40B4-BE49-F238E27FC236}">
                <a16:creationId xmlns:a16="http://schemas.microsoft.com/office/drawing/2014/main" id="{8B3198F3-050E-40BE-A4EC-BFBB305B1A92}"/>
              </a:ext>
            </a:extLst>
          </p:cNvPr>
          <p:cNvGrpSpPr/>
          <p:nvPr/>
        </p:nvGrpSpPr>
        <p:grpSpPr>
          <a:xfrm>
            <a:off x="0" y="0"/>
            <a:ext cx="12192000" cy="685800"/>
            <a:chOff x="0" y="0"/>
            <a:chExt cx="12192000" cy="685800"/>
          </a:xfrm>
        </p:grpSpPr>
        <p:sp>
          <p:nvSpPr>
            <p:cNvPr id="13" name="TextBox 12">
              <a:extLst>
                <a:ext uri="{FF2B5EF4-FFF2-40B4-BE49-F238E27FC236}">
                  <a16:creationId xmlns:a16="http://schemas.microsoft.com/office/drawing/2014/main" id="{453587D4-8E75-48B2-8402-6466C0EC4A54}"/>
                </a:ext>
              </a:extLst>
            </p:cNvPr>
            <p:cNvSpPr txBox="1"/>
            <p:nvPr/>
          </p:nvSpPr>
          <p:spPr>
            <a:xfrm>
              <a:off x="0" y="0"/>
              <a:ext cx="12192000" cy="685800"/>
            </a:xfrm>
            <a:prstGeom prst="rect">
              <a:avLst/>
            </a:prstGeom>
            <a:solidFill>
              <a:srgbClr val="FFC000"/>
            </a:solidFill>
          </p:spPr>
          <p:txBody>
            <a:bodyPr wrap="square" rtlCol="0" anchor="ctr" anchorCtr="0">
              <a:noAutofit/>
            </a:bodyPr>
            <a:lstStyle/>
            <a:p>
              <a:pPr algn="ctr"/>
              <a:r>
                <a:rPr lang="en-US" sz="3600" b="1" dirty="0"/>
                <a:t>LEED v4 User Guide</a:t>
              </a:r>
            </a:p>
          </p:txBody>
        </p:sp>
        <p:pic>
          <p:nvPicPr>
            <p:cNvPr id="15" name="Picture 14">
              <a:extLst>
                <a:ext uri="{FF2B5EF4-FFF2-40B4-BE49-F238E27FC236}">
                  <a16:creationId xmlns:a16="http://schemas.microsoft.com/office/drawing/2014/main" id="{3123F6B5-C1B7-42A0-B580-10A84D920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330" y="114300"/>
              <a:ext cx="457200" cy="457200"/>
            </a:xfrm>
            <a:prstGeom prst="rect">
              <a:avLst/>
            </a:prstGeom>
            <a:solidFill>
              <a:srgbClr val="FFC000"/>
            </a:solidFill>
          </p:spPr>
        </p:pic>
        <p:sp>
          <p:nvSpPr>
            <p:cNvPr id="16" name="TextBox 15">
              <a:extLst>
                <a:ext uri="{FF2B5EF4-FFF2-40B4-BE49-F238E27FC236}">
                  <a16:creationId xmlns:a16="http://schemas.microsoft.com/office/drawing/2014/main" id="{84BB7DD7-1C8A-41E7-812D-CDED95E726D2}"/>
                </a:ext>
              </a:extLst>
            </p:cNvPr>
            <p:cNvSpPr txBox="1"/>
            <p:nvPr/>
          </p:nvSpPr>
          <p:spPr>
            <a:xfrm>
              <a:off x="242570" y="149320"/>
              <a:ext cx="778614" cy="387160"/>
            </a:xfrm>
            <a:prstGeom prst="rect">
              <a:avLst/>
            </a:prstGeom>
            <a:solidFill>
              <a:srgbClr val="FFC000"/>
            </a:solidFill>
          </p:spPr>
          <p:txBody>
            <a:bodyPr wrap="square" rtlCol="0" anchor="ctr" anchorCtr="0">
              <a:noAutofit/>
            </a:bodyPr>
            <a:lstStyle/>
            <a:p>
              <a:r>
                <a:rPr lang="en-US" sz="1600" b="1" dirty="0">
                  <a:latin typeface="MV Boli" panose="02000500030200090000" pitchFamily="2" charset="0"/>
                  <a:cs typeface="MV Boli" panose="02000500030200090000" pitchFamily="2" charset="0"/>
                </a:rPr>
                <a:t>GA04</a:t>
              </a:r>
            </a:p>
          </p:txBody>
        </p:sp>
      </p:grpSp>
      <p:sp>
        <p:nvSpPr>
          <p:cNvPr id="2" name="Footer Placeholder 1">
            <a:extLst>
              <a:ext uri="{FF2B5EF4-FFF2-40B4-BE49-F238E27FC236}">
                <a16:creationId xmlns:a16="http://schemas.microsoft.com/office/drawing/2014/main" id="{0BC0265A-E85B-9906-018E-99E285E7BE3C}"/>
              </a:ext>
            </a:extLst>
          </p:cNvPr>
          <p:cNvSpPr>
            <a:spLocks noGrp="1"/>
          </p:cNvSpPr>
          <p:nvPr>
            <p:ph type="ftr" sz="quarter" idx="11"/>
          </p:nvPr>
        </p:nvSpPr>
        <p:spPr/>
        <p:txBody>
          <a:bodyPr/>
          <a:lstStyle/>
          <a:p>
            <a:r>
              <a:rPr lang="en-US"/>
              <a:t>Green Building Practices</a:t>
            </a:r>
            <a:endParaRPr lang="en-US" dirty="0"/>
          </a:p>
        </p:txBody>
      </p:sp>
      <p:sp>
        <p:nvSpPr>
          <p:cNvPr id="3" name="Slide Number Placeholder 2">
            <a:extLst>
              <a:ext uri="{FF2B5EF4-FFF2-40B4-BE49-F238E27FC236}">
                <a16:creationId xmlns:a16="http://schemas.microsoft.com/office/drawing/2014/main" id="{7443D78B-294E-764B-76B5-C4C6A6AEDAEF}"/>
              </a:ext>
            </a:extLst>
          </p:cNvPr>
          <p:cNvSpPr>
            <a:spLocks noGrp="1"/>
          </p:cNvSpPr>
          <p:nvPr>
            <p:ph type="sldNum" sz="quarter" idx="12"/>
          </p:nvPr>
        </p:nvSpPr>
        <p:spPr/>
        <p:txBody>
          <a:bodyPr/>
          <a:lstStyle/>
          <a:p>
            <a:fld id="{CEBD3C26-D384-4B35-98A2-467C7B3AE198}" type="slidenum">
              <a:rPr lang="en-US" smtClean="0"/>
              <a:t>9</a:t>
            </a:fld>
            <a:endParaRPr lang="en-US"/>
          </a:p>
        </p:txBody>
      </p:sp>
    </p:spTree>
    <p:extLst>
      <p:ext uri="{BB962C8B-B14F-4D97-AF65-F5344CB8AC3E}">
        <p14:creationId xmlns:p14="http://schemas.microsoft.com/office/powerpoint/2010/main" val="3304090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3524</TotalTime>
  <Words>676</Words>
  <Application>Microsoft Office PowerPoint</Application>
  <PresentationFormat>Widescreen</PresentationFormat>
  <Paragraphs>153</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222</cp:revision>
  <cp:lastPrinted>2016-10-22T17:51:31Z</cp:lastPrinted>
  <dcterms:created xsi:type="dcterms:W3CDTF">2016-10-21T16:02:46Z</dcterms:created>
  <dcterms:modified xsi:type="dcterms:W3CDTF">2024-02-15T17:23:40Z</dcterms:modified>
</cp:coreProperties>
</file>