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336" r:id="rId2"/>
    <p:sldId id="337" r:id="rId3"/>
    <p:sldId id="338" r:id="rId4"/>
    <p:sldId id="339" r:id="rId5"/>
    <p:sldId id="391" r:id="rId6"/>
    <p:sldId id="392" r:id="rId7"/>
    <p:sldId id="393" r:id="rId8"/>
    <p:sldId id="394" r:id="rId9"/>
    <p:sldId id="395"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90" r:id="rId48"/>
    <p:sldId id="384" r:id="rId49"/>
    <p:sldId id="38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2" autoAdjust="0"/>
    <p:restoredTop sz="94660"/>
  </p:normalViewPr>
  <p:slideViewPr>
    <p:cSldViewPr snapToGrid="0">
      <p:cViewPr varScale="1">
        <p:scale>
          <a:sx n="159" d="100"/>
          <a:sy n="159" d="100"/>
        </p:scale>
        <p:origin x="774" y="1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DED17-FF2B-42EC-925E-DE9736EB8025}"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07C945-7A97-4CCE-B789-F07A794EB8E0}" type="datetime1">
              <a:rPr lang="en-US" smtClean="0"/>
              <a:t>2/22/2024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84798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D6B39-D6E9-4CDB-8805-9FB156B33855}" type="datetime1">
              <a:rPr lang="en-US" smtClean="0"/>
              <a:t>2/22/2024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19302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22FB7-54A0-4997-99FA-E0CA44E7F1C3}" type="datetime1">
              <a:rPr lang="en-US" smtClean="0"/>
              <a:t>2/22/2024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1795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7AD98-72F6-4FE4-8A6C-1C81A28803CC}" type="datetime1">
              <a:rPr lang="en-US" smtClean="0"/>
              <a:t>2/22/2024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03623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9BE36-CC1C-4E3F-8895-7227447AA351}" type="datetime1">
              <a:rPr lang="en-US" smtClean="0"/>
              <a:t>2/22/2024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75618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DE9FB-AD2B-4289-8911-B25EF4BA6E33}" type="datetime1">
              <a:rPr lang="en-US" smtClean="0"/>
              <a:t>2/22/2024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0186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EB5AA-B837-4E27-B14A-89CA3F41E5AB}" type="datetime1">
              <a:rPr lang="en-US" smtClean="0"/>
              <a:t>2/22/2024</a:t>
            </a:fld>
            <a:endParaRPr lang="en-US"/>
          </a:p>
        </p:txBody>
      </p:sp>
      <p:sp>
        <p:nvSpPr>
          <p:cNvPr id="8" name="Footer Placeholder 7"/>
          <p:cNvSpPr>
            <a:spLocks noGrp="1"/>
          </p:cNvSpPr>
          <p:nvPr>
            <p:ph type="ftr" sz="quarter" idx="11"/>
          </p:nvPr>
        </p:nvSpPr>
        <p:spPr/>
        <p:txBody>
          <a:bodyPr/>
          <a:lstStyle/>
          <a:p>
            <a:r>
              <a:rPr lang="en-US"/>
              <a:t>Green Building Practices</a:t>
            </a:r>
            <a:endParaRPr lang="en-US" dirty="0"/>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90590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671929-6911-46C3-994F-1B8303297670}" type="datetime1">
              <a:rPr lang="en-US" smtClean="0"/>
              <a:t>2/22/2024</a:t>
            </a:fld>
            <a:endParaRPr lang="en-US"/>
          </a:p>
        </p:txBody>
      </p:sp>
      <p:sp>
        <p:nvSpPr>
          <p:cNvPr id="4" name="Footer Placeholder 3"/>
          <p:cNvSpPr>
            <a:spLocks noGrp="1"/>
          </p:cNvSpPr>
          <p:nvPr>
            <p:ph type="ftr" sz="quarter" idx="11"/>
          </p:nvPr>
        </p:nvSpPr>
        <p:spPr/>
        <p:txBody>
          <a:bodyPr/>
          <a:lstStyle/>
          <a:p>
            <a:r>
              <a:rPr lang="en-US"/>
              <a:t>Green Building Practices</a:t>
            </a:r>
            <a:endParaRPr lang="en-US" dirty="0"/>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4907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7CEB9-86DD-4E42-992E-FAB5BD4C50A7}" type="datetime1">
              <a:rPr lang="en-US" smtClean="0"/>
              <a:t>2/22/2024</a:t>
            </a:fld>
            <a:endParaRPr lang="en-US"/>
          </a:p>
        </p:txBody>
      </p:sp>
      <p:sp>
        <p:nvSpPr>
          <p:cNvPr id="3" name="Footer Placeholder 2"/>
          <p:cNvSpPr>
            <a:spLocks noGrp="1"/>
          </p:cNvSpPr>
          <p:nvPr>
            <p:ph type="ftr" sz="quarter" idx="11"/>
          </p:nvPr>
        </p:nvSpPr>
        <p:spPr/>
        <p:txBody>
          <a:bodyPr/>
          <a:lstStyle/>
          <a:p>
            <a:r>
              <a:rPr lang="en-US"/>
              <a:t>Green Building Practices</a:t>
            </a:r>
            <a:endParaRPr lang="en-US" dirty="0"/>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5144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2B94E0-6705-4640-BD2A-F0381CE9161B}" type="datetime1">
              <a:rPr lang="en-US" smtClean="0"/>
              <a:t>2/22/2024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37064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7B3AA-DEA3-4EFE-94F7-5AF7DFD12660}" type="datetime1">
              <a:rPr lang="en-US" smtClean="0"/>
              <a:t>2/22/2024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12526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CE1B9-47C5-404A-88C1-B3DC95B99696}" type="datetime1">
              <a:rPr lang="en-US" smtClean="0"/>
              <a:t>2/22/2024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Green Building Practices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19658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Credit%20Templates"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Confirmation-of-Agents-Authority-for-v4.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usgbc.org/cert-guide/deadlin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GA_READ/GA02%20Introductory%20and%20Overview%20Sections_v4_BDC.pdf"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usgbc.org/resourc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vimeo.com/50208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4786907"/>
          </a:xfrm>
          <a:prstGeom prst="rect">
            <a:avLst/>
          </a:prstGeom>
          <a:noFill/>
        </p:spPr>
        <p:txBody>
          <a:bodyPr wrap="square" lIns="91440" rIns="91440" rtlCol="0">
            <a:noAutofit/>
          </a:bodyPr>
          <a:lstStyle/>
          <a:p>
            <a:r>
              <a:rPr lang="en-US" sz="2800" b="1" dirty="0"/>
              <a:t>LEED Process</a:t>
            </a:r>
          </a:p>
          <a:p>
            <a:endParaRPr lang="en-US" sz="2800" dirty="0"/>
          </a:p>
          <a:p>
            <a:r>
              <a:rPr lang="en-US" sz="2800" b="1" dirty="0"/>
              <a:t>LEED certification involves four main steps</a:t>
            </a:r>
            <a:r>
              <a:rPr lang="en-US" sz="2800" dirty="0"/>
              <a:t>: </a:t>
            </a:r>
          </a:p>
          <a:p>
            <a:pPr marL="457200" indent="-457200">
              <a:buClr>
                <a:schemeClr val="tx1"/>
              </a:buClr>
              <a:buFont typeface="+mj-lt"/>
              <a:buAutoNum type="arabicPeriod"/>
            </a:pPr>
            <a:r>
              <a:rPr lang="en-US" sz="2800" b="1" dirty="0">
                <a:solidFill>
                  <a:srgbClr val="C00000"/>
                </a:solidFill>
              </a:rPr>
              <a:t>Register</a:t>
            </a:r>
            <a:r>
              <a:rPr lang="en-US" sz="2800" b="1" dirty="0"/>
              <a:t> </a:t>
            </a:r>
            <a:r>
              <a:rPr lang="en-US" sz="2800" dirty="0"/>
              <a:t>your project by completing </a:t>
            </a:r>
            <a:r>
              <a:rPr lang="en-US" sz="2800" dirty="0">
                <a:hlinkClick r:id="rId2" action="ppaction://hlinkfile"/>
              </a:rPr>
              <a:t>key forms </a:t>
            </a:r>
            <a:r>
              <a:rPr lang="en-US" sz="2800" dirty="0"/>
              <a:t>and submitting payment. </a:t>
            </a:r>
          </a:p>
          <a:p>
            <a:pPr marL="457200" indent="-457200">
              <a:buClr>
                <a:schemeClr val="tx1"/>
              </a:buClr>
              <a:buFont typeface="+mj-lt"/>
              <a:buAutoNum type="arabicPeriod"/>
            </a:pPr>
            <a:r>
              <a:rPr lang="en-US" sz="2800" b="1" dirty="0">
                <a:solidFill>
                  <a:srgbClr val="C00000"/>
                </a:solidFill>
              </a:rPr>
              <a:t>Apply</a:t>
            </a:r>
            <a:r>
              <a:rPr lang="en-US" sz="2800" b="1" dirty="0"/>
              <a:t> </a:t>
            </a:r>
            <a:r>
              <a:rPr lang="en-US" sz="2800" dirty="0"/>
              <a:t>for LEED certification by submitting your completed certification application through LEED Online and paying a certification review fee. </a:t>
            </a:r>
          </a:p>
          <a:p>
            <a:pPr marL="457200" indent="-457200">
              <a:buClr>
                <a:schemeClr val="tx1"/>
              </a:buClr>
              <a:buFont typeface="+mj-lt"/>
              <a:buAutoNum type="arabicPeriod"/>
            </a:pPr>
            <a:r>
              <a:rPr lang="en-US" sz="2800" b="1" dirty="0">
                <a:solidFill>
                  <a:srgbClr val="C00000"/>
                </a:solidFill>
              </a:rPr>
              <a:t>Review.</a:t>
            </a:r>
            <a:r>
              <a:rPr lang="en-US" sz="2800" b="1" dirty="0"/>
              <a:t> </a:t>
            </a:r>
            <a:r>
              <a:rPr lang="en-US" sz="2800" dirty="0"/>
              <a:t>Your LEED application is reviewed by GBCI. </a:t>
            </a:r>
          </a:p>
          <a:p>
            <a:pPr marL="457200" indent="-457200">
              <a:buClr>
                <a:schemeClr val="tx1"/>
              </a:buClr>
              <a:buFont typeface="+mj-lt"/>
              <a:buAutoNum type="arabicPeriod"/>
            </a:pPr>
            <a:r>
              <a:rPr lang="en-US" sz="2800" b="1" dirty="0">
                <a:solidFill>
                  <a:srgbClr val="C00000"/>
                </a:solidFill>
              </a:rPr>
              <a:t>Certify.</a:t>
            </a:r>
            <a:r>
              <a:rPr lang="en-US" sz="2800" b="1" dirty="0"/>
              <a:t> </a:t>
            </a:r>
            <a:r>
              <a:rPr lang="en-US" sz="2800" dirty="0"/>
              <a:t>Receive the certification decision. If you’ve earned LEED certification: congratulations! </a:t>
            </a:r>
          </a:p>
          <a:p>
            <a:endParaRPr lang="en-US" sz="2400" dirty="0"/>
          </a:p>
        </p:txBody>
      </p:sp>
      <p:grpSp>
        <p:nvGrpSpPr>
          <p:cNvPr id="3" name="Group 2">
            <a:extLst>
              <a:ext uri="{FF2B5EF4-FFF2-40B4-BE49-F238E27FC236}">
                <a16:creationId xmlns:a16="http://schemas.microsoft.com/office/drawing/2014/main" id="{E7B29E06-3106-43C8-85F5-9966423AA962}"/>
              </a:ext>
            </a:extLst>
          </p:cNvPr>
          <p:cNvGrpSpPr/>
          <p:nvPr/>
        </p:nvGrpSpPr>
        <p:grpSpPr>
          <a:xfrm>
            <a:off x="3048" y="0"/>
            <a:ext cx="12188952" cy="685800"/>
            <a:chOff x="3048" y="0"/>
            <a:chExt cx="12188952" cy="685800"/>
          </a:xfrm>
        </p:grpSpPr>
        <p:sp>
          <p:nvSpPr>
            <p:cNvPr id="10" name="TextBox 9"/>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4" name="Footer Placeholder 3">
            <a:extLst>
              <a:ext uri="{FF2B5EF4-FFF2-40B4-BE49-F238E27FC236}">
                <a16:creationId xmlns:a16="http://schemas.microsoft.com/office/drawing/2014/main" id="{73D32F3E-06EA-7058-9566-9B043564E5DA}"/>
              </a:ext>
            </a:extLst>
          </p:cNvPr>
          <p:cNvSpPr>
            <a:spLocks noGrp="1"/>
          </p:cNvSpPr>
          <p:nvPr>
            <p:ph type="ftr" sz="quarter" idx="11"/>
          </p:nvPr>
        </p:nvSpPr>
        <p:spPr/>
        <p:txBody>
          <a:bodyPr/>
          <a:lstStyle/>
          <a:p>
            <a:r>
              <a:rPr lang="en-US"/>
              <a:t>Green Building Practices</a:t>
            </a:r>
            <a:endParaRPr lang="en-US" dirty="0"/>
          </a:p>
        </p:txBody>
      </p:sp>
      <p:sp>
        <p:nvSpPr>
          <p:cNvPr id="5" name="Slide Number Placeholder 4">
            <a:extLst>
              <a:ext uri="{FF2B5EF4-FFF2-40B4-BE49-F238E27FC236}">
                <a16:creationId xmlns:a16="http://schemas.microsoft.com/office/drawing/2014/main" id="{A07A5FCD-9E27-0F2A-C294-2FFF75985CCB}"/>
              </a:ext>
            </a:extLst>
          </p:cNvPr>
          <p:cNvSpPr>
            <a:spLocks noGrp="1"/>
          </p:cNvSpPr>
          <p:nvPr>
            <p:ph type="sldNum" sz="quarter" idx="12"/>
          </p:nvPr>
        </p:nvSpPr>
        <p:spPr/>
        <p:txBody>
          <a:bodyPr/>
          <a:lstStyle/>
          <a:p>
            <a:fld id="{CEBD3C26-D384-4B35-98A2-467C7B3AE198}" type="slidenum">
              <a:rPr lang="en-US" smtClean="0"/>
              <a:t>1</a:t>
            </a:fld>
            <a:endParaRPr lang="en-US"/>
          </a:p>
        </p:txBody>
      </p:sp>
    </p:spTree>
    <p:extLst>
      <p:ext uri="{BB962C8B-B14F-4D97-AF65-F5344CB8AC3E}">
        <p14:creationId xmlns:p14="http://schemas.microsoft.com/office/powerpoint/2010/main" val="3069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Choosing Between Rating Systems</a:t>
            </a:r>
            <a:endParaRPr lang="en-US" sz="2800" dirty="0"/>
          </a:p>
          <a:p>
            <a:pPr marL="342900" indent="-342900">
              <a:spcAft>
                <a:spcPts val="600"/>
              </a:spcAft>
              <a:buFont typeface="Wingdings" panose="05000000000000000000" pitchFamily="2" charset="2"/>
              <a:buChar char="q"/>
            </a:pPr>
            <a:r>
              <a:rPr lang="en-US" sz="2800" b="1" dirty="0"/>
              <a:t>40/60 Rule </a:t>
            </a:r>
            <a:r>
              <a:rPr lang="en-US" sz="2800" dirty="0"/>
              <a:t>provides guidance for making a decision when several rating systems appear to be appropriate for a project.</a:t>
            </a:r>
          </a:p>
          <a:p>
            <a:pPr marL="342900" indent="-342900">
              <a:spcAft>
                <a:spcPts val="600"/>
              </a:spcAft>
              <a:buFont typeface="Wingdings" panose="05000000000000000000" pitchFamily="2" charset="2"/>
              <a:buChar char="q"/>
            </a:pPr>
            <a:r>
              <a:rPr lang="en-US" sz="2800" dirty="0"/>
              <a:t>To use this rule, first assign a rating system to each square foot or square meter of the building, and then choose the most appropriate rating system based on the resulting percentages.</a:t>
            </a:r>
          </a:p>
          <a:p>
            <a:pPr marL="342900" indent="-342900">
              <a:buFont typeface="Wingdings" panose="05000000000000000000" pitchFamily="2" charset="2"/>
              <a:buChar char="q"/>
            </a:pPr>
            <a:r>
              <a:rPr lang="en-US" sz="2800" dirty="0"/>
              <a:t>The entire gross floor area of a LEED project must be certified under a single rating system and is subject to all prerequisites and attempted credits in that rating system, regardless of mixed construction or space usage type.</a:t>
            </a:r>
          </a:p>
        </p:txBody>
      </p:sp>
      <p:pic>
        <p:nvPicPr>
          <p:cNvPr id="8" name="Picture 7"/>
          <p:cNvPicPr>
            <a:picLocks noChangeAspect="1"/>
          </p:cNvPicPr>
          <p:nvPr/>
        </p:nvPicPr>
        <p:blipFill>
          <a:blip r:embed="rId2"/>
          <a:stretch>
            <a:fillRect/>
          </a:stretch>
        </p:blipFill>
        <p:spPr>
          <a:xfrm>
            <a:off x="3407671" y="5151120"/>
            <a:ext cx="5376669" cy="1097280"/>
          </a:xfrm>
          <a:prstGeom prst="rect">
            <a:avLst/>
          </a:prstGeom>
        </p:spPr>
      </p:pic>
      <p:grpSp>
        <p:nvGrpSpPr>
          <p:cNvPr id="15" name="Group 14">
            <a:extLst>
              <a:ext uri="{FF2B5EF4-FFF2-40B4-BE49-F238E27FC236}">
                <a16:creationId xmlns:a16="http://schemas.microsoft.com/office/drawing/2014/main" id="{19D53083-A1ED-4588-9A88-538E2897F658}"/>
              </a:ext>
            </a:extLst>
          </p:cNvPr>
          <p:cNvGrpSpPr/>
          <p:nvPr/>
        </p:nvGrpSpPr>
        <p:grpSpPr>
          <a:xfrm>
            <a:off x="3048" y="0"/>
            <a:ext cx="12188952" cy="685800"/>
            <a:chOff x="3048" y="0"/>
            <a:chExt cx="12188952" cy="685800"/>
          </a:xfrm>
        </p:grpSpPr>
        <p:sp>
          <p:nvSpPr>
            <p:cNvPr id="16" name="TextBox 15">
              <a:extLst>
                <a:ext uri="{FF2B5EF4-FFF2-40B4-BE49-F238E27FC236}">
                  <a16:creationId xmlns:a16="http://schemas.microsoft.com/office/drawing/2014/main" id="{C35228CD-0AAE-4A91-A991-3776F048EF58}"/>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7" name="Picture 16">
              <a:extLst>
                <a:ext uri="{FF2B5EF4-FFF2-40B4-BE49-F238E27FC236}">
                  <a16:creationId xmlns:a16="http://schemas.microsoft.com/office/drawing/2014/main" id="{7CCB3EF1-C73E-44CF-B162-E58EB9365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B711B6E9-C14D-496B-9B8C-9141B3C65AF1}"/>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E90D67C3-93D7-6414-D959-053E8A986375}"/>
              </a:ext>
            </a:extLst>
          </p:cNvPr>
          <p:cNvSpPr>
            <a:spLocks noGrp="1"/>
          </p:cNvSpPr>
          <p:nvPr>
            <p:ph type="sldNum" sz="quarter" idx="12"/>
          </p:nvPr>
        </p:nvSpPr>
        <p:spPr/>
        <p:txBody>
          <a:bodyPr/>
          <a:lstStyle/>
          <a:p>
            <a:fld id="{CEBD3C26-D384-4B35-98A2-467C7B3AE198}" type="slidenum">
              <a:rPr lang="en-US" smtClean="0"/>
              <a:t>10</a:t>
            </a:fld>
            <a:endParaRPr lang="en-US"/>
          </a:p>
        </p:txBody>
      </p:sp>
    </p:spTree>
    <p:extLst>
      <p:ext uri="{BB962C8B-B14F-4D97-AF65-F5344CB8AC3E}">
        <p14:creationId xmlns:p14="http://schemas.microsoft.com/office/powerpoint/2010/main" val="342836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solidFill>
                  <a:srgbClr val="C00000"/>
                </a:solidFill>
              </a:rPr>
              <a:t>Register</a:t>
            </a:r>
          </a:p>
          <a:p>
            <a:r>
              <a:rPr lang="en-US" sz="2800" b="1" dirty="0"/>
              <a:t>LEED Online </a:t>
            </a:r>
            <a:r>
              <a:rPr lang="en-US" sz="2800" dirty="0"/>
              <a:t>- online portal through which projects submit their application for certification, as well as access a variety of tools and resources, provide the registration information related to their project, submit payment and sign the certification agreement (the project owner must do this last one).</a:t>
            </a:r>
          </a:p>
          <a:p>
            <a:endParaRPr lang="en-US" sz="2800" dirty="0"/>
          </a:p>
          <a:p>
            <a:r>
              <a:rPr lang="en-US" sz="2800" dirty="0"/>
              <a:t>Once registered, the project application will be accessible in LEED Online. </a:t>
            </a:r>
          </a:p>
          <a:p>
            <a:endParaRPr lang="en-US" sz="2800" dirty="0"/>
          </a:p>
          <a:p>
            <a:r>
              <a:rPr lang="en-US" sz="2800" dirty="0"/>
              <a:t>From LEED Online the project team can be assembled and the entire LEED documentation process is managed.</a:t>
            </a:r>
          </a:p>
        </p:txBody>
      </p:sp>
      <p:grpSp>
        <p:nvGrpSpPr>
          <p:cNvPr id="14" name="Group 13">
            <a:extLst>
              <a:ext uri="{FF2B5EF4-FFF2-40B4-BE49-F238E27FC236}">
                <a16:creationId xmlns:a16="http://schemas.microsoft.com/office/drawing/2014/main" id="{1ED8713F-029D-4611-AEDA-5202F5463F1D}"/>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513CFD63-3478-431C-A3B6-1ECD00164CC8}"/>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E278182F-5998-4C6C-8BA6-E7A654E29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DDF5F403-8987-92A3-1626-027AC34A0719}"/>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F10C3416-30FE-61F2-C7F6-F730A4BE125F}"/>
              </a:ext>
            </a:extLst>
          </p:cNvPr>
          <p:cNvSpPr>
            <a:spLocks noGrp="1"/>
          </p:cNvSpPr>
          <p:nvPr>
            <p:ph type="sldNum" sz="quarter" idx="12"/>
          </p:nvPr>
        </p:nvSpPr>
        <p:spPr/>
        <p:txBody>
          <a:bodyPr/>
          <a:lstStyle/>
          <a:p>
            <a:fld id="{CEBD3C26-D384-4B35-98A2-467C7B3AE198}" type="slidenum">
              <a:rPr lang="en-US" smtClean="0"/>
              <a:t>11</a:t>
            </a:fld>
            <a:endParaRPr lang="en-US"/>
          </a:p>
        </p:txBody>
      </p:sp>
    </p:spTree>
    <p:extLst>
      <p:ext uri="{BB962C8B-B14F-4D97-AF65-F5344CB8AC3E}">
        <p14:creationId xmlns:p14="http://schemas.microsoft.com/office/powerpoint/2010/main" val="86669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Project Team Roles</a:t>
            </a:r>
          </a:p>
          <a:p>
            <a:pPr marL="342900" indent="-342900">
              <a:buFont typeface="Wingdings" panose="05000000000000000000" pitchFamily="2" charset="2"/>
              <a:buChar char="q"/>
            </a:pPr>
            <a:r>
              <a:rPr lang="en-US" sz="2800" dirty="0"/>
              <a:t>Owner</a:t>
            </a:r>
          </a:p>
          <a:p>
            <a:pPr marL="342900" indent="-342900">
              <a:buFont typeface="Wingdings" panose="05000000000000000000" pitchFamily="2" charset="2"/>
              <a:buChar char="q"/>
            </a:pPr>
            <a:r>
              <a:rPr lang="en-US" sz="2800" dirty="0"/>
              <a:t>Agent</a:t>
            </a:r>
          </a:p>
          <a:p>
            <a:pPr marL="342900" indent="-342900">
              <a:buFont typeface="Wingdings" panose="05000000000000000000" pitchFamily="2" charset="2"/>
              <a:buChar char="q"/>
            </a:pPr>
            <a:r>
              <a:rPr lang="en-US" sz="2800" dirty="0"/>
              <a:t>Project Administrator</a:t>
            </a:r>
          </a:p>
          <a:p>
            <a:endParaRPr lang="en-US" sz="2400" dirty="0"/>
          </a:p>
        </p:txBody>
      </p:sp>
      <p:grpSp>
        <p:nvGrpSpPr>
          <p:cNvPr id="14" name="Group 13">
            <a:extLst>
              <a:ext uri="{FF2B5EF4-FFF2-40B4-BE49-F238E27FC236}">
                <a16:creationId xmlns:a16="http://schemas.microsoft.com/office/drawing/2014/main" id="{B0350196-F7DD-4CB9-B7AF-8907D66FB969}"/>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B2870CB6-42A3-41AD-B582-ECA5E7860420}"/>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4F8A2FEE-AC84-4F96-8536-108463A10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4" name="Picture 3">
            <a:extLst>
              <a:ext uri="{FF2B5EF4-FFF2-40B4-BE49-F238E27FC236}">
                <a16:creationId xmlns:a16="http://schemas.microsoft.com/office/drawing/2014/main" id="{95D6707E-5868-41BF-826B-08A1981C9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646" y="914400"/>
            <a:ext cx="7969837" cy="5405120"/>
          </a:xfrm>
          <a:prstGeom prst="rect">
            <a:avLst/>
          </a:prstGeom>
        </p:spPr>
      </p:pic>
      <p:sp>
        <p:nvSpPr>
          <p:cNvPr id="3" name="Footer Placeholder 2">
            <a:extLst>
              <a:ext uri="{FF2B5EF4-FFF2-40B4-BE49-F238E27FC236}">
                <a16:creationId xmlns:a16="http://schemas.microsoft.com/office/drawing/2014/main" id="{7032BF2D-1773-EEBF-FABC-F2AFB12706A6}"/>
              </a:ext>
            </a:extLst>
          </p:cNvPr>
          <p:cNvSpPr>
            <a:spLocks noGrp="1"/>
          </p:cNvSpPr>
          <p:nvPr>
            <p:ph type="ftr" sz="quarter" idx="11"/>
          </p:nvPr>
        </p:nvSpPr>
        <p:spPr/>
        <p:txBody>
          <a:bodyPr/>
          <a:lstStyle/>
          <a:p>
            <a:r>
              <a:rPr lang="en-US"/>
              <a:t>Green Building Practices</a:t>
            </a:r>
            <a:endParaRPr lang="en-US" dirty="0"/>
          </a:p>
        </p:txBody>
      </p:sp>
      <p:sp>
        <p:nvSpPr>
          <p:cNvPr id="5" name="Slide Number Placeholder 4">
            <a:extLst>
              <a:ext uri="{FF2B5EF4-FFF2-40B4-BE49-F238E27FC236}">
                <a16:creationId xmlns:a16="http://schemas.microsoft.com/office/drawing/2014/main" id="{75946072-5DC3-4DF5-F8DB-4ECD24EE54B1}"/>
              </a:ext>
            </a:extLst>
          </p:cNvPr>
          <p:cNvSpPr>
            <a:spLocks noGrp="1"/>
          </p:cNvSpPr>
          <p:nvPr>
            <p:ph type="sldNum" sz="quarter" idx="12"/>
          </p:nvPr>
        </p:nvSpPr>
        <p:spPr/>
        <p:txBody>
          <a:bodyPr/>
          <a:lstStyle/>
          <a:p>
            <a:fld id="{CEBD3C26-D384-4B35-98A2-467C7B3AE198}" type="slidenum">
              <a:rPr lang="en-US" smtClean="0"/>
              <a:t>12</a:t>
            </a:fld>
            <a:endParaRPr lang="en-US"/>
          </a:p>
        </p:txBody>
      </p:sp>
    </p:spTree>
    <p:extLst>
      <p:ext uri="{BB962C8B-B14F-4D97-AF65-F5344CB8AC3E}">
        <p14:creationId xmlns:p14="http://schemas.microsoft.com/office/powerpoint/2010/main" val="252055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39"/>
            <a:ext cx="12188951" cy="5737861"/>
          </a:xfrm>
          <a:prstGeom prst="rect">
            <a:avLst/>
          </a:prstGeom>
          <a:noFill/>
        </p:spPr>
        <p:txBody>
          <a:bodyPr wrap="square" lIns="91440" rIns="91440" rtlCol="0">
            <a:noAutofit/>
          </a:bodyPr>
          <a:lstStyle/>
          <a:p>
            <a:r>
              <a:rPr lang="en-US" sz="2800" b="1" dirty="0"/>
              <a:t>Owner</a:t>
            </a:r>
          </a:p>
          <a:p>
            <a:pPr marL="342900" indent="-342900">
              <a:spcAft>
                <a:spcPts val="600"/>
              </a:spcAft>
              <a:buFont typeface="Wingdings" panose="05000000000000000000" pitchFamily="2" charset="2"/>
              <a:buChar char="q"/>
            </a:pPr>
            <a:r>
              <a:rPr lang="en-US" sz="2400" dirty="0"/>
              <a:t>The owner of the project is the person (or entity) who has the authority to hold and control the real and personal property associated with the project and accepts (or authorizes the acceptance of) the certification agreement.</a:t>
            </a:r>
          </a:p>
          <a:p>
            <a:pPr marL="342900" indent="-342900">
              <a:spcAft>
                <a:spcPts val="600"/>
              </a:spcAft>
              <a:buFont typeface="Wingdings" panose="05000000000000000000" pitchFamily="2" charset="2"/>
              <a:buChar char="q"/>
            </a:pPr>
            <a:endParaRPr lang="en-US" sz="2400" dirty="0"/>
          </a:p>
          <a:p>
            <a:pPr marL="342900" indent="-342900">
              <a:spcAft>
                <a:spcPts val="600"/>
              </a:spcAft>
              <a:buFont typeface="Wingdings" panose="05000000000000000000" pitchFamily="2" charset="2"/>
              <a:buChar char="q"/>
            </a:pPr>
            <a:r>
              <a:rPr lang="en-US" sz="2400" dirty="0"/>
              <a:t>While there may be multiple owners for a particular project (if so, please submit a Confirmation of Primary Owner’s Authority Form), USGBC ask that projects identify a single individual to administer the certification process.</a:t>
            </a:r>
          </a:p>
          <a:p>
            <a:pPr marL="342900" indent="-342900">
              <a:spcAft>
                <a:spcPts val="600"/>
              </a:spcAft>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dirty="0"/>
              <a:t>Big takeaway: the owner has ultimate control over the LEED certification application</a:t>
            </a:r>
            <a:r>
              <a:rPr lang="en-US" sz="2400" dirty="0"/>
              <a:t>, meaning that GBCI - the organization responsible for administering LEED certification, will respond to the owner regarding the administration of the project over any other member of the project team</a:t>
            </a:r>
            <a:r>
              <a:rPr lang="en-US" sz="2800" dirty="0"/>
              <a:t>. </a:t>
            </a:r>
          </a:p>
        </p:txBody>
      </p:sp>
      <p:grpSp>
        <p:nvGrpSpPr>
          <p:cNvPr id="14" name="Group 13">
            <a:extLst>
              <a:ext uri="{FF2B5EF4-FFF2-40B4-BE49-F238E27FC236}">
                <a16:creationId xmlns:a16="http://schemas.microsoft.com/office/drawing/2014/main" id="{2EA6BD77-C874-4FF2-96DC-38A79F649FF4}"/>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A80810E6-C6FE-4600-8D08-6E30F88C5723}"/>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7A8AC3DD-473A-46D9-8B54-AD65A62FF2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4F4EB428-593B-192D-2F7F-2E9FD07A3121}"/>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D520B665-6269-F992-5026-8594CDD02800}"/>
              </a:ext>
            </a:extLst>
          </p:cNvPr>
          <p:cNvSpPr>
            <a:spLocks noGrp="1"/>
          </p:cNvSpPr>
          <p:nvPr>
            <p:ph type="sldNum" sz="quarter" idx="12"/>
          </p:nvPr>
        </p:nvSpPr>
        <p:spPr/>
        <p:txBody>
          <a:bodyPr/>
          <a:lstStyle/>
          <a:p>
            <a:fld id="{CEBD3C26-D384-4B35-98A2-467C7B3AE198}" type="slidenum">
              <a:rPr lang="en-US" smtClean="0"/>
              <a:t>13</a:t>
            </a:fld>
            <a:endParaRPr lang="en-US"/>
          </a:p>
        </p:txBody>
      </p:sp>
    </p:spTree>
    <p:extLst>
      <p:ext uri="{BB962C8B-B14F-4D97-AF65-F5344CB8AC3E}">
        <p14:creationId xmlns:p14="http://schemas.microsoft.com/office/powerpoint/2010/main" val="16047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Agent</a:t>
            </a:r>
          </a:p>
          <a:p>
            <a:r>
              <a:rPr lang="en-US" sz="2800" dirty="0"/>
              <a:t>The agent is the person (or entity) who is granted actual authority by the owner to register the project and accept the certification agreement.</a:t>
            </a:r>
          </a:p>
          <a:p>
            <a:endParaRPr lang="en-US" sz="2800" dirty="0"/>
          </a:p>
          <a:p>
            <a:r>
              <a:rPr lang="en-US" sz="2800" dirty="0"/>
              <a:t>If the project uses this option, they must upload a signed</a:t>
            </a:r>
          </a:p>
          <a:p>
            <a:r>
              <a:rPr lang="en-US" sz="2800" dirty="0">
                <a:hlinkClick r:id="rId2" action="ppaction://hlinkfile"/>
              </a:rPr>
              <a:t>Confirmation of Agent’s Authority Form</a:t>
            </a:r>
            <a:r>
              <a:rPr lang="en-US" sz="2800" dirty="0"/>
              <a:t>.</a:t>
            </a:r>
          </a:p>
        </p:txBody>
      </p:sp>
      <p:grpSp>
        <p:nvGrpSpPr>
          <p:cNvPr id="14" name="Group 13">
            <a:extLst>
              <a:ext uri="{FF2B5EF4-FFF2-40B4-BE49-F238E27FC236}">
                <a16:creationId xmlns:a16="http://schemas.microsoft.com/office/drawing/2014/main" id="{39A50C1C-D3DA-4FE8-AEC8-765F76419263}"/>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27F983CD-F420-41EB-9996-67E226128A7F}"/>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D2293207-3DAF-49F3-8011-1266F4463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3BC054C8-2228-9F85-33CD-8072E1AE724B}"/>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532F6F9C-6211-29E4-AFA0-4992171EA3DA}"/>
              </a:ext>
            </a:extLst>
          </p:cNvPr>
          <p:cNvSpPr>
            <a:spLocks noGrp="1"/>
          </p:cNvSpPr>
          <p:nvPr>
            <p:ph type="sldNum" sz="quarter" idx="12"/>
          </p:nvPr>
        </p:nvSpPr>
        <p:spPr/>
        <p:txBody>
          <a:bodyPr/>
          <a:lstStyle/>
          <a:p>
            <a:fld id="{CEBD3C26-D384-4B35-98A2-467C7B3AE198}" type="slidenum">
              <a:rPr lang="en-US" smtClean="0"/>
              <a:t>14</a:t>
            </a:fld>
            <a:endParaRPr lang="en-US"/>
          </a:p>
        </p:txBody>
      </p:sp>
    </p:spTree>
    <p:extLst>
      <p:ext uri="{BB962C8B-B14F-4D97-AF65-F5344CB8AC3E}">
        <p14:creationId xmlns:p14="http://schemas.microsoft.com/office/powerpoint/2010/main" val="143826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Project Administrator</a:t>
            </a:r>
          </a:p>
          <a:p>
            <a:r>
              <a:rPr lang="en-US" sz="2800" dirty="0"/>
              <a:t>This team member acts as a project manager, overseeing the LEED project as well as which project team members are responsible for certain tasks, credits or prerequisites.</a:t>
            </a:r>
          </a:p>
          <a:p>
            <a:endParaRPr lang="en-US" sz="2800" dirty="0"/>
          </a:p>
          <a:p>
            <a:r>
              <a:rPr lang="en-US" sz="2800" dirty="0"/>
              <a:t>The project administrator plays a key quality role by checking that the LEED submission is complete and accurate before submitting the project to GBCI for review, and accepting the review results once the review is complete.</a:t>
            </a:r>
          </a:p>
          <a:p>
            <a:endParaRPr lang="en-US" sz="2800" dirty="0"/>
          </a:p>
          <a:p>
            <a:r>
              <a:rPr lang="en-US" sz="2800" dirty="0"/>
              <a:t>Note: the individual who initially registers the project will automatically be granted the role of the project administrator, but the owner may transfer this role to another team member at any time.</a:t>
            </a:r>
          </a:p>
        </p:txBody>
      </p:sp>
      <p:grpSp>
        <p:nvGrpSpPr>
          <p:cNvPr id="14" name="Group 13">
            <a:extLst>
              <a:ext uri="{FF2B5EF4-FFF2-40B4-BE49-F238E27FC236}">
                <a16:creationId xmlns:a16="http://schemas.microsoft.com/office/drawing/2014/main" id="{E48ADADD-2776-4F09-963B-9FE6A6D2877C}"/>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46911FB0-F21F-4692-9AF3-9F41D221E0E5}"/>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4722EC9A-7D8B-4AFB-A8AA-27DE98CB97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1111A25C-9CA3-55E9-E442-233F078402AC}"/>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80DF0539-2AEE-1EBF-34CB-90DB78DF6D84}"/>
              </a:ext>
            </a:extLst>
          </p:cNvPr>
          <p:cNvSpPr>
            <a:spLocks noGrp="1"/>
          </p:cNvSpPr>
          <p:nvPr>
            <p:ph type="sldNum" sz="quarter" idx="12"/>
          </p:nvPr>
        </p:nvSpPr>
        <p:spPr/>
        <p:txBody>
          <a:bodyPr/>
          <a:lstStyle/>
          <a:p>
            <a:fld id="{CEBD3C26-D384-4B35-98A2-467C7B3AE198}" type="slidenum">
              <a:rPr lang="en-US" smtClean="0"/>
              <a:t>15</a:t>
            </a:fld>
            <a:endParaRPr lang="en-US"/>
          </a:p>
        </p:txBody>
      </p:sp>
    </p:spTree>
    <p:extLst>
      <p:ext uri="{BB962C8B-B14F-4D97-AF65-F5344CB8AC3E}">
        <p14:creationId xmlns:p14="http://schemas.microsoft.com/office/powerpoint/2010/main" val="289760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LEED Certification Deadlines</a:t>
            </a:r>
          </a:p>
          <a:p>
            <a:r>
              <a:rPr lang="en-US" sz="2800" dirty="0"/>
              <a:t>As new versions of the LEED rating systems are introduced, earlier versions are phased out so that USGBC is constantly pushing for the transformation they aspire to.</a:t>
            </a:r>
          </a:p>
          <a:p>
            <a:endParaRPr lang="en-US" sz="2800" dirty="0"/>
          </a:p>
          <a:p>
            <a:r>
              <a:rPr lang="en-US" sz="2800" dirty="0"/>
              <a:t>At any given point, LEED rating systems are either:</a:t>
            </a:r>
          </a:p>
          <a:p>
            <a:pPr marL="342900" indent="-342900">
              <a:buFont typeface="Wingdings" panose="05000000000000000000" pitchFamily="2" charset="2"/>
              <a:buChar char="q"/>
            </a:pPr>
            <a:r>
              <a:rPr lang="en-US" sz="2800" dirty="0"/>
              <a:t>Open for registration and certification, or</a:t>
            </a:r>
          </a:p>
          <a:p>
            <a:pPr marL="342900" indent="-342900">
              <a:buFont typeface="Wingdings" panose="05000000000000000000" pitchFamily="2" charset="2"/>
              <a:buChar char="q"/>
            </a:pPr>
            <a:r>
              <a:rPr lang="en-US" sz="2800" dirty="0"/>
              <a:t>Closed for registration, but open for certification, or</a:t>
            </a:r>
          </a:p>
          <a:p>
            <a:pPr marL="342900" indent="-342900">
              <a:buFont typeface="Wingdings" panose="05000000000000000000" pitchFamily="2" charset="2"/>
              <a:buChar char="q"/>
            </a:pPr>
            <a:r>
              <a:rPr lang="en-US" sz="2800" dirty="0"/>
              <a:t>Closed for registration and certification (sunset)</a:t>
            </a:r>
          </a:p>
          <a:p>
            <a:pPr marL="342900" indent="-342900">
              <a:buFont typeface="Wingdings" panose="05000000000000000000" pitchFamily="2" charset="2"/>
              <a:buChar char="q"/>
            </a:pPr>
            <a:endParaRPr lang="en-US" sz="2800" dirty="0"/>
          </a:p>
          <a:p>
            <a:r>
              <a:rPr lang="en-US" sz="2800" dirty="0"/>
              <a:t>Deadlines are published on the USGBC Website @ </a:t>
            </a:r>
            <a:r>
              <a:rPr lang="en-US" sz="2000" dirty="0">
                <a:hlinkClick r:id="rId2"/>
              </a:rPr>
              <a:t>http://www.usgbc.org/cert-guide/deadlines</a:t>
            </a:r>
            <a:endParaRPr lang="en-US" sz="2000" dirty="0"/>
          </a:p>
          <a:p>
            <a:endParaRPr lang="en-US" sz="2400" dirty="0"/>
          </a:p>
        </p:txBody>
      </p:sp>
      <p:grpSp>
        <p:nvGrpSpPr>
          <p:cNvPr id="14" name="Group 13">
            <a:extLst>
              <a:ext uri="{FF2B5EF4-FFF2-40B4-BE49-F238E27FC236}">
                <a16:creationId xmlns:a16="http://schemas.microsoft.com/office/drawing/2014/main" id="{036A4181-1B15-4940-8711-B8CA979ECE86}"/>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3FA96B4F-1DB8-4BB4-B526-EC9333D66E9F}"/>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535B9065-5060-4DF7-A73E-C92468E1E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7E7EDD0E-6E6E-BA69-34F3-DEFF5A9542CF}"/>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CAD4DCB8-D13F-25B1-A9E6-A594542060A3}"/>
              </a:ext>
            </a:extLst>
          </p:cNvPr>
          <p:cNvSpPr>
            <a:spLocks noGrp="1"/>
          </p:cNvSpPr>
          <p:nvPr>
            <p:ph type="sldNum" sz="quarter" idx="12"/>
          </p:nvPr>
        </p:nvSpPr>
        <p:spPr/>
        <p:txBody>
          <a:bodyPr/>
          <a:lstStyle/>
          <a:p>
            <a:fld id="{CEBD3C26-D384-4B35-98A2-467C7B3AE198}" type="slidenum">
              <a:rPr lang="en-US" smtClean="0"/>
              <a:t>16</a:t>
            </a:fld>
            <a:endParaRPr lang="en-US"/>
          </a:p>
        </p:txBody>
      </p:sp>
    </p:spTree>
    <p:extLst>
      <p:ext uri="{BB962C8B-B14F-4D97-AF65-F5344CB8AC3E}">
        <p14:creationId xmlns:p14="http://schemas.microsoft.com/office/powerpoint/2010/main" val="331077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Recertification (LEED O+M Only)</a:t>
            </a:r>
          </a:p>
          <a:p>
            <a:pPr marL="342900" indent="-342900">
              <a:spcAft>
                <a:spcPts val="600"/>
              </a:spcAft>
              <a:buFont typeface="Wingdings" panose="05000000000000000000" pitchFamily="2" charset="2"/>
              <a:buChar char="q"/>
            </a:pPr>
            <a:r>
              <a:rPr lang="en-US" sz="2800" dirty="0"/>
              <a:t>For certification to remain current projects must recertify within five years of the previous certification.</a:t>
            </a:r>
          </a:p>
          <a:p>
            <a:pPr marL="342900" indent="-342900">
              <a:spcAft>
                <a:spcPts val="600"/>
              </a:spcAft>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Projects are eligible for recertification after 12 months and every 12 months thereafter.</a:t>
            </a:r>
          </a:p>
        </p:txBody>
      </p:sp>
      <p:grpSp>
        <p:nvGrpSpPr>
          <p:cNvPr id="14" name="Group 13">
            <a:extLst>
              <a:ext uri="{FF2B5EF4-FFF2-40B4-BE49-F238E27FC236}">
                <a16:creationId xmlns:a16="http://schemas.microsoft.com/office/drawing/2014/main" id="{C9DC119A-7EB6-4D54-88C8-C17EE3F1F020}"/>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876445E9-DA2E-4342-938E-362CC2B3D355}"/>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7B15214A-15A8-460F-B3AF-E4E708130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07A2FA1F-38B0-EDDB-36E2-3249098D972F}"/>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D336DA9-B498-8ED9-3C46-353F54E95109}"/>
              </a:ext>
            </a:extLst>
          </p:cNvPr>
          <p:cNvSpPr>
            <a:spLocks noGrp="1"/>
          </p:cNvSpPr>
          <p:nvPr>
            <p:ph type="sldNum" sz="quarter" idx="12"/>
          </p:nvPr>
        </p:nvSpPr>
        <p:spPr/>
        <p:txBody>
          <a:bodyPr/>
          <a:lstStyle/>
          <a:p>
            <a:fld id="{CEBD3C26-D384-4B35-98A2-467C7B3AE198}" type="slidenum">
              <a:rPr lang="en-US" smtClean="0"/>
              <a:t>17</a:t>
            </a:fld>
            <a:endParaRPr lang="en-US"/>
          </a:p>
        </p:txBody>
      </p:sp>
    </p:spTree>
    <p:extLst>
      <p:ext uri="{BB962C8B-B14F-4D97-AF65-F5344CB8AC3E}">
        <p14:creationId xmlns:p14="http://schemas.microsoft.com/office/powerpoint/2010/main" val="326348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Campus Projects </a:t>
            </a:r>
            <a:endParaRPr lang="en-US" sz="2800" dirty="0"/>
          </a:p>
          <a:p>
            <a:r>
              <a:rPr lang="en-US" sz="2800" dirty="0"/>
              <a:t>Examples: a corporate or educational campus, government installation or commercial development</a:t>
            </a:r>
          </a:p>
          <a:p>
            <a:endParaRPr lang="en-US" sz="2800" b="1" dirty="0"/>
          </a:p>
          <a:p>
            <a:pPr marL="342900" indent="-342900">
              <a:spcAft>
                <a:spcPts val="600"/>
              </a:spcAft>
              <a:buFont typeface="Wingdings" panose="05000000000000000000" pitchFamily="2" charset="2"/>
              <a:buChar char="q"/>
            </a:pPr>
            <a:r>
              <a:rPr lang="en-US" sz="2800" dirty="0"/>
              <a:t>Projects planning to certify more than one building located on a single shared site and under the control of a single entity, may register their project as a campus or group project to streamline the documentation needed to submit for review.</a:t>
            </a:r>
          </a:p>
          <a:p>
            <a:pPr marL="342900" indent="-342900">
              <a:spcAft>
                <a:spcPts val="600"/>
              </a:spcAft>
              <a:buFont typeface="Wingdings" panose="05000000000000000000" pitchFamily="2" charset="2"/>
              <a:buChar char="q"/>
            </a:pPr>
            <a:r>
              <a:rPr lang="en-US" sz="2800" dirty="0"/>
              <a:t>Individual building registration and certification fees apply to campus and group projects.</a:t>
            </a:r>
          </a:p>
          <a:p>
            <a:pPr marL="342900" indent="-342900">
              <a:spcAft>
                <a:spcPts val="600"/>
              </a:spcAft>
              <a:buFont typeface="Wingdings" panose="05000000000000000000" pitchFamily="2" charset="2"/>
              <a:buChar char="q"/>
            </a:pPr>
            <a:r>
              <a:rPr lang="en-US" sz="2800" dirty="0"/>
              <a:t>Depending on the campus approach selected, projects will pursue a slightly modified registration process, as compared to one-off project registration.</a:t>
            </a:r>
          </a:p>
        </p:txBody>
      </p:sp>
      <p:grpSp>
        <p:nvGrpSpPr>
          <p:cNvPr id="14" name="Group 13">
            <a:extLst>
              <a:ext uri="{FF2B5EF4-FFF2-40B4-BE49-F238E27FC236}">
                <a16:creationId xmlns:a16="http://schemas.microsoft.com/office/drawing/2014/main" id="{23E3EAF0-84F5-4201-B107-61E9CF5785C2}"/>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E518F508-71DB-4AF2-9D1F-97A7CBE13924}"/>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C33396CE-FEE7-4EEA-A1AA-96DA64E55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045FBAFE-8748-3AF0-CBE1-54B237713F7C}"/>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D2DFBCF6-DA64-1F76-8090-3EE5AF7ED7CD}"/>
              </a:ext>
            </a:extLst>
          </p:cNvPr>
          <p:cNvSpPr>
            <a:spLocks noGrp="1"/>
          </p:cNvSpPr>
          <p:nvPr>
            <p:ph type="sldNum" sz="quarter" idx="12"/>
          </p:nvPr>
        </p:nvSpPr>
        <p:spPr/>
        <p:txBody>
          <a:bodyPr/>
          <a:lstStyle/>
          <a:p>
            <a:fld id="{CEBD3C26-D384-4B35-98A2-467C7B3AE198}" type="slidenum">
              <a:rPr lang="en-US" smtClean="0"/>
              <a:t>18</a:t>
            </a:fld>
            <a:endParaRPr lang="en-US"/>
          </a:p>
        </p:txBody>
      </p:sp>
    </p:spTree>
    <p:extLst>
      <p:ext uri="{BB962C8B-B14F-4D97-AF65-F5344CB8AC3E}">
        <p14:creationId xmlns:p14="http://schemas.microsoft.com/office/powerpoint/2010/main" val="85481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Campus credit approach</a:t>
            </a:r>
          </a:p>
          <a:p>
            <a:r>
              <a:rPr lang="en-US" sz="2800" dirty="0"/>
              <a:t>This approach enables projects to streamline the documentation process by earning “campus credits” – prerequisites and credits that can be applied to all LEED projects on the master site.</a:t>
            </a:r>
          </a:p>
          <a:p>
            <a:endParaRPr lang="en-US" sz="2800" dirty="0"/>
          </a:p>
          <a:p>
            <a:r>
              <a:rPr lang="en-US" sz="2800" dirty="0"/>
              <a:t>Project’s register a “master site,” which includes a general narrative of the overall campus projects and a schematic site plan, in addition to registering each individual project on the site.</a:t>
            </a:r>
          </a:p>
        </p:txBody>
      </p:sp>
      <p:grpSp>
        <p:nvGrpSpPr>
          <p:cNvPr id="14" name="Group 13">
            <a:extLst>
              <a:ext uri="{FF2B5EF4-FFF2-40B4-BE49-F238E27FC236}">
                <a16:creationId xmlns:a16="http://schemas.microsoft.com/office/drawing/2014/main" id="{DF7B2557-4670-4B41-8F27-620C6185BA7E}"/>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7A0169F3-25DF-4AB7-9B36-B39D1AD4ADD5}"/>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5FFB0687-9081-4E1B-BDE2-C0C81436C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0FE63008-5194-694F-43E0-AD7DEBF1D636}"/>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9B7595CA-BE5E-6A2F-2ACC-556F6464B2D7}"/>
              </a:ext>
            </a:extLst>
          </p:cNvPr>
          <p:cNvSpPr>
            <a:spLocks noGrp="1"/>
          </p:cNvSpPr>
          <p:nvPr>
            <p:ph type="sldNum" sz="quarter" idx="12"/>
          </p:nvPr>
        </p:nvSpPr>
        <p:spPr/>
        <p:txBody>
          <a:bodyPr/>
          <a:lstStyle/>
          <a:p>
            <a:fld id="{CEBD3C26-D384-4B35-98A2-467C7B3AE198}" type="slidenum">
              <a:rPr lang="en-US" smtClean="0"/>
              <a:t>19</a:t>
            </a:fld>
            <a:endParaRPr lang="en-US"/>
          </a:p>
        </p:txBody>
      </p:sp>
    </p:spTree>
    <p:extLst>
      <p:ext uri="{BB962C8B-B14F-4D97-AF65-F5344CB8AC3E}">
        <p14:creationId xmlns:p14="http://schemas.microsoft.com/office/powerpoint/2010/main" val="240084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Achieving LEED certification requires:</a:t>
            </a:r>
          </a:p>
          <a:p>
            <a:pPr marL="342900" indent="-342900">
              <a:buFont typeface="Wingdings" panose="05000000000000000000" pitchFamily="2" charset="2"/>
              <a:buChar char="q"/>
            </a:pPr>
            <a:r>
              <a:rPr lang="en-US" sz="2800" dirty="0"/>
              <a:t>Meet the Minimum Program Requirements (MPRs)</a:t>
            </a:r>
          </a:p>
          <a:p>
            <a:pPr marL="342900" indent="-342900">
              <a:buFont typeface="Wingdings" panose="05000000000000000000" pitchFamily="2" charset="2"/>
              <a:buChar char="q"/>
            </a:pPr>
            <a:r>
              <a:rPr lang="en-US" sz="2800" dirty="0"/>
              <a:t>Satisfy all prerequisites</a:t>
            </a:r>
          </a:p>
          <a:p>
            <a:pPr marL="342900" indent="-342900">
              <a:buFont typeface="Wingdings" panose="05000000000000000000" pitchFamily="2" charset="2"/>
              <a:buChar char="q"/>
            </a:pPr>
            <a:r>
              <a:rPr lang="en-US" sz="2800" dirty="0"/>
              <a:t>Earn a minimum number of credits for the desired level of certification</a:t>
            </a:r>
          </a:p>
        </p:txBody>
      </p:sp>
      <p:grpSp>
        <p:nvGrpSpPr>
          <p:cNvPr id="15" name="Group 14">
            <a:extLst>
              <a:ext uri="{FF2B5EF4-FFF2-40B4-BE49-F238E27FC236}">
                <a16:creationId xmlns:a16="http://schemas.microsoft.com/office/drawing/2014/main" id="{3485B5FF-82B7-41C8-9920-C0FCF4CF5FD3}"/>
              </a:ext>
            </a:extLst>
          </p:cNvPr>
          <p:cNvGrpSpPr/>
          <p:nvPr/>
        </p:nvGrpSpPr>
        <p:grpSpPr>
          <a:xfrm>
            <a:off x="3048" y="0"/>
            <a:ext cx="12188952" cy="685800"/>
            <a:chOff x="3048" y="0"/>
            <a:chExt cx="12188952" cy="685800"/>
          </a:xfrm>
        </p:grpSpPr>
        <p:sp>
          <p:nvSpPr>
            <p:cNvPr id="16" name="TextBox 15">
              <a:extLst>
                <a:ext uri="{FF2B5EF4-FFF2-40B4-BE49-F238E27FC236}">
                  <a16:creationId xmlns:a16="http://schemas.microsoft.com/office/drawing/2014/main" id="{072F88D8-BF1A-4564-9F95-3C519DCCE555}"/>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7" name="Picture 16">
              <a:extLst>
                <a:ext uri="{FF2B5EF4-FFF2-40B4-BE49-F238E27FC236}">
                  <a16:creationId xmlns:a16="http://schemas.microsoft.com/office/drawing/2014/main" id="{88C02DC5-D801-416E-A137-8B027D33A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4" name="Picture 3">
            <a:extLst>
              <a:ext uri="{FF2B5EF4-FFF2-40B4-BE49-F238E27FC236}">
                <a16:creationId xmlns:a16="http://schemas.microsoft.com/office/drawing/2014/main" id="{C1B35736-4463-4F9F-8379-66940588B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688" y="3429000"/>
            <a:ext cx="8791575" cy="2286000"/>
          </a:xfrm>
          <a:prstGeom prst="rect">
            <a:avLst/>
          </a:prstGeom>
        </p:spPr>
      </p:pic>
      <p:sp>
        <p:nvSpPr>
          <p:cNvPr id="3" name="Footer Placeholder 2">
            <a:extLst>
              <a:ext uri="{FF2B5EF4-FFF2-40B4-BE49-F238E27FC236}">
                <a16:creationId xmlns:a16="http://schemas.microsoft.com/office/drawing/2014/main" id="{1EF65438-1DEB-77FE-9285-0495A0AF7430}"/>
              </a:ext>
            </a:extLst>
          </p:cNvPr>
          <p:cNvSpPr>
            <a:spLocks noGrp="1"/>
          </p:cNvSpPr>
          <p:nvPr>
            <p:ph type="ftr" sz="quarter" idx="11"/>
          </p:nvPr>
        </p:nvSpPr>
        <p:spPr/>
        <p:txBody>
          <a:bodyPr/>
          <a:lstStyle/>
          <a:p>
            <a:r>
              <a:rPr lang="en-US"/>
              <a:t>Green Building Practices</a:t>
            </a:r>
            <a:endParaRPr lang="en-US" dirty="0"/>
          </a:p>
        </p:txBody>
      </p:sp>
      <p:sp>
        <p:nvSpPr>
          <p:cNvPr id="5" name="Slide Number Placeholder 4">
            <a:extLst>
              <a:ext uri="{FF2B5EF4-FFF2-40B4-BE49-F238E27FC236}">
                <a16:creationId xmlns:a16="http://schemas.microsoft.com/office/drawing/2014/main" id="{A7A8B46D-5435-F4D4-1E3F-38F4074EF3DF}"/>
              </a:ext>
            </a:extLst>
          </p:cNvPr>
          <p:cNvSpPr>
            <a:spLocks noGrp="1"/>
          </p:cNvSpPr>
          <p:nvPr>
            <p:ph type="sldNum" sz="quarter" idx="12"/>
          </p:nvPr>
        </p:nvSpPr>
        <p:spPr/>
        <p:txBody>
          <a:bodyPr/>
          <a:lstStyle/>
          <a:p>
            <a:fld id="{CEBD3C26-D384-4B35-98A2-467C7B3AE198}" type="slidenum">
              <a:rPr lang="en-US" smtClean="0"/>
              <a:t>2</a:t>
            </a:fld>
            <a:endParaRPr lang="en-US"/>
          </a:p>
        </p:txBody>
      </p:sp>
    </p:spTree>
    <p:extLst>
      <p:ext uri="{BB962C8B-B14F-4D97-AF65-F5344CB8AC3E}">
        <p14:creationId xmlns:p14="http://schemas.microsoft.com/office/powerpoint/2010/main" val="330022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Campus group project approach</a:t>
            </a:r>
          </a:p>
          <a:p>
            <a:r>
              <a:rPr lang="en-US" sz="2800" dirty="0"/>
              <a:t>Project’s register the group of projects on the site as a single LEED project that will then receive a single LEED rating and certification.</a:t>
            </a:r>
          </a:p>
          <a:p>
            <a:endParaRPr lang="en-US" sz="2800" dirty="0"/>
          </a:p>
          <a:p>
            <a:r>
              <a:rPr lang="en-US" sz="2800" b="1" dirty="0"/>
              <a:t>To be eligible</a:t>
            </a:r>
            <a:r>
              <a:rPr lang="en-US" sz="2800" dirty="0"/>
              <a:t>:</a:t>
            </a:r>
          </a:p>
          <a:p>
            <a:r>
              <a:rPr lang="en-US" sz="2800" dirty="0"/>
              <a:t>LEED BD+C and LEED ID+C projects must be under the same construction contract and be constructed at the same time.</a:t>
            </a:r>
          </a:p>
          <a:p>
            <a:endParaRPr lang="en-US" sz="2800" dirty="0"/>
          </a:p>
          <a:p>
            <a:r>
              <a:rPr lang="en-US" sz="2800" dirty="0"/>
              <a:t>LEED O+M projects must be under the same ownership and management, share the same performance period and have substantially similar space types.</a:t>
            </a:r>
          </a:p>
        </p:txBody>
      </p:sp>
      <p:grpSp>
        <p:nvGrpSpPr>
          <p:cNvPr id="14" name="Group 13">
            <a:extLst>
              <a:ext uri="{FF2B5EF4-FFF2-40B4-BE49-F238E27FC236}">
                <a16:creationId xmlns:a16="http://schemas.microsoft.com/office/drawing/2014/main" id="{F63FEEA3-6C2F-4540-B6CE-3FA4D7F61A11}"/>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D05547D5-920F-4C55-BC77-BE1605114BCB}"/>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646EF046-FD0D-4236-A0FF-7DD1C8F40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EBD0F004-37B9-19B8-C528-B7200F444936}"/>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31AF969A-A8C2-69C2-B537-1F23033F18D4}"/>
              </a:ext>
            </a:extLst>
          </p:cNvPr>
          <p:cNvSpPr>
            <a:spLocks noGrp="1"/>
          </p:cNvSpPr>
          <p:nvPr>
            <p:ph type="sldNum" sz="quarter" idx="12"/>
          </p:nvPr>
        </p:nvSpPr>
        <p:spPr/>
        <p:txBody>
          <a:bodyPr/>
          <a:lstStyle/>
          <a:p>
            <a:fld id="{CEBD3C26-D384-4B35-98A2-467C7B3AE198}" type="slidenum">
              <a:rPr lang="en-US" smtClean="0"/>
              <a:t>20</a:t>
            </a:fld>
            <a:endParaRPr lang="en-US"/>
          </a:p>
        </p:txBody>
      </p:sp>
    </p:spTree>
    <p:extLst>
      <p:ext uri="{BB962C8B-B14F-4D97-AF65-F5344CB8AC3E}">
        <p14:creationId xmlns:p14="http://schemas.microsoft.com/office/powerpoint/2010/main" val="37053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Campus group project approach</a:t>
            </a:r>
          </a:p>
          <a:p>
            <a:r>
              <a:rPr lang="en-US" sz="2800" dirty="0"/>
              <a:t>The team’s campus project documentation must demonstrate that the group of projects collectively meets the credit requirements using a “group credit.”</a:t>
            </a:r>
          </a:p>
          <a:p>
            <a:endParaRPr lang="en-US" sz="2800" dirty="0"/>
          </a:p>
          <a:p>
            <a:r>
              <a:rPr lang="en-US" sz="2800" dirty="0"/>
              <a:t>Projects may use a campus group project certification independently or in combination with campus credits documented under a master site review, through the campus credit approach.</a:t>
            </a:r>
          </a:p>
          <a:p>
            <a:endParaRPr lang="en-US" sz="2000" dirty="0"/>
          </a:p>
        </p:txBody>
      </p:sp>
      <p:grpSp>
        <p:nvGrpSpPr>
          <p:cNvPr id="14" name="Group 13">
            <a:extLst>
              <a:ext uri="{FF2B5EF4-FFF2-40B4-BE49-F238E27FC236}">
                <a16:creationId xmlns:a16="http://schemas.microsoft.com/office/drawing/2014/main" id="{DFA72D2E-388E-45D3-B0CF-C460AF7493DA}"/>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BD57BDF7-8F2E-4E94-8F4C-0B5A77A637CA}"/>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4A749E5A-F7D4-418B-9961-79D3C0A4B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BCBDBF30-2CA0-8EE1-4AE2-01CA7130AD2F}"/>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D4E2C020-CE02-4237-A1E1-2F02DC4466E1}"/>
              </a:ext>
            </a:extLst>
          </p:cNvPr>
          <p:cNvSpPr>
            <a:spLocks noGrp="1"/>
          </p:cNvSpPr>
          <p:nvPr>
            <p:ph type="sldNum" sz="quarter" idx="12"/>
          </p:nvPr>
        </p:nvSpPr>
        <p:spPr/>
        <p:txBody>
          <a:bodyPr/>
          <a:lstStyle/>
          <a:p>
            <a:fld id="{CEBD3C26-D384-4B35-98A2-467C7B3AE198}" type="slidenum">
              <a:rPr lang="en-US" smtClean="0"/>
              <a:t>21</a:t>
            </a:fld>
            <a:endParaRPr lang="en-US"/>
          </a:p>
        </p:txBody>
      </p:sp>
    </p:spTree>
    <p:extLst>
      <p:ext uri="{BB962C8B-B14F-4D97-AF65-F5344CB8AC3E}">
        <p14:creationId xmlns:p14="http://schemas.microsoft.com/office/powerpoint/2010/main" val="139429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solidFill>
                  <a:srgbClr val="C00000"/>
                </a:solidFill>
              </a:rPr>
              <a:t>Apply</a:t>
            </a:r>
          </a:p>
          <a:p>
            <a:pPr marL="342900" indent="-342900">
              <a:buFont typeface="Wingdings" panose="05000000000000000000" pitchFamily="2" charset="2"/>
              <a:buChar char="q"/>
            </a:pPr>
            <a:r>
              <a:rPr lang="en-US" sz="2800" dirty="0"/>
              <a:t>Collect and submit the appropriate documentation via LEED Online</a:t>
            </a:r>
          </a:p>
          <a:p>
            <a:pPr marL="342900" indent="-342900">
              <a:buFont typeface="Wingdings" panose="05000000000000000000" pitchFamily="2" charset="2"/>
              <a:buChar char="q"/>
            </a:pPr>
            <a:r>
              <a:rPr lang="en-US" sz="2800" dirty="0"/>
              <a:t>The project team identifies the LEED credits to pursue and assigns them to project team members.</a:t>
            </a:r>
          </a:p>
          <a:p>
            <a:pPr marL="342900" indent="-342900">
              <a:buFont typeface="Wingdings" panose="05000000000000000000" pitchFamily="2" charset="2"/>
              <a:buChar char="q"/>
            </a:pPr>
            <a:r>
              <a:rPr lang="en-US" sz="2800" dirty="0"/>
              <a:t>Team members collect information, perform calculations and analysis, and prepare documentation demonstrating achievement of the prerequisites and selected credits.</a:t>
            </a:r>
          </a:p>
          <a:p>
            <a:pPr marL="342900" indent="-342900">
              <a:buFont typeface="Wingdings" panose="05000000000000000000" pitchFamily="2" charset="2"/>
              <a:buChar char="q"/>
            </a:pPr>
            <a:r>
              <a:rPr lang="en-US" sz="2800" dirty="0"/>
              <a:t>Completed documentation is uploaded using LEED Online</a:t>
            </a:r>
          </a:p>
          <a:p>
            <a:pPr marL="342900" indent="-342900">
              <a:buFont typeface="Wingdings" panose="05000000000000000000" pitchFamily="2" charset="2"/>
              <a:buChar char="q"/>
            </a:pPr>
            <a:r>
              <a:rPr lang="en-US" sz="2800" dirty="0"/>
              <a:t>The Project Administrator submits the application along with the certification review fee.</a:t>
            </a:r>
          </a:p>
          <a:p>
            <a:pPr marL="342900" indent="-342900">
              <a:buFont typeface="Wingdings" panose="05000000000000000000" pitchFamily="2" charset="2"/>
              <a:buChar char="q"/>
            </a:pPr>
            <a:r>
              <a:rPr lang="en-US" sz="2800" dirty="0"/>
              <a:t>GBCI reviews the project documentation.</a:t>
            </a:r>
          </a:p>
          <a:p>
            <a:pPr marL="342900" indent="-342900">
              <a:buFont typeface="Wingdings" panose="05000000000000000000" pitchFamily="2" charset="2"/>
              <a:buChar char="q"/>
            </a:pPr>
            <a:endParaRPr lang="en-US" sz="2400" dirty="0"/>
          </a:p>
        </p:txBody>
      </p:sp>
      <p:grpSp>
        <p:nvGrpSpPr>
          <p:cNvPr id="14" name="Group 13">
            <a:extLst>
              <a:ext uri="{FF2B5EF4-FFF2-40B4-BE49-F238E27FC236}">
                <a16:creationId xmlns:a16="http://schemas.microsoft.com/office/drawing/2014/main" id="{86235BB1-D14F-43BB-874B-6EDD8FA6F9E9}"/>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9BEE26C3-5BDA-438C-AF88-06FC9D21C247}"/>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85CED03B-9FE1-45D8-AD17-C33F09F4D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A38E38BA-A4FE-E8C2-0F0B-C803F954AA48}"/>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7B467851-188A-4E06-EC44-C3EF022A1ED2}"/>
              </a:ext>
            </a:extLst>
          </p:cNvPr>
          <p:cNvSpPr>
            <a:spLocks noGrp="1"/>
          </p:cNvSpPr>
          <p:nvPr>
            <p:ph type="sldNum" sz="quarter" idx="12"/>
          </p:nvPr>
        </p:nvSpPr>
        <p:spPr/>
        <p:txBody>
          <a:bodyPr/>
          <a:lstStyle/>
          <a:p>
            <a:fld id="{CEBD3C26-D384-4B35-98A2-467C7B3AE198}" type="slidenum">
              <a:rPr lang="en-US" smtClean="0"/>
              <a:t>22</a:t>
            </a:fld>
            <a:endParaRPr lang="en-US"/>
          </a:p>
        </p:txBody>
      </p:sp>
    </p:spTree>
    <p:extLst>
      <p:ext uri="{BB962C8B-B14F-4D97-AF65-F5344CB8AC3E}">
        <p14:creationId xmlns:p14="http://schemas.microsoft.com/office/powerpoint/2010/main" val="204000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LEED O+M Projects</a:t>
            </a:r>
          </a:p>
          <a:p>
            <a:pPr marL="342900" indent="-342900">
              <a:spcAft>
                <a:spcPts val="600"/>
              </a:spcAft>
              <a:buFont typeface="Wingdings" panose="05000000000000000000" pitchFamily="2" charset="2"/>
              <a:buChar char="q"/>
            </a:pPr>
            <a:r>
              <a:rPr lang="en-US" sz="2800" dirty="0"/>
              <a:t>Performance period for any prerequisite or credit may be extended to a maximum of 24 months preceding the certification application.</a:t>
            </a:r>
          </a:p>
          <a:p>
            <a:pPr marL="342900" indent="-342900">
              <a:spcAft>
                <a:spcPts val="600"/>
              </a:spcAft>
              <a:buFont typeface="Wingdings" panose="05000000000000000000" pitchFamily="2" charset="2"/>
              <a:buChar char="q"/>
            </a:pPr>
            <a:endParaRPr lang="en-US" sz="2800" dirty="0"/>
          </a:p>
          <a:p>
            <a:pPr marL="342900" indent="-342900">
              <a:spcAft>
                <a:spcPts val="600"/>
              </a:spcAft>
              <a:buFont typeface="Wingdings" panose="05000000000000000000" pitchFamily="2" charset="2"/>
              <a:buChar char="q"/>
            </a:pPr>
            <a:r>
              <a:rPr lang="en-US" sz="2800" dirty="0"/>
              <a:t>All performance periods must overlap and come to a conclusion within one month of each other.</a:t>
            </a:r>
          </a:p>
          <a:p>
            <a:pPr marL="342900" indent="-342900">
              <a:spcAft>
                <a:spcPts val="600"/>
              </a:spcAft>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Completed application must be submitted for review within 60 days of the conclusion of the performance period.</a:t>
            </a:r>
          </a:p>
        </p:txBody>
      </p:sp>
      <p:grpSp>
        <p:nvGrpSpPr>
          <p:cNvPr id="14" name="Group 13">
            <a:extLst>
              <a:ext uri="{FF2B5EF4-FFF2-40B4-BE49-F238E27FC236}">
                <a16:creationId xmlns:a16="http://schemas.microsoft.com/office/drawing/2014/main" id="{FB9A66DC-07F7-4723-BDA0-31C2A0633359}"/>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F4A1DB5F-D6B9-419A-9483-C15FF38D5168}"/>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25FF5E0E-00F2-42C1-8D78-5CA846CF8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FD3113FE-5E4F-6F6E-EA0A-1A22F8E8596B}"/>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A2B9C5F1-7F3B-3A13-834F-4884BC470B58}"/>
              </a:ext>
            </a:extLst>
          </p:cNvPr>
          <p:cNvSpPr>
            <a:spLocks noGrp="1"/>
          </p:cNvSpPr>
          <p:nvPr>
            <p:ph type="sldNum" sz="quarter" idx="12"/>
          </p:nvPr>
        </p:nvSpPr>
        <p:spPr/>
        <p:txBody>
          <a:bodyPr/>
          <a:lstStyle/>
          <a:p>
            <a:fld id="{CEBD3C26-D384-4B35-98A2-467C7B3AE198}" type="slidenum">
              <a:rPr lang="en-US" smtClean="0"/>
              <a:t>23</a:t>
            </a:fld>
            <a:endParaRPr lang="en-US"/>
          </a:p>
        </p:txBody>
      </p:sp>
    </p:spTree>
    <p:extLst>
      <p:ext uri="{BB962C8B-B14F-4D97-AF65-F5344CB8AC3E}">
        <p14:creationId xmlns:p14="http://schemas.microsoft.com/office/powerpoint/2010/main" val="4145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Campus Projects</a:t>
            </a:r>
          </a:p>
          <a:p>
            <a:r>
              <a:rPr lang="en-US" sz="2800" b="1" dirty="0"/>
              <a:t>Campus credit approach</a:t>
            </a:r>
            <a:r>
              <a:rPr lang="en-US" sz="2800" dirty="0"/>
              <a:t>: If the project team is pursuing this approach, document all campus credit information within the master site.</a:t>
            </a:r>
          </a:p>
          <a:p>
            <a:endParaRPr lang="en-US" sz="2800" dirty="0"/>
          </a:p>
          <a:p>
            <a:pPr>
              <a:spcAft>
                <a:spcPts val="600"/>
              </a:spcAft>
            </a:pPr>
            <a:r>
              <a:rPr lang="en-US" sz="2800" b="1" dirty="0"/>
              <a:t>Campus group project approach</a:t>
            </a:r>
            <a:r>
              <a:rPr lang="en-US" sz="2800" dirty="0"/>
              <a:t>: The project team’s group project documentation must demonstrate that the group of projects collectively meets the credit requirements using a “group credit.” </a:t>
            </a:r>
          </a:p>
          <a:p>
            <a:pPr>
              <a:spcAft>
                <a:spcPts val="600"/>
              </a:spcAft>
            </a:pPr>
            <a:endParaRPr lang="en-US" sz="2800" dirty="0"/>
          </a:p>
          <a:p>
            <a:r>
              <a:rPr lang="en-US" sz="2800" dirty="0"/>
              <a:t>Group project certification may be used independently or in combination with campus credits documented under a master site review, through the campus credit approach above.</a:t>
            </a:r>
          </a:p>
        </p:txBody>
      </p:sp>
      <p:grpSp>
        <p:nvGrpSpPr>
          <p:cNvPr id="14" name="Group 13">
            <a:extLst>
              <a:ext uri="{FF2B5EF4-FFF2-40B4-BE49-F238E27FC236}">
                <a16:creationId xmlns:a16="http://schemas.microsoft.com/office/drawing/2014/main" id="{6C0D413B-EF97-4A23-8B84-28E73E51AAAB}"/>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5112C483-1B96-40E4-B83A-F234B894B413}"/>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6BB64B70-E3D4-446B-95C1-A0ABCC0B4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E1BAA45B-4D49-EADC-89A7-234B310C5DFF}"/>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77F65D33-085B-81F6-DA8D-05CF92CA0580}"/>
              </a:ext>
            </a:extLst>
          </p:cNvPr>
          <p:cNvSpPr>
            <a:spLocks noGrp="1"/>
          </p:cNvSpPr>
          <p:nvPr>
            <p:ph type="sldNum" sz="quarter" idx="12"/>
          </p:nvPr>
        </p:nvSpPr>
        <p:spPr/>
        <p:txBody>
          <a:bodyPr/>
          <a:lstStyle/>
          <a:p>
            <a:fld id="{CEBD3C26-D384-4B35-98A2-467C7B3AE198}" type="slidenum">
              <a:rPr lang="en-US" smtClean="0"/>
              <a:t>24</a:t>
            </a:fld>
            <a:endParaRPr lang="en-US"/>
          </a:p>
        </p:txBody>
      </p:sp>
    </p:spTree>
    <p:extLst>
      <p:ext uri="{BB962C8B-B14F-4D97-AF65-F5344CB8AC3E}">
        <p14:creationId xmlns:p14="http://schemas.microsoft.com/office/powerpoint/2010/main" val="284557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solidFill>
                  <a:srgbClr val="C00000"/>
                </a:solidFill>
              </a:rPr>
              <a:t>Review</a:t>
            </a:r>
          </a:p>
          <a:p>
            <a:r>
              <a:rPr lang="en-US" sz="2800" b="1" dirty="0"/>
              <a:t>Part 1: Preliminary Review</a:t>
            </a:r>
          </a:p>
          <a:p>
            <a:pPr marL="342900" indent="-342900">
              <a:spcAft>
                <a:spcPts val="600"/>
              </a:spcAft>
              <a:buFont typeface="Wingdings" panose="05000000000000000000" pitchFamily="2" charset="2"/>
              <a:buChar char="q"/>
            </a:pPr>
            <a:r>
              <a:rPr lang="en-US" sz="2800" dirty="0"/>
              <a:t>Project administrator submits the completed application.</a:t>
            </a:r>
          </a:p>
          <a:p>
            <a:pPr marL="342900" indent="-342900">
              <a:spcAft>
                <a:spcPts val="600"/>
              </a:spcAft>
              <a:buFont typeface="Wingdings" panose="05000000000000000000" pitchFamily="2" charset="2"/>
              <a:buChar char="q"/>
            </a:pPr>
            <a:r>
              <a:rPr lang="en-US" sz="2800" dirty="0"/>
              <a:t>GBCI checks the application for completeness and compliance with the selected rating system and attempted credits. </a:t>
            </a:r>
          </a:p>
          <a:p>
            <a:pPr marL="342900" indent="-342900">
              <a:spcAft>
                <a:spcPts val="600"/>
              </a:spcAft>
              <a:buFont typeface="Wingdings" panose="05000000000000000000" pitchFamily="2" charset="2"/>
              <a:buChar char="q"/>
            </a:pPr>
            <a:r>
              <a:rPr lang="en-US" sz="2800" dirty="0"/>
              <a:t>GBCI will respond with its preliminary review within 20-25 business days, indicating which prerequisites and credits are </a:t>
            </a:r>
            <a:r>
              <a:rPr lang="en-US" sz="2800" b="1" dirty="0"/>
              <a:t>anticipated</a:t>
            </a:r>
            <a:r>
              <a:rPr lang="en-US" sz="2800" dirty="0"/>
              <a:t> to be awarded during final review, pending further information or </a:t>
            </a:r>
            <a:r>
              <a:rPr lang="en-US" sz="2800" b="1" dirty="0"/>
              <a:t>denied</a:t>
            </a:r>
            <a:r>
              <a:rPr lang="en-US" sz="2800" dirty="0"/>
              <a:t>.</a:t>
            </a:r>
          </a:p>
          <a:p>
            <a:pPr marL="342900" indent="-342900">
              <a:buFont typeface="Wingdings" panose="05000000000000000000" pitchFamily="2" charset="2"/>
              <a:buChar char="q"/>
            </a:pPr>
            <a:r>
              <a:rPr lang="en-US" sz="2800" dirty="0"/>
              <a:t>Team can accept the preliminary review results as final, submit new or revised documentation, or attempt additional credits before submitting for final review.</a:t>
            </a:r>
          </a:p>
          <a:p>
            <a:r>
              <a:rPr lang="en-US" sz="2800" dirty="0"/>
              <a:t> </a:t>
            </a:r>
          </a:p>
          <a:p>
            <a:endParaRPr lang="en-US" sz="2400" dirty="0"/>
          </a:p>
        </p:txBody>
      </p:sp>
      <p:grpSp>
        <p:nvGrpSpPr>
          <p:cNvPr id="14" name="Group 13">
            <a:extLst>
              <a:ext uri="{FF2B5EF4-FFF2-40B4-BE49-F238E27FC236}">
                <a16:creationId xmlns:a16="http://schemas.microsoft.com/office/drawing/2014/main" id="{ACB5CC3F-2EF8-4BC4-A32D-6BB9AD743452}"/>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9076BE81-CB66-468A-93E8-B29D95148443}"/>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EE4DEF79-9E82-4DF0-AEF6-238329FF8D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D14111B9-4586-EB9D-288C-3378746F1EB6}"/>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AD5E8CF7-B383-9774-4CB7-FB418D4DD25C}"/>
              </a:ext>
            </a:extLst>
          </p:cNvPr>
          <p:cNvSpPr>
            <a:spLocks noGrp="1"/>
          </p:cNvSpPr>
          <p:nvPr>
            <p:ph type="sldNum" sz="quarter" idx="12"/>
          </p:nvPr>
        </p:nvSpPr>
        <p:spPr/>
        <p:txBody>
          <a:bodyPr/>
          <a:lstStyle/>
          <a:p>
            <a:fld id="{CEBD3C26-D384-4B35-98A2-467C7B3AE198}" type="slidenum">
              <a:rPr lang="en-US" smtClean="0"/>
              <a:t>25</a:t>
            </a:fld>
            <a:endParaRPr lang="en-US"/>
          </a:p>
        </p:txBody>
      </p:sp>
    </p:spTree>
    <p:extLst>
      <p:ext uri="{BB962C8B-B14F-4D97-AF65-F5344CB8AC3E}">
        <p14:creationId xmlns:p14="http://schemas.microsoft.com/office/powerpoint/2010/main" val="261294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solidFill>
                  <a:srgbClr val="C00000"/>
                </a:solidFill>
              </a:rPr>
              <a:t>Review </a:t>
            </a:r>
          </a:p>
          <a:p>
            <a:r>
              <a:rPr lang="en-US" sz="2800" b="1" dirty="0"/>
              <a:t>Part 2: Final Review</a:t>
            </a:r>
          </a:p>
          <a:p>
            <a:pPr marL="342900" indent="-342900">
              <a:spcAft>
                <a:spcPts val="600"/>
              </a:spcAft>
              <a:buFont typeface="Wingdings" panose="05000000000000000000" pitchFamily="2" charset="2"/>
              <a:buChar char="q"/>
            </a:pPr>
            <a:r>
              <a:rPr lang="en-US" sz="2400" dirty="0"/>
              <a:t>This stage allows the project team to submit supplementary information or amend the application.</a:t>
            </a:r>
          </a:p>
          <a:p>
            <a:pPr marL="342900" indent="-342900">
              <a:spcAft>
                <a:spcPts val="600"/>
              </a:spcAft>
              <a:buFont typeface="Wingdings" panose="05000000000000000000" pitchFamily="2" charset="2"/>
              <a:buChar char="q"/>
            </a:pPr>
            <a:r>
              <a:rPr lang="en-US" sz="2400" dirty="0"/>
              <a:t>GBCI suggests clarifications are submitted within 25 business days after receiving the preliminary review results. GBCI will then review revised or newly submitted prerequisites and credits, and reconsider any anticipated credits or prerequisites for which information has changed since the return of the preliminary review.</a:t>
            </a:r>
          </a:p>
          <a:p>
            <a:pPr marL="342900" indent="-342900">
              <a:spcAft>
                <a:spcPts val="600"/>
              </a:spcAft>
              <a:buFont typeface="Wingdings" panose="05000000000000000000" pitchFamily="2" charset="2"/>
              <a:buChar char="q"/>
            </a:pPr>
            <a:r>
              <a:rPr lang="en-US" sz="2400" dirty="0"/>
              <a:t>GBCI will respond with a final LEED certification review report within 20-25 business days, marking prerequisites and attempted credits as either </a:t>
            </a:r>
            <a:r>
              <a:rPr lang="en-US" sz="2400" b="1" dirty="0"/>
              <a:t>awarded</a:t>
            </a:r>
            <a:r>
              <a:rPr lang="en-US" sz="2400" dirty="0"/>
              <a:t> or </a:t>
            </a:r>
            <a:r>
              <a:rPr lang="en-US" sz="2400" b="1" dirty="0"/>
              <a:t>denied</a:t>
            </a:r>
            <a:r>
              <a:rPr lang="en-US" sz="2400" dirty="0"/>
              <a:t>.</a:t>
            </a:r>
          </a:p>
          <a:p>
            <a:pPr marL="342900" indent="-342900">
              <a:buFont typeface="Wingdings" panose="05000000000000000000" pitchFamily="2" charset="2"/>
              <a:buChar char="q"/>
            </a:pPr>
            <a:r>
              <a:rPr lang="en-US" sz="2400" dirty="0"/>
              <a:t>Project team may either </a:t>
            </a:r>
            <a:r>
              <a:rPr lang="en-US" sz="2400" b="1" dirty="0"/>
              <a:t>accept</a:t>
            </a:r>
            <a:r>
              <a:rPr lang="en-US" sz="2400" dirty="0"/>
              <a:t> the review results as final, or revise the application and resubmit, this time as an </a:t>
            </a:r>
            <a:r>
              <a:rPr lang="en-US" sz="2400" b="1" dirty="0"/>
              <a:t>appeal</a:t>
            </a:r>
            <a:r>
              <a:rPr lang="en-US" sz="2800" dirty="0"/>
              <a:t>.</a:t>
            </a:r>
          </a:p>
        </p:txBody>
      </p:sp>
      <p:grpSp>
        <p:nvGrpSpPr>
          <p:cNvPr id="14" name="Group 13">
            <a:extLst>
              <a:ext uri="{FF2B5EF4-FFF2-40B4-BE49-F238E27FC236}">
                <a16:creationId xmlns:a16="http://schemas.microsoft.com/office/drawing/2014/main" id="{9923ED3A-FD00-43F0-8A6E-5A2EC68B9F40}"/>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B0CFAE4E-E5F6-4DC7-A15E-43A1AAB15BCC}"/>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65F20A1A-EA4E-4AD3-B72A-8BD9BD2B0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2641CEDA-2226-4C13-C0ED-D766BD35D37D}"/>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BB3EE22D-D004-0A0E-8D95-130954785239}"/>
              </a:ext>
            </a:extLst>
          </p:cNvPr>
          <p:cNvSpPr>
            <a:spLocks noGrp="1"/>
          </p:cNvSpPr>
          <p:nvPr>
            <p:ph type="sldNum" sz="quarter" idx="12"/>
          </p:nvPr>
        </p:nvSpPr>
        <p:spPr/>
        <p:txBody>
          <a:bodyPr/>
          <a:lstStyle/>
          <a:p>
            <a:fld id="{CEBD3C26-D384-4B35-98A2-467C7B3AE198}" type="slidenum">
              <a:rPr lang="en-US" smtClean="0"/>
              <a:t>26</a:t>
            </a:fld>
            <a:endParaRPr lang="en-US"/>
          </a:p>
        </p:txBody>
      </p:sp>
    </p:spTree>
    <p:extLst>
      <p:ext uri="{BB962C8B-B14F-4D97-AF65-F5344CB8AC3E}">
        <p14:creationId xmlns:p14="http://schemas.microsoft.com/office/powerpoint/2010/main" val="321089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solidFill>
                  <a:srgbClr val="C00000"/>
                </a:solidFill>
              </a:rPr>
              <a:t>Review </a:t>
            </a:r>
          </a:p>
          <a:p>
            <a:r>
              <a:rPr lang="en-US" sz="2800" b="1" dirty="0"/>
              <a:t>Part 3: Appeal Review</a:t>
            </a:r>
          </a:p>
          <a:p>
            <a:pPr marL="342900" indent="-342900">
              <a:spcAft>
                <a:spcPts val="600"/>
              </a:spcAft>
              <a:buFont typeface="Wingdings" panose="05000000000000000000" pitchFamily="2" charset="2"/>
              <a:buChar char="q"/>
            </a:pPr>
            <a:r>
              <a:rPr lang="en-US" sz="2400" dirty="0"/>
              <a:t>This stage provides one additional round of review and allows the project team to submit supplementary information, amend the application or add new credits not previously attempted.</a:t>
            </a:r>
          </a:p>
          <a:p>
            <a:pPr marL="342900" indent="-342900">
              <a:spcAft>
                <a:spcPts val="600"/>
              </a:spcAft>
              <a:buFont typeface="Wingdings" panose="05000000000000000000" pitchFamily="2" charset="2"/>
              <a:buChar char="q"/>
            </a:pPr>
            <a:r>
              <a:rPr lang="en-US" sz="2400" dirty="0"/>
              <a:t>GBCI will review the pending or newly submitted prerequisites and credits, and reconsider any anticipated credits or prerequisites for which information has changed since the return of the final review.</a:t>
            </a:r>
          </a:p>
          <a:p>
            <a:pPr marL="342900" indent="-342900">
              <a:spcAft>
                <a:spcPts val="600"/>
              </a:spcAft>
              <a:buFont typeface="Wingdings" panose="05000000000000000000" pitchFamily="2" charset="2"/>
              <a:buChar char="q"/>
            </a:pPr>
            <a:r>
              <a:rPr lang="en-US" sz="2400" dirty="0"/>
              <a:t>The fee associated with appeals varies depending on the level of complexity of the credits or prerequisites involved in the appeal.</a:t>
            </a:r>
          </a:p>
          <a:p>
            <a:pPr marL="342900" indent="-342900">
              <a:spcAft>
                <a:spcPts val="600"/>
              </a:spcAft>
              <a:buFont typeface="Wingdings" panose="05000000000000000000" pitchFamily="2" charset="2"/>
              <a:buChar char="q"/>
            </a:pPr>
            <a:r>
              <a:rPr lang="en-US" sz="2400" dirty="0"/>
              <a:t>GBCI will respond with an appeal LEED certification review report within 20-25 business days, marking prerequisites and attempted credits as either awarded or denied.</a:t>
            </a:r>
          </a:p>
          <a:p>
            <a:pPr marL="342900" indent="-342900">
              <a:buFont typeface="Wingdings" panose="05000000000000000000" pitchFamily="2" charset="2"/>
              <a:buChar char="q"/>
            </a:pPr>
            <a:r>
              <a:rPr lang="en-US" sz="2400" dirty="0"/>
              <a:t>Like the final review, the project team can either accept the appeal review results as final, or submit a further appeal. There is no cap on the number of appeals you may submit.</a:t>
            </a:r>
          </a:p>
        </p:txBody>
      </p:sp>
      <p:grpSp>
        <p:nvGrpSpPr>
          <p:cNvPr id="14" name="Group 13">
            <a:extLst>
              <a:ext uri="{FF2B5EF4-FFF2-40B4-BE49-F238E27FC236}">
                <a16:creationId xmlns:a16="http://schemas.microsoft.com/office/drawing/2014/main" id="{2024F7BE-1AB4-4550-913C-35905594CF8C}"/>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EEA3067D-4B09-440F-9390-FBC07644B189}"/>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6DBB0098-C8C8-4D0F-AED8-6901C636E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FA868E08-CD77-03FE-8DE4-FC0E4FF9F01D}"/>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C0889E19-8277-F966-141C-B93028133F17}"/>
              </a:ext>
            </a:extLst>
          </p:cNvPr>
          <p:cNvSpPr>
            <a:spLocks noGrp="1"/>
          </p:cNvSpPr>
          <p:nvPr>
            <p:ph type="sldNum" sz="quarter" idx="12"/>
          </p:nvPr>
        </p:nvSpPr>
        <p:spPr/>
        <p:txBody>
          <a:bodyPr/>
          <a:lstStyle/>
          <a:p>
            <a:fld id="{CEBD3C26-D384-4B35-98A2-467C7B3AE198}" type="slidenum">
              <a:rPr lang="en-US" smtClean="0"/>
              <a:t>27</a:t>
            </a:fld>
            <a:endParaRPr lang="en-US"/>
          </a:p>
        </p:txBody>
      </p:sp>
    </p:spTree>
    <p:extLst>
      <p:ext uri="{BB962C8B-B14F-4D97-AF65-F5344CB8AC3E}">
        <p14:creationId xmlns:p14="http://schemas.microsoft.com/office/powerpoint/2010/main" val="1545728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Standard Review (all Rating Systems)</a:t>
            </a:r>
          </a:p>
          <a:p>
            <a:pPr marL="342900" indent="-342900">
              <a:buFont typeface="Wingdings" panose="05000000000000000000" pitchFamily="2" charset="2"/>
              <a:buChar char="q"/>
            </a:pPr>
            <a:r>
              <a:rPr lang="en-US" sz="2800" dirty="0"/>
              <a:t>The project administrator submits the entire application (all credits and prerequisites) once the project team has completed the project.</a:t>
            </a:r>
          </a:p>
        </p:txBody>
      </p:sp>
      <p:grpSp>
        <p:nvGrpSpPr>
          <p:cNvPr id="14" name="Group 13">
            <a:extLst>
              <a:ext uri="{FF2B5EF4-FFF2-40B4-BE49-F238E27FC236}">
                <a16:creationId xmlns:a16="http://schemas.microsoft.com/office/drawing/2014/main" id="{279EC32E-F464-4713-9E6D-E079A7FBFF65}"/>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D1CBEEA0-74BA-4909-99C7-40650B6D203C}"/>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5AB6DEED-1E82-484A-BD39-C9AA5CE42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2676E087-A896-7461-0F87-FAE003638E3F}"/>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FCE726D0-6D06-3D09-B6D9-54A655564785}"/>
              </a:ext>
            </a:extLst>
          </p:cNvPr>
          <p:cNvSpPr>
            <a:spLocks noGrp="1"/>
          </p:cNvSpPr>
          <p:nvPr>
            <p:ph type="sldNum" sz="quarter" idx="12"/>
          </p:nvPr>
        </p:nvSpPr>
        <p:spPr/>
        <p:txBody>
          <a:bodyPr/>
          <a:lstStyle/>
          <a:p>
            <a:fld id="{CEBD3C26-D384-4B35-98A2-467C7B3AE198}" type="slidenum">
              <a:rPr lang="en-US" smtClean="0"/>
              <a:t>28</a:t>
            </a:fld>
            <a:endParaRPr lang="en-US"/>
          </a:p>
        </p:txBody>
      </p:sp>
    </p:spTree>
    <p:extLst>
      <p:ext uri="{BB962C8B-B14F-4D97-AF65-F5344CB8AC3E}">
        <p14:creationId xmlns:p14="http://schemas.microsoft.com/office/powerpoint/2010/main" val="1605115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Split Review (LEED BD+C and LEED ID+C Rating Systems)</a:t>
            </a:r>
          </a:p>
          <a:p>
            <a:pPr marL="342900" indent="-342900">
              <a:spcAft>
                <a:spcPts val="600"/>
              </a:spcAft>
              <a:buFont typeface="Wingdings" panose="05000000000000000000" pitchFamily="2" charset="2"/>
              <a:buChar char="q"/>
            </a:pPr>
            <a:r>
              <a:rPr lang="en-US" sz="2800" b="1" dirty="0"/>
              <a:t>Design credits and prerequisites </a:t>
            </a:r>
            <a:r>
              <a:rPr lang="en-US" sz="2800" dirty="0"/>
              <a:t>are submitted at the conclusion of the project’s design phase.</a:t>
            </a:r>
          </a:p>
          <a:p>
            <a:pPr marL="342900" indent="-342900">
              <a:spcAft>
                <a:spcPts val="600"/>
              </a:spcAft>
              <a:buFont typeface="Wingdings" panose="05000000000000000000" pitchFamily="2" charset="2"/>
              <a:buChar char="q"/>
            </a:pPr>
            <a:r>
              <a:rPr lang="en-US" sz="2800" b="1" dirty="0"/>
              <a:t>Construction credits and prerequisites </a:t>
            </a:r>
            <a:r>
              <a:rPr lang="en-US" sz="2800" dirty="0"/>
              <a:t>at the conclusion of the project’s construction phase.</a:t>
            </a:r>
          </a:p>
          <a:p>
            <a:pPr marL="342900" indent="-342900">
              <a:spcAft>
                <a:spcPts val="600"/>
              </a:spcAft>
              <a:buFont typeface="Wingdings" panose="05000000000000000000" pitchFamily="2" charset="2"/>
              <a:buChar char="q"/>
            </a:pPr>
            <a:r>
              <a:rPr lang="en-US" sz="2800" dirty="0"/>
              <a:t>Designed to help project teams determine if the project is on track to achieve LEED certification at its preferred level.</a:t>
            </a:r>
          </a:p>
          <a:p>
            <a:pPr marL="342900" indent="-342900">
              <a:buFont typeface="Wingdings" panose="05000000000000000000" pitchFamily="2" charset="2"/>
              <a:buChar char="q"/>
            </a:pPr>
            <a:r>
              <a:rPr lang="en-US" sz="2800" dirty="0"/>
              <a:t>Only credits and prerequisites identified as design credits can be submitted during the design review, and the application must be submitted before your project is substantially completed. </a:t>
            </a:r>
          </a:p>
          <a:p>
            <a:endParaRPr lang="en-US" sz="2400" dirty="0"/>
          </a:p>
        </p:txBody>
      </p:sp>
      <p:grpSp>
        <p:nvGrpSpPr>
          <p:cNvPr id="14" name="Group 13">
            <a:extLst>
              <a:ext uri="{FF2B5EF4-FFF2-40B4-BE49-F238E27FC236}">
                <a16:creationId xmlns:a16="http://schemas.microsoft.com/office/drawing/2014/main" id="{F3D41950-6A32-463C-B3A4-B315DB68C0BE}"/>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287FF189-77C0-4AB3-8A6B-2A039915DCCA}"/>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5E69F406-AA33-4FCA-8A7F-E7F0DB860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78D47162-6C2B-64E6-2272-BADA1ECA07AE}"/>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C324600A-1D43-1C53-543E-167C700B83C8}"/>
              </a:ext>
            </a:extLst>
          </p:cNvPr>
          <p:cNvSpPr>
            <a:spLocks noGrp="1"/>
          </p:cNvSpPr>
          <p:nvPr>
            <p:ph type="sldNum" sz="quarter" idx="12"/>
          </p:nvPr>
        </p:nvSpPr>
        <p:spPr/>
        <p:txBody>
          <a:bodyPr/>
          <a:lstStyle/>
          <a:p>
            <a:fld id="{CEBD3C26-D384-4B35-98A2-467C7B3AE198}" type="slidenum">
              <a:rPr lang="en-US" smtClean="0"/>
              <a:t>29</a:t>
            </a:fld>
            <a:endParaRPr lang="en-US"/>
          </a:p>
        </p:txBody>
      </p:sp>
    </p:spTree>
    <p:extLst>
      <p:ext uri="{BB962C8B-B14F-4D97-AF65-F5344CB8AC3E}">
        <p14:creationId xmlns:p14="http://schemas.microsoft.com/office/powerpoint/2010/main" val="264721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Minimum Program Requirements (</a:t>
            </a:r>
            <a:r>
              <a:rPr lang="en-US" sz="2800" b="1" dirty="0">
                <a:hlinkClick r:id="rId2" action="ppaction://hlinkfile"/>
              </a:rPr>
              <a:t>MPRs</a:t>
            </a:r>
            <a:r>
              <a:rPr lang="en-US" sz="2800" b="1" dirty="0"/>
              <a:t>)</a:t>
            </a:r>
          </a:p>
          <a:p>
            <a:r>
              <a:rPr lang="en-US" sz="2800" b="1" dirty="0"/>
              <a:t>Building projects pursuing LEED v4 certification must</a:t>
            </a:r>
            <a:r>
              <a:rPr lang="en-US" sz="2800" dirty="0"/>
              <a:t>: </a:t>
            </a:r>
          </a:p>
          <a:p>
            <a:pPr marL="342900" indent="-342900">
              <a:buFont typeface="Wingdings" panose="05000000000000000000" pitchFamily="2" charset="2"/>
              <a:buChar char="q"/>
            </a:pPr>
            <a:r>
              <a:rPr lang="en-US" sz="2800" dirty="0"/>
              <a:t>Be in a permanent location on existing land </a:t>
            </a:r>
          </a:p>
          <a:p>
            <a:pPr marL="342900" indent="-342900">
              <a:buFont typeface="Wingdings" panose="05000000000000000000" pitchFamily="2" charset="2"/>
              <a:buChar char="q"/>
            </a:pPr>
            <a:r>
              <a:rPr lang="en-US" sz="2800" dirty="0"/>
              <a:t>Use reasonable LEED boundaries </a:t>
            </a:r>
          </a:p>
          <a:p>
            <a:pPr marL="342900" indent="-342900">
              <a:buFont typeface="Wingdings" panose="05000000000000000000" pitchFamily="2" charset="2"/>
              <a:buChar char="q"/>
            </a:pPr>
            <a:r>
              <a:rPr lang="en-US" sz="2800" dirty="0"/>
              <a:t>Comply with project size requirements</a:t>
            </a:r>
          </a:p>
        </p:txBody>
      </p:sp>
      <p:grpSp>
        <p:nvGrpSpPr>
          <p:cNvPr id="16" name="Group 15">
            <a:extLst>
              <a:ext uri="{FF2B5EF4-FFF2-40B4-BE49-F238E27FC236}">
                <a16:creationId xmlns:a16="http://schemas.microsoft.com/office/drawing/2014/main" id="{7EC51828-0182-4DCC-9580-6013F4469875}"/>
              </a:ext>
            </a:extLst>
          </p:cNvPr>
          <p:cNvGrpSpPr/>
          <p:nvPr/>
        </p:nvGrpSpPr>
        <p:grpSpPr>
          <a:xfrm>
            <a:off x="3048" y="0"/>
            <a:ext cx="12188952" cy="685800"/>
            <a:chOff x="3048" y="0"/>
            <a:chExt cx="12188952" cy="685800"/>
          </a:xfrm>
        </p:grpSpPr>
        <p:sp>
          <p:nvSpPr>
            <p:cNvPr id="17" name="TextBox 16">
              <a:extLst>
                <a:ext uri="{FF2B5EF4-FFF2-40B4-BE49-F238E27FC236}">
                  <a16:creationId xmlns:a16="http://schemas.microsoft.com/office/drawing/2014/main" id="{451F2E81-BC35-4E4E-BA43-166655CFA69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8" name="Picture 17">
              <a:extLst>
                <a:ext uri="{FF2B5EF4-FFF2-40B4-BE49-F238E27FC236}">
                  <a16:creationId xmlns:a16="http://schemas.microsoft.com/office/drawing/2014/main" id="{1B7D5A83-CE7A-46A7-8422-FFDBCD96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1B5B1113-1275-FEB1-2D28-91C37ADD2488}"/>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712655B-209D-5717-EA26-2DBBCDE40E61}"/>
              </a:ext>
            </a:extLst>
          </p:cNvPr>
          <p:cNvSpPr>
            <a:spLocks noGrp="1"/>
          </p:cNvSpPr>
          <p:nvPr>
            <p:ph type="sldNum" sz="quarter" idx="12"/>
          </p:nvPr>
        </p:nvSpPr>
        <p:spPr/>
        <p:txBody>
          <a:bodyPr/>
          <a:lstStyle/>
          <a:p>
            <a:fld id="{CEBD3C26-D384-4B35-98A2-467C7B3AE198}" type="slidenum">
              <a:rPr lang="en-US" smtClean="0"/>
              <a:t>3</a:t>
            </a:fld>
            <a:endParaRPr lang="en-US"/>
          </a:p>
        </p:txBody>
      </p:sp>
    </p:spTree>
    <p:extLst>
      <p:ext uri="{BB962C8B-B14F-4D97-AF65-F5344CB8AC3E}">
        <p14:creationId xmlns:p14="http://schemas.microsoft.com/office/powerpoint/2010/main" val="3635538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Precertification Review (LEED for BD+C: CS projects only) </a:t>
            </a:r>
          </a:p>
          <a:p>
            <a:pPr marL="342900" indent="-342900">
              <a:spcAft>
                <a:spcPts val="600"/>
              </a:spcAft>
              <a:buFont typeface="Wingdings" panose="05000000000000000000" pitchFamily="2" charset="2"/>
              <a:buChar char="q"/>
            </a:pPr>
            <a:r>
              <a:rPr lang="en-US" sz="2800" dirty="0"/>
              <a:t>Optional review pathway available for a fee for LEED BD+C: Core &amp; Shell projects that is focused on their intended design and construction strategies.</a:t>
            </a:r>
          </a:p>
          <a:p>
            <a:pPr marL="342900" indent="-342900">
              <a:spcAft>
                <a:spcPts val="600"/>
              </a:spcAft>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USGBC offers precertification to help projects attract tenants and to help determine which credits and prerequisites the project is likely to achieve during the full review.</a:t>
            </a:r>
          </a:p>
        </p:txBody>
      </p:sp>
      <p:grpSp>
        <p:nvGrpSpPr>
          <p:cNvPr id="14" name="Group 13">
            <a:extLst>
              <a:ext uri="{FF2B5EF4-FFF2-40B4-BE49-F238E27FC236}">
                <a16:creationId xmlns:a16="http://schemas.microsoft.com/office/drawing/2014/main" id="{1987D7F1-81C1-41DB-93FB-33FB56FDFA55}"/>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7A50D902-3268-441B-880E-F61DD4838CD2}"/>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F2D5734B-A512-43E9-BAA0-C3B28383D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4FB52408-45AA-975A-B40B-9CB79E55EE32}"/>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4BAD058-8CC4-C571-FA00-0BC8E9FC9A8A}"/>
              </a:ext>
            </a:extLst>
          </p:cNvPr>
          <p:cNvSpPr>
            <a:spLocks noGrp="1"/>
          </p:cNvSpPr>
          <p:nvPr>
            <p:ph type="sldNum" sz="quarter" idx="12"/>
          </p:nvPr>
        </p:nvSpPr>
        <p:spPr/>
        <p:txBody>
          <a:bodyPr/>
          <a:lstStyle/>
          <a:p>
            <a:fld id="{CEBD3C26-D384-4B35-98A2-467C7B3AE198}" type="slidenum">
              <a:rPr lang="en-US" smtClean="0"/>
              <a:t>30</a:t>
            </a:fld>
            <a:endParaRPr lang="en-US"/>
          </a:p>
        </p:txBody>
      </p:sp>
    </p:spTree>
    <p:extLst>
      <p:ext uri="{BB962C8B-B14F-4D97-AF65-F5344CB8AC3E}">
        <p14:creationId xmlns:p14="http://schemas.microsoft.com/office/powerpoint/2010/main" val="253346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Expedited Review </a:t>
            </a:r>
          </a:p>
          <a:p>
            <a:pPr marL="342900" indent="-342900">
              <a:spcAft>
                <a:spcPts val="600"/>
              </a:spcAft>
              <a:buFont typeface="Wingdings" panose="05000000000000000000" pitchFamily="2" charset="2"/>
              <a:buChar char="q"/>
            </a:pPr>
            <a:r>
              <a:rPr lang="en-US" sz="2800" dirty="0"/>
              <a:t>Contact GBCI at least five business days (please allow longer if you are paying by check) prior to submitting an application to request an expedited review to cut the review time in half (reduced from 20-25 business days to 10-12 business days per review phase).</a:t>
            </a:r>
          </a:p>
          <a:p>
            <a:pPr marL="342900" indent="-342900">
              <a:spcAft>
                <a:spcPts val="600"/>
              </a:spcAft>
              <a:buFont typeface="Wingdings" panose="05000000000000000000" pitchFamily="2" charset="2"/>
              <a:buChar char="q"/>
            </a:pPr>
            <a:endParaRPr lang="en-US" sz="2800" dirty="0"/>
          </a:p>
          <a:p>
            <a:pPr marL="342900" indent="-342900">
              <a:spcAft>
                <a:spcPts val="600"/>
              </a:spcAft>
              <a:buFont typeface="Wingdings" panose="05000000000000000000" pitchFamily="2" charset="2"/>
              <a:buChar char="q"/>
            </a:pPr>
            <a:r>
              <a:rPr lang="en-US" sz="2800" dirty="0"/>
              <a:t>There is an additional charge for this service, and GBCI’s ability to fulfill requests depends on their current review capacity.</a:t>
            </a:r>
          </a:p>
          <a:p>
            <a:pPr marL="342900" indent="-342900">
              <a:spcAft>
                <a:spcPts val="600"/>
              </a:spcAft>
              <a:buFont typeface="Wingdings" panose="05000000000000000000" pitchFamily="2" charset="2"/>
              <a:buChar char="q"/>
            </a:pPr>
            <a:endParaRPr lang="en-US" sz="2800" dirty="0"/>
          </a:p>
          <a:p>
            <a:pPr marL="342900" indent="-342900">
              <a:spcAft>
                <a:spcPts val="600"/>
              </a:spcAft>
              <a:buFont typeface="Wingdings" panose="05000000000000000000" pitchFamily="2" charset="2"/>
              <a:buChar char="q"/>
            </a:pPr>
            <a:r>
              <a:rPr lang="en-US" sz="2800" dirty="0"/>
              <a:t>If GBCI can accommodate the request, they will confirm availability and provide a custom review schedule for the project.</a:t>
            </a:r>
          </a:p>
        </p:txBody>
      </p:sp>
      <p:grpSp>
        <p:nvGrpSpPr>
          <p:cNvPr id="14" name="Group 13">
            <a:extLst>
              <a:ext uri="{FF2B5EF4-FFF2-40B4-BE49-F238E27FC236}">
                <a16:creationId xmlns:a16="http://schemas.microsoft.com/office/drawing/2014/main" id="{DC55809A-4BF2-47E2-8B3A-03A0DB66921A}"/>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AB6D4219-8630-4E31-8ADE-9C828A5F0A24}"/>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B030DFF2-4855-45C1-B101-C35E49C501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65413B5A-8D37-B867-B6B8-0F87AA684502}"/>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1E9A8467-E01C-C64D-1BC9-3770958ADFC3}"/>
              </a:ext>
            </a:extLst>
          </p:cNvPr>
          <p:cNvSpPr>
            <a:spLocks noGrp="1"/>
          </p:cNvSpPr>
          <p:nvPr>
            <p:ph type="sldNum" sz="quarter" idx="12"/>
          </p:nvPr>
        </p:nvSpPr>
        <p:spPr/>
        <p:txBody>
          <a:bodyPr/>
          <a:lstStyle/>
          <a:p>
            <a:fld id="{CEBD3C26-D384-4B35-98A2-467C7B3AE198}" type="slidenum">
              <a:rPr lang="en-US" smtClean="0"/>
              <a:t>31</a:t>
            </a:fld>
            <a:endParaRPr lang="en-US"/>
          </a:p>
        </p:txBody>
      </p:sp>
    </p:spTree>
    <p:extLst>
      <p:ext uri="{BB962C8B-B14F-4D97-AF65-F5344CB8AC3E}">
        <p14:creationId xmlns:p14="http://schemas.microsoft.com/office/powerpoint/2010/main" val="328791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Submitting an Inquiry</a:t>
            </a:r>
          </a:p>
          <a:p>
            <a:pPr marL="342900" indent="-342900">
              <a:buFont typeface="Wingdings" panose="05000000000000000000" pitchFamily="2" charset="2"/>
              <a:buChar char="q"/>
            </a:pPr>
            <a:r>
              <a:rPr lang="en-US" sz="2800" dirty="0"/>
              <a:t>Allows project teams to gain clarification before registering a project or during the documentation process.</a:t>
            </a:r>
          </a:p>
          <a:p>
            <a:pPr marL="687388" indent="-342900">
              <a:buFont typeface="Courier New" panose="02070309020205020404" pitchFamily="49" charset="0"/>
              <a:buChar char="o"/>
            </a:pPr>
            <a:r>
              <a:rPr lang="en-US" sz="2800" dirty="0"/>
              <a:t>Registered Projects – submit inquiries through </a:t>
            </a:r>
            <a:r>
              <a:rPr lang="en-US" sz="2800" b="1" dirty="0"/>
              <a:t>LEED Online</a:t>
            </a:r>
          </a:p>
          <a:p>
            <a:pPr marL="687388" indent="-342900">
              <a:buFont typeface="Courier New" panose="02070309020205020404" pitchFamily="49" charset="0"/>
              <a:buChar char="o"/>
            </a:pPr>
            <a:r>
              <a:rPr lang="en-US" sz="2800" dirty="0"/>
              <a:t>Projects that have not registered can reach out to GBCI</a:t>
            </a:r>
          </a:p>
          <a:p>
            <a:pPr marL="687388" indent="-342900">
              <a:buFont typeface="Courier New" panose="02070309020205020404" pitchFamily="49" charset="0"/>
              <a:buChar char="o"/>
            </a:pPr>
            <a:endParaRPr lang="en-US" sz="2800" dirty="0"/>
          </a:p>
          <a:p>
            <a:pPr marL="342900" indent="-342900">
              <a:spcBef>
                <a:spcPts val="600"/>
              </a:spcBef>
              <a:buFont typeface="Wingdings" panose="05000000000000000000" pitchFamily="2" charset="2"/>
              <a:buChar char="q"/>
            </a:pPr>
            <a:r>
              <a:rPr lang="en-US" sz="2800" dirty="0"/>
              <a:t>Address only one prerequisite or credit per inquiry.</a:t>
            </a:r>
          </a:p>
        </p:txBody>
      </p:sp>
      <p:grpSp>
        <p:nvGrpSpPr>
          <p:cNvPr id="14" name="Group 13">
            <a:extLst>
              <a:ext uri="{FF2B5EF4-FFF2-40B4-BE49-F238E27FC236}">
                <a16:creationId xmlns:a16="http://schemas.microsoft.com/office/drawing/2014/main" id="{0953046A-FD1D-4531-B737-AF0311E4F172}"/>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69FF849F-87B1-4651-B6B5-D81A6D91D758}"/>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DA98BEA7-A002-4E3A-8758-8407F9DF3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9B2F0E24-01A4-C52B-18CC-CE876E7A5376}"/>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541C8BF7-17E6-C539-4CFB-A80BA70592FD}"/>
              </a:ext>
            </a:extLst>
          </p:cNvPr>
          <p:cNvSpPr>
            <a:spLocks noGrp="1"/>
          </p:cNvSpPr>
          <p:nvPr>
            <p:ph type="sldNum" sz="quarter" idx="12"/>
          </p:nvPr>
        </p:nvSpPr>
        <p:spPr/>
        <p:txBody>
          <a:bodyPr/>
          <a:lstStyle/>
          <a:p>
            <a:fld id="{CEBD3C26-D384-4B35-98A2-467C7B3AE198}" type="slidenum">
              <a:rPr lang="en-US" smtClean="0"/>
              <a:t>32</a:t>
            </a:fld>
            <a:endParaRPr lang="en-US"/>
          </a:p>
        </p:txBody>
      </p:sp>
    </p:spTree>
    <p:extLst>
      <p:ext uri="{BB962C8B-B14F-4D97-AF65-F5344CB8AC3E}">
        <p14:creationId xmlns:p14="http://schemas.microsoft.com/office/powerpoint/2010/main" val="261932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Credit Interpretation Ruling (CIR)</a:t>
            </a:r>
          </a:p>
          <a:p>
            <a:pPr marL="342900" lvl="1" indent="-342900">
              <a:spcAft>
                <a:spcPts val="600"/>
              </a:spcAft>
              <a:buFont typeface="Wingdings" panose="05000000000000000000" pitchFamily="2" charset="2"/>
              <a:buChar char="q"/>
            </a:pPr>
            <a:r>
              <a:rPr lang="en-US" sz="2800" dirty="0"/>
              <a:t>Obtain technical guidance related to a particular credit or facet of the LEED rating system.</a:t>
            </a:r>
          </a:p>
          <a:p>
            <a:pPr marL="342900" lvl="1" indent="-342900">
              <a:spcAft>
                <a:spcPts val="600"/>
              </a:spcAft>
              <a:buFont typeface="Wingdings" panose="05000000000000000000" pitchFamily="2" charset="2"/>
              <a:buChar char="q"/>
            </a:pPr>
            <a:r>
              <a:rPr lang="en-US" sz="2800" dirty="0"/>
              <a:t>Review team decides if the interpretation of a particular credit or prerequisite is consistent with published rating system requirements. [Can be appealed.]</a:t>
            </a:r>
          </a:p>
          <a:p>
            <a:pPr marL="342900" lvl="1" indent="-342900">
              <a:spcAft>
                <a:spcPts val="600"/>
              </a:spcAft>
              <a:buFont typeface="Wingdings" panose="05000000000000000000" pitchFamily="2" charset="2"/>
              <a:buChar char="q"/>
            </a:pPr>
            <a:r>
              <a:rPr lang="en-US" sz="2800" dirty="0"/>
              <a:t>Must provide documentation demonstrating fulfillment of the CIR and indicate the approved CIR within the application for certification.</a:t>
            </a:r>
          </a:p>
          <a:p>
            <a:pPr marL="342900" lvl="1" indent="-342900">
              <a:buFont typeface="Wingdings" panose="05000000000000000000" pitchFamily="2" charset="2"/>
              <a:buChar char="q"/>
            </a:pPr>
            <a:r>
              <a:rPr lang="en-US" sz="2800" dirty="0"/>
              <a:t>CIRs are not precedent setting; the project team can only utilize the ruling for the project under which the CIR was submitted.</a:t>
            </a:r>
          </a:p>
        </p:txBody>
      </p:sp>
      <p:grpSp>
        <p:nvGrpSpPr>
          <p:cNvPr id="14" name="Group 13">
            <a:extLst>
              <a:ext uri="{FF2B5EF4-FFF2-40B4-BE49-F238E27FC236}">
                <a16:creationId xmlns:a16="http://schemas.microsoft.com/office/drawing/2014/main" id="{0C01FFE0-DAEF-41D9-8C5D-1E446CE8C659}"/>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1775E70D-4139-46C8-B0D7-433A229428E6}"/>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5A9290DC-042E-49BC-979F-1B399FBB5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2A93B0E8-E443-7F4A-D0A9-96A2C7386542}"/>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B4B42459-4A85-EA88-909E-048EC2C7A808}"/>
              </a:ext>
            </a:extLst>
          </p:cNvPr>
          <p:cNvSpPr>
            <a:spLocks noGrp="1"/>
          </p:cNvSpPr>
          <p:nvPr>
            <p:ph type="sldNum" sz="quarter" idx="12"/>
          </p:nvPr>
        </p:nvSpPr>
        <p:spPr/>
        <p:txBody>
          <a:bodyPr/>
          <a:lstStyle/>
          <a:p>
            <a:fld id="{CEBD3C26-D384-4B35-98A2-467C7B3AE198}" type="slidenum">
              <a:rPr lang="en-US" smtClean="0"/>
              <a:t>33</a:t>
            </a:fld>
            <a:endParaRPr lang="en-US"/>
          </a:p>
        </p:txBody>
      </p:sp>
    </p:spTree>
    <p:extLst>
      <p:ext uri="{BB962C8B-B14F-4D97-AF65-F5344CB8AC3E}">
        <p14:creationId xmlns:p14="http://schemas.microsoft.com/office/powerpoint/2010/main" val="2739416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LEED Interpretation (LI)</a:t>
            </a:r>
          </a:p>
          <a:p>
            <a:pPr marL="342900" lvl="1" indent="-342900">
              <a:spcAft>
                <a:spcPts val="600"/>
              </a:spcAft>
              <a:buFont typeface="Wingdings" panose="05000000000000000000" pitchFamily="2" charset="2"/>
              <a:buChar char="q"/>
            </a:pPr>
            <a:r>
              <a:rPr lang="en-US" sz="2800" dirty="0"/>
              <a:t>Administered by USGBC</a:t>
            </a:r>
          </a:p>
          <a:p>
            <a:pPr marL="342900" lvl="1" indent="-342900">
              <a:spcAft>
                <a:spcPts val="600"/>
              </a:spcAft>
              <a:buFont typeface="Wingdings" panose="05000000000000000000" pitchFamily="2" charset="2"/>
              <a:buChar char="q"/>
            </a:pPr>
            <a:r>
              <a:rPr lang="en-US" sz="2800" dirty="0"/>
              <a:t>LEED Interpretations focus on the evolution of the LEED rating system and are published periodically in the form of official addenda.</a:t>
            </a:r>
          </a:p>
          <a:p>
            <a:pPr marL="342900" lvl="1" indent="-342900">
              <a:spcAft>
                <a:spcPts val="600"/>
              </a:spcAft>
              <a:buFont typeface="Wingdings" panose="05000000000000000000" pitchFamily="2" charset="2"/>
              <a:buChar char="q"/>
            </a:pPr>
            <a:r>
              <a:rPr lang="en-US" sz="2800" dirty="0"/>
              <a:t>Differ from Project CIRs in that, as USGBC issued addenda, these rulings are precedent-setting and applicable to all projects registered in the future.</a:t>
            </a:r>
          </a:p>
          <a:p>
            <a:pPr marL="342900" lvl="1" indent="-342900">
              <a:spcAft>
                <a:spcPts val="600"/>
              </a:spcAft>
              <a:buFont typeface="Wingdings" panose="05000000000000000000" pitchFamily="2" charset="2"/>
              <a:buChar char="q"/>
            </a:pPr>
            <a:r>
              <a:rPr lang="en-US" sz="2800" dirty="0"/>
              <a:t>Projects registered before a LEED Interpretation is published may voluntarily elect to follow these revisions.</a:t>
            </a:r>
          </a:p>
        </p:txBody>
      </p:sp>
      <p:grpSp>
        <p:nvGrpSpPr>
          <p:cNvPr id="14" name="Group 13">
            <a:extLst>
              <a:ext uri="{FF2B5EF4-FFF2-40B4-BE49-F238E27FC236}">
                <a16:creationId xmlns:a16="http://schemas.microsoft.com/office/drawing/2014/main" id="{48BF2C44-1911-4258-8CF0-90503A8ECC36}"/>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3E6C884F-EBB2-4612-B0EC-37BB9A404100}"/>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F37E3237-7ADF-4DEA-9D09-CE83BD876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3F5C41F1-679A-AA6A-FB9C-E2C99D29914A}"/>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DFF897E6-429F-F20F-04EB-F17F39EC8B86}"/>
              </a:ext>
            </a:extLst>
          </p:cNvPr>
          <p:cNvSpPr>
            <a:spLocks noGrp="1"/>
          </p:cNvSpPr>
          <p:nvPr>
            <p:ph type="sldNum" sz="quarter" idx="12"/>
          </p:nvPr>
        </p:nvSpPr>
        <p:spPr/>
        <p:txBody>
          <a:bodyPr/>
          <a:lstStyle/>
          <a:p>
            <a:fld id="{CEBD3C26-D384-4B35-98A2-467C7B3AE198}" type="slidenum">
              <a:rPr lang="en-US" smtClean="0"/>
              <a:t>34</a:t>
            </a:fld>
            <a:endParaRPr lang="en-US"/>
          </a:p>
        </p:txBody>
      </p:sp>
    </p:spTree>
    <p:extLst>
      <p:ext uri="{BB962C8B-B14F-4D97-AF65-F5344CB8AC3E}">
        <p14:creationId xmlns:p14="http://schemas.microsoft.com/office/powerpoint/2010/main" val="538430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Deadline for Submitting for Review</a:t>
            </a:r>
          </a:p>
          <a:p>
            <a:r>
              <a:rPr lang="en-US" sz="2800" b="1" dirty="0"/>
              <a:t>LEED BD+C and LEED ID+C rating systems</a:t>
            </a:r>
          </a:p>
          <a:p>
            <a:r>
              <a:rPr lang="en-US" sz="2800" dirty="0"/>
              <a:t>Must submit for a construction phase review (preliminary standard review or preliminary construction review) no later than two years after the project is substantially completed (the date on which the building receives a certificate of occupancy or similar official indication that it is fit and ready for use).</a:t>
            </a:r>
          </a:p>
          <a:p>
            <a:endParaRPr lang="en-US" sz="2800" dirty="0"/>
          </a:p>
          <a:p>
            <a:r>
              <a:rPr lang="en-US" sz="2800" b="1" dirty="0"/>
              <a:t>LEED O+M projects</a:t>
            </a:r>
          </a:p>
          <a:p>
            <a:r>
              <a:rPr lang="en-US" sz="2800" dirty="0"/>
              <a:t>Are required to submit for review within 60 days of the end of their performance period.</a:t>
            </a:r>
          </a:p>
        </p:txBody>
      </p:sp>
      <p:grpSp>
        <p:nvGrpSpPr>
          <p:cNvPr id="14" name="Group 13">
            <a:extLst>
              <a:ext uri="{FF2B5EF4-FFF2-40B4-BE49-F238E27FC236}">
                <a16:creationId xmlns:a16="http://schemas.microsoft.com/office/drawing/2014/main" id="{C4E5BC1C-2975-44F8-B4D0-455D723EEA99}"/>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7671FB74-D58F-4464-987E-9FDA9B870C88}"/>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B7BEF9AB-6704-49BF-BCA3-A9BB763232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7A2D0446-E334-05E4-2996-87698609111F}"/>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333B5775-2980-AA5D-FA09-52133EAB7351}"/>
              </a:ext>
            </a:extLst>
          </p:cNvPr>
          <p:cNvSpPr>
            <a:spLocks noGrp="1"/>
          </p:cNvSpPr>
          <p:nvPr>
            <p:ph type="sldNum" sz="quarter" idx="12"/>
          </p:nvPr>
        </p:nvSpPr>
        <p:spPr/>
        <p:txBody>
          <a:bodyPr/>
          <a:lstStyle/>
          <a:p>
            <a:fld id="{CEBD3C26-D384-4B35-98A2-467C7B3AE198}" type="slidenum">
              <a:rPr lang="en-US" smtClean="0"/>
              <a:t>35</a:t>
            </a:fld>
            <a:endParaRPr lang="en-US"/>
          </a:p>
        </p:txBody>
      </p:sp>
    </p:spTree>
    <p:extLst>
      <p:ext uri="{BB962C8B-B14F-4D97-AF65-F5344CB8AC3E}">
        <p14:creationId xmlns:p14="http://schemas.microsoft.com/office/powerpoint/2010/main" val="2774468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Deadline for Submitting for Review</a:t>
            </a:r>
          </a:p>
          <a:p>
            <a:r>
              <a:rPr lang="en-US" sz="2800" b="1" dirty="0"/>
              <a:t>Campus projects</a:t>
            </a:r>
          </a:p>
          <a:p>
            <a:r>
              <a:rPr lang="en-US" sz="2800" b="1" dirty="0"/>
              <a:t>Campus credit approach</a:t>
            </a:r>
            <a:r>
              <a:rPr lang="en-US" sz="2800" dirty="0"/>
              <a:t>: USBGC recommends that projects complete the master site review prior to submitting any associated, individual or group projects for review, since the campus credits earned through the master site review will then become available to the individual or group projects associated with it.</a:t>
            </a:r>
          </a:p>
        </p:txBody>
      </p:sp>
      <p:grpSp>
        <p:nvGrpSpPr>
          <p:cNvPr id="14" name="Group 13">
            <a:extLst>
              <a:ext uri="{FF2B5EF4-FFF2-40B4-BE49-F238E27FC236}">
                <a16:creationId xmlns:a16="http://schemas.microsoft.com/office/drawing/2014/main" id="{1F788C37-06B2-4CD7-9C6F-4C4F6C67045C}"/>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18A9F6CE-C924-4227-9699-AF517C0B99E6}"/>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44DCAC7E-C018-4CA8-B54F-9749B8C60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5E97E68E-07CE-C9B4-040B-C0DFD591F1B3}"/>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9EC344BE-BFBC-23BF-F6DB-40D7D4D1EF3E}"/>
              </a:ext>
            </a:extLst>
          </p:cNvPr>
          <p:cNvSpPr>
            <a:spLocks noGrp="1"/>
          </p:cNvSpPr>
          <p:nvPr>
            <p:ph type="sldNum" sz="quarter" idx="12"/>
          </p:nvPr>
        </p:nvSpPr>
        <p:spPr/>
        <p:txBody>
          <a:bodyPr/>
          <a:lstStyle/>
          <a:p>
            <a:fld id="{CEBD3C26-D384-4B35-98A2-467C7B3AE198}" type="slidenum">
              <a:rPr lang="en-US" smtClean="0"/>
              <a:t>36</a:t>
            </a:fld>
            <a:endParaRPr lang="en-US"/>
          </a:p>
        </p:txBody>
      </p:sp>
    </p:spTree>
    <p:extLst>
      <p:ext uri="{BB962C8B-B14F-4D97-AF65-F5344CB8AC3E}">
        <p14:creationId xmlns:p14="http://schemas.microsoft.com/office/powerpoint/2010/main" val="1600435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Appeals</a:t>
            </a:r>
          </a:p>
          <a:p>
            <a:r>
              <a:rPr lang="en-US" sz="2800" dirty="0"/>
              <a:t>If a project team feels that the results of a review appeal or a CIR appeal are incorrect and wish to challenge those results, they may do so by contacting GBCI.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606" y="3352800"/>
            <a:ext cx="4830797" cy="2560320"/>
          </a:xfrm>
          <a:prstGeom prst="rect">
            <a:avLst/>
          </a:prstGeom>
        </p:spPr>
      </p:pic>
      <p:grpSp>
        <p:nvGrpSpPr>
          <p:cNvPr id="14" name="Group 13">
            <a:extLst>
              <a:ext uri="{FF2B5EF4-FFF2-40B4-BE49-F238E27FC236}">
                <a16:creationId xmlns:a16="http://schemas.microsoft.com/office/drawing/2014/main" id="{BB3A5C64-36D6-485C-9F65-B464CC0BC82F}"/>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F8AB97BA-09DB-4E25-B2C7-D037823864A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B6E8AD0F-FDC6-4579-9891-5347F34ECD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4" name="Footer Placeholder 3">
            <a:extLst>
              <a:ext uri="{FF2B5EF4-FFF2-40B4-BE49-F238E27FC236}">
                <a16:creationId xmlns:a16="http://schemas.microsoft.com/office/drawing/2014/main" id="{829AB85B-2D23-93D2-3AFF-113EED15E539}"/>
              </a:ext>
            </a:extLst>
          </p:cNvPr>
          <p:cNvSpPr>
            <a:spLocks noGrp="1"/>
          </p:cNvSpPr>
          <p:nvPr>
            <p:ph type="ftr" sz="quarter" idx="11"/>
          </p:nvPr>
        </p:nvSpPr>
        <p:spPr/>
        <p:txBody>
          <a:bodyPr/>
          <a:lstStyle/>
          <a:p>
            <a:r>
              <a:rPr lang="en-US"/>
              <a:t>Green Building Practices</a:t>
            </a:r>
            <a:endParaRPr lang="en-US" dirty="0"/>
          </a:p>
        </p:txBody>
      </p:sp>
      <p:sp>
        <p:nvSpPr>
          <p:cNvPr id="5" name="Slide Number Placeholder 4">
            <a:extLst>
              <a:ext uri="{FF2B5EF4-FFF2-40B4-BE49-F238E27FC236}">
                <a16:creationId xmlns:a16="http://schemas.microsoft.com/office/drawing/2014/main" id="{4ACC7D3C-4D83-085F-264F-8B2E463986E3}"/>
              </a:ext>
            </a:extLst>
          </p:cNvPr>
          <p:cNvSpPr>
            <a:spLocks noGrp="1"/>
          </p:cNvSpPr>
          <p:nvPr>
            <p:ph type="sldNum" sz="quarter" idx="12"/>
          </p:nvPr>
        </p:nvSpPr>
        <p:spPr/>
        <p:txBody>
          <a:bodyPr/>
          <a:lstStyle/>
          <a:p>
            <a:fld id="{CEBD3C26-D384-4B35-98A2-467C7B3AE198}" type="slidenum">
              <a:rPr lang="en-US" smtClean="0"/>
              <a:t>37</a:t>
            </a:fld>
            <a:endParaRPr lang="en-US"/>
          </a:p>
        </p:txBody>
      </p:sp>
    </p:spTree>
    <p:extLst>
      <p:ext uri="{BB962C8B-B14F-4D97-AF65-F5344CB8AC3E}">
        <p14:creationId xmlns:p14="http://schemas.microsoft.com/office/powerpoint/2010/main" val="53415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Upgrading the Project’s Version of LEED Online</a:t>
            </a:r>
          </a:p>
          <a:p>
            <a:pPr marL="342900" indent="-342900">
              <a:spcAft>
                <a:spcPts val="600"/>
              </a:spcAft>
              <a:buFont typeface="Wingdings" panose="05000000000000000000" pitchFamily="2" charset="2"/>
              <a:buChar char="q"/>
            </a:pPr>
            <a:r>
              <a:rPr lang="en-US" sz="2800" dirty="0"/>
              <a:t>Check the USGBC Website for available upgrades.</a:t>
            </a:r>
          </a:p>
          <a:p>
            <a:pPr marL="342900" indent="-342900">
              <a:buFont typeface="Wingdings" panose="05000000000000000000" pitchFamily="2" charset="2"/>
              <a:buChar char="q"/>
            </a:pPr>
            <a:r>
              <a:rPr lang="en-US" sz="2800" dirty="0"/>
              <a:t>If the project has been submitted for review, it will need to stick with the version of LEED Online that it was registered with – the project cannot be transferred.</a:t>
            </a:r>
          </a:p>
        </p:txBody>
      </p:sp>
      <p:grpSp>
        <p:nvGrpSpPr>
          <p:cNvPr id="14" name="Group 13">
            <a:extLst>
              <a:ext uri="{FF2B5EF4-FFF2-40B4-BE49-F238E27FC236}">
                <a16:creationId xmlns:a16="http://schemas.microsoft.com/office/drawing/2014/main" id="{B2B7C266-B293-42F1-9951-567643777999}"/>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A3DE63BA-33B0-4943-8B86-FF01A44380E0}"/>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9AF54D65-E27E-4A89-9466-1FE1A5F0A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D5985B77-6083-6969-F861-0C1A20E1E43B}"/>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11258ABC-CF0B-D5AE-14E5-69840436FE22}"/>
              </a:ext>
            </a:extLst>
          </p:cNvPr>
          <p:cNvSpPr>
            <a:spLocks noGrp="1"/>
          </p:cNvSpPr>
          <p:nvPr>
            <p:ph type="sldNum" sz="quarter" idx="12"/>
          </p:nvPr>
        </p:nvSpPr>
        <p:spPr/>
        <p:txBody>
          <a:bodyPr/>
          <a:lstStyle/>
          <a:p>
            <a:fld id="{CEBD3C26-D384-4B35-98A2-467C7B3AE198}" type="slidenum">
              <a:rPr lang="en-US" smtClean="0"/>
              <a:t>38</a:t>
            </a:fld>
            <a:endParaRPr lang="en-US"/>
          </a:p>
        </p:txBody>
      </p:sp>
    </p:spTree>
    <p:extLst>
      <p:ext uri="{BB962C8B-B14F-4D97-AF65-F5344CB8AC3E}">
        <p14:creationId xmlns:p14="http://schemas.microsoft.com/office/powerpoint/2010/main" val="71193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solidFill>
                  <a:srgbClr val="C00000"/>
                </a:solidFill>
              </a:rPr>
              <a:t>Certify</a:t>
            </a:r>
          </a:p>
          <a:p>
            <a:pPr>
              <a:spcAft>
                <a:spcPts val="600"/>
              </a:spcAft>
            </a:pPr>
            <a:r>
              <a:rPr lang="en-US" sz="2800" dirty="0"/>
              <a:t>Accepting the certification is the final step in the LEED review process.</a:t>
            </a:r>
          </a:p>
          <a:p>
            <a:pPr>
              <a:spcAft>
                <a:spcPts val="600"/>
              </a:spcAft>
            </a:pPr>
            <a:endParaRPr lang="en-US" sz="2800" dirty="0"/>
          </a:p>
          <a:p>
            <a:pPr marL="342900" indent="-342900">
              <a:spcAft>
                <a:spcPts val="600"/>
              </a:spcAft>
              <a:buFont typeface="Wingdings" panose="05000000000000000000" pitchFamily="2" charset="2"/>
              <a:buChar char="q"/>
            </a:pPr>
            <a:r>
              <a:rPr lang="en-US" sz="2800" dirty="0"/>
              <a:t>Once the final application review is complete, the project team can either accept or appeal GBCI’s final certification report.</a:t>
            </a:r>
          </a:p>
          <a:p>
            <a:pPr marL="342900" indent="-342900">
              <a:buFont typeface="Wingdings" panose="05000000000000000000" pitchFamily="2" charset="2"/>
              <a:buChar char="q"/>
            </a:pPr>
            <a:r>
              <a:rPr lang="en-US" sz="2800" dirty="0"/>
              <a:t>Once the project team has accepted the final certification report, the project will be deemed “closed out” –meaning that the project team will no longer be able to appeal the certification level or review decisions for specific credits or prerequisites.</a:t>
            </a:r>
          </a:p>
        </p:txBody>
      </p:sp>
      <p:grpSp>
        <p:nvGrpSpPr>
          <p:cNvPr id="14" name="Group 13">
            <a:extLst>
              <a:ext uri="{FF2B5EF4-FFF2-40B4-BE49-F238E27FC236}">
                <a16:creationId xmlns:a16="http://schemas.microsoft.com/office/drawing/2014/main" id="{65DB975E-293A-4CBA-9205-8C9888EC0B8D}"/>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16CA78D8-4E16-4F4F-8B67-874A953CA746}"/>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19AD95B0-96A8-45D9-B94F-5D711C406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AFCF0C32-8412-B52D-5F8E-512D02FE6564}"/>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88D7357-2308-91EA-7830-18CE756E4E88}"/>
              </a:ext>
            </a:extLst>
          </p:cNvPr>
          <p:cNvSpPr>
            <a:spLocks noGrp="1"/>
          </p:cNvSpPr>
          <p:nvPr>
            <p:ph type="sldNum" sz="quarter" idx="12"/>
          </p:nvPr>
        </p:nvSpPr>
        <p:spPr/>
        <p:txBody>
          <a:bodyPr/>
          <a:lstStyle/>
          <a:p>
            <a:fld id="{CEBD3C26-D384-4B35-98A2-467C7B3AE198}" type="slidenum">
              <a:rPr lang="en-US" smtClean="0"/>
              <a:t>39</a:t>
            </a:fld>
            <a:endParaRPr lang="en-US"/>
          </a:p>
        </p:txBody>
      </p:sp>
    </p:spTree>
    <p:extLst>
      <p:ext uri="{BB962C8B-B14F-4D97-AF65-F5344CB8AC3E}">
        <p14:creationId xmlns:p14="http://schemas.microsoft.com/office/powerpoint/2010/main" val="254624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Select the appropriate Rating System for your project.</a:t>
            </a:r>
          </a:p>
          <a:p>
            <a:r>
              <a:rPr lang="en-US" sz="2800" b="1" dirty="0"/>
              <a:t>LEED v4 Rating System Selection Guidance</a:t>
            </a:r>
          </a:p>
          <a:p>
            <a:pPr marL="342900" indent="-342900">
              <a:buFont typeface="Wingdings" panose="05000000000000000000" pitchFamily="2" charset="2"/>
              <a:buChar char="§"/>
            </a:pPr>
            <a:r>
              <a:rPr lang="en-US" sz="2800" dirty="0"/>
              <a:t>Identify an appropriate rating system</a:t>
            </a:r>
          </a:p>
          <a:p>
            <a:pPr marL="342900" indent="-342900">
              <a:buFont typeface="Wingdings" panose="05000000000000000000" pitchFamily="2" charset="2"/>
              <a:buChar char="§"/>
            </a:pPr>
            <a:r>
              <a:rPr lang="en-US" sz="2800" dirty="0"/>
              <a:t>Determine the best adaptation</a:t>
            </a:r>
          </a:p>
        </p:txBody>
      </p:sp>
      <p:grpSp>
        <p:nvGrpSpPr>
          <p:cNvPr id="18" name="Group 17"/>
          <p:cNvGrpSpPr/>
          <p:nvPr/>
        </p:nvGrpSpPr>
        <p:grpSpPr>
          <a:xfrm>
            <a:off x="1626942" y="3168256"/>
            <a:ext cx="10245279" cy="2089549"/>
            <a:chOff x="102937" y="3828542"/>
            <a:chExt cx="10245279" cy="208954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3828542"/>
              <a:ext cx="1491837" cy="685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680" y="3828542"/>
              <a:ext cx="1491838" cy="68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1" y="3828542"/>
              <a:ext cx="1491837"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281" y="3828542"/>
              <a:ext cx="1491838"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8080" y="3828542"/>
              <a:ext cx="1491838" cy="685800"/>
            </a:xfrm>
            <a:prstGeom prst="rect">
              <a:avLst/>
            </a:prstGeom>
          </p:spPr>
        </p:pic>
        <p:grpSp>
          <p:nvGrpSpPr>
            <p:cNvPr id="24" name="Group 23"/>
            <p:cNvGrpSpPr/>
            <p:nvPr/>
          </p:nvGrpSpPr>
          <p:grpSpPr>
            <a:xfrm>
              <a:off x="102937" y="4514342"/>
              <a:ext cx="2870556" cy="1403749"/>
              <a:chOff x="59768" y="4514342"/>
              <a:chExt cx="2870556" cy="1403749"/>
            </a:xfrm>
          </p:grpSpPr>
          <p:sp>
            <p:nvSpPr>
              <p:cNvPr id="13" name="TextBox 12"/>
              <p:cNvSpPr txBox="1"/>
              <p:nvPr/>
            </p:nvSpPr>
            <p:spPr>
              <a:xfrm>
                <a:off x="272162" y="4606419"/>
                <a:ext cx="2658162" cy="1231106"/>
              </a:xfrm>
              <a:prstGeom prst="rect">
                <a:avLst/>
              </a:prstGeom>
              <a:noFill/>
            </p:spPr>
            <p:txBody>
              <a:bodyPr wrap="square" rtlCol="0">
                <a:spAutoFit/>
              </a:bodyPr>
              <a:lstStyle/>
              <a:p>
                <a:r>
                  <a:rPr lang="en-US" sz="800" dirty="0"/>
                  <a:t>New Construction </a:t>
                </a:r>
                <a:r>
                  <a:rPr lang="en-US" sz="600" dirty="0"/>
                  <a:t>and Major Renovation (NC)</a:t>
                </a:r>
              </a:p>
              <a:p>
                <a:r>
                  <a:rPr lang="en-US" sz="800" dirty="0"/>
                  <a:t>Core and Shell (CS)</a:t>
                </a:r>
              </a:p>
              <a:p>
                <a:r>
                  <a:rPr lang="en-US" sz="800" dirty="0"/>
                  <a:t>Schools (S)</a:t>
                </a:r>
              </a:p>
              <a:p>
                <a:r>
                  <a:rPr lang="en-US" sz="800" dirty="0"/>
                  <a:t>Retail (R)</a:t>
                </a:r>
              </a:p>
              <a:p>
                <a:r>
                  <a:rPr lang="en-US" sz="800" dirty="0"/>
                  <a:t>Datacenters (DC)</a:t>
                </a:r>
              </a:p>
              <a:p>
                <a:r>
                  <a:rPr lang="en-US" sz="800" dirty="0"/>
                  <a:t>Warehouses </a:t>
                </a:r>
                <a:r>
                  <a:rPr lang="en-US" sz="600" dirty="0"/>
                  <a:t>&amp; Distribution Centers (WDC)</a:t>
                </a:r>
              </a:p>
              <a:p>
                <a:r>
                  <a:rPr lang="en-US" sz="800" dirty="0"/>
                  <a:t>Hospitality (HOS)</a:t>
                </a:r>
              </a:p>
              <a:p>
                <a:r>
                  <a:rPr lang="en-US" sz="800" dirty="0"/>
                  <a:t>Healthcare (HC)</a:t>
                </a:r>
              </a:p>
              <a:p>
                <a:endParaRPr lang="en-US" sz="1000" dirty="0"/>
              </a:p>
            </p:txBody>
          </p:sp>
          <p:grpSp>
            <p:nvGrpSpPr>
              <p:cNvPr id="17" name="Group 16"/>
              <p:cNvGrpSpPr/>
              <p:nvPr/>
            </p:nvGrpSpPr>
            <p:grpSpPr>
              <a:xfrm>
                <a:off x="59768" y="4514342"/>
                <a:ext cx="246221" cy="1403749"/>
                <a:chOff x="59768" y="4514342"/>
                <a:chExt cx="246221" cy="1403749"/>
              </a:xfrm>
            </p:grpSpPr>
            <p:cxnSp>
              <p:nvCxnSpPr>
                <p:cNvPr id="15" name="Straight Connector 14"/>
                <p:cNvCxnSpPr/>
                <p:nvPr/>
              </p:nvCxnSpPr>
              <p:spPr>
                <a:xfrm>
                  <a:off x="278637" y="4514342"/>
                  <a:ext cx="0" cy="14037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218867" y="5137242"/>
                  <a:ext cx="803492" cy="246221"/>
                </a:xfrm>
                <a:prstGeom prst="rect">
                  <a:avLst/>
                </a:prstGeom>
                <a:noFill/>
              </p:spPr>
              <p:txBody>
                <a:bodyPr wrap="square" rtlCol="0">
                  <a:spAutoFit/>
                </a:bodyPr>
                <a:lstStyle/>
                <a:p>
                  <a:r>
                    <a:rPr lang="en-US" sz="1000" b="1" dirty="0">
                      <a:solidFill>
                        <a:srgbClr val="C00000"/>
                      </a:solidFill>
                    </a:rPr>
                    <a:t>Adaptation</a:t>
                  </a:r>
                </a:p>
              </p:txBody>
            </p:sp>
          </p:grpSp>
        </p:grpSp>
        <p:grpSp>
          <p:nvGrpSpPr>
            <p:cNvPr id="30" name="Group 29"/>
            <p:cNvGrpSpPr/>
            <p:nvPr/>
          </p:nvGrpSpPr>
          <p:grpSpPr>
            <a:xfrm>
              <a:off x="1946879" y="4514342"/>
              <a:ext cx="2870556" cy="1403749"/>
              <a:chOff x="59768" y="4514342"/>
              <a:chExt cx="2870556" cy="1403749"/>
            </a:xfrm>
          </p:grpSpPr>
          <p:sp>
            <p:nvSpPr>
              <p:cNvPr id="31" name="TextBox 30"/>
              <p:cNvSpPr txBox="1"/>
              <p:nvPr/>
            </p:nvSpPr>
            <p:spPr>
              <a:xfrm>
                <a:off x="272162" y="4606419"/>
                <a:ext cx="2658162" cy="461665"/>
              </a:xfrm>
              <a:prstGeom prst="rect">
                <a:avLst/>
              </a:prstGeom>
              <a:noFill/>
            </p:spPr>
            <p:txBody>
              <a:bodyPr wrap="square" rtlCol="0">
                <a:spAutoFit/>
              </a:bodyPr>
              <a:lstStyle/>
              <a:p>
                <a:r>
                  <a:rPr lang="en-US" sz="800" dirty="0"/>
                  <a:t>Commercial Interiors</a:t>
                </a:r>
              </a:p>
              <a:p>
                <a:r>
                  <a:rPr lang="en-US" sz="800" dirty="0"/>
                  <a:t>Retail</a:t>
                </a:r>
              </a:p>
              <a:p>
                <a:r>
                  <a:rPr lang="en-US" sz="800" dirty="0"/>
                  <a:t>Hospitality</a:t>
                </a:r>
              </a:p>
            </p:txBody>
          </p:sp>
          <p:grpSp>
            <p:nvGrpSpPr>
              <p:cNvPr id="32" name="Group 31"/>
              <p:cNvGrpSpPr/>
              <p:nvPr/>
            </p:nvGrpSpPr>
            <p:grpSpPr>
              <a:xfrm>
                <a:off x="59768" y="4514342"/>
                <a:ext cx="246221" cy="1403749"/>
                <a:chOff x="59768" y="4514342"/>
                <a:chExt cx="246221" cy="1403749"/>
              </a:xfrm>
            </p:grpSpPr>
            <p:cxnSp>
              <p:nvCxnSpPr>
                <p:cNvPr id="33" name="Straight Connector 32"/>
                <p:cNvCxnSpPr/>
                <p:nvPr/>
              </p:nvCxnSpPr>
              <p:spPr>
                <a:xfrm>
                  <a:off x="278637" y="4514342"/>
                  <a:ext cx="0" cy="14037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218867" y="5137242"/>
                  <a:ext cx="803492" cy="246221"/>
                </a:xfrm>
                <a:prstGeom prst="rect">
                  <a:avLst/>
                </a:prstGeom>
                <a:noFill/>
              </p:spPr>
              <p:txBody>
                <a:bodyPr wrap="square" rtlCol="0">
                  <a:spAutoFit/>
                </a:bodyPr>
                <a:lstStyle/>
                <a:p>
                  <a:r>
                    <a:rPr lang="en-US" sz="1000" b="1" dirty="0">
                      <a:solidFill>
                        <a:srgbClr val="C00000"/>
                      </a:solidFill>
                    </a:rPr>
                    <a:t>Adaptation</a:t>
                  </a:r>
                </a:p>
              </p:txBody>
            </p:sp>
          </p:grpSp>
        </p:grpSp>
        <p:grpSp>
          <p:nvGrpSpPr>
            <p:cNvPr id="35" name="Group 34"/>
            <p:cNvGrpSpPr/>
            <p:nvPr/>
          </p:nvGrpSpPr>
          <p:grpSpPr>
            <a:xfrm>
              <a:off x="3840479" y="4514342"/>
              <a:ext cx="2870556" cy="1403749"/>
              <a:chOff x="59768" y="4514342"/>
              <a:chExt cx="2870556" cy="1403749"/>
            </a:xfrm>
          </p:grpSpPr>
          <p:sp>
            <p:nvSpPr>
              <p:cNvPr id="36" name="TextBox 35"/>
              <p:cNvSpPr txBox="1"/>
              <p:nvPr/>
            </p:nvSpPr>
            <p:spPr>
              <a:xfrm>
                <a:off x="272162" y="4606419"/>
                <a:ext cx="2658162" cy="1292662"/>
              </a:xfrm>
              <a:prstGeom prst="rect">
                <a:avLst/>
              </a:prstGeom>
              <a:noFill/>
            </p:spPr>
            <p:txBody>
              <a:bodyPr wrap="square" rtlCol="0">
                <a:spAutoFit/>
              </a:bodyPr>
              <a:lstStyle/>
              <a:p>
                <a:r>
                  <a:rPr lang="en-US" sz="800" dirty="0"/>
                  <a:t>Existing Buildings</a:t>
                </a:r>
              </a:p>
              <a:p>
                <a:r>
                  <a:rPr lang="en-US" sz="800" dirty="0"/>
                  <a:t>Retail</a:t>
                </a:r>
              </a:p>
              <a:p>
                <a:r>
                  <a:rPr lang="en-US" sz="800" dirty="0"/>
                  <a:t>Schools</a:t>
                </a:r>
              </a:p>
              <a:p>
                <a:r>
                  <a:rPr lang="en-US" sz="800" dirty="0"/>
                  <a:t>Hospitality</a:t>
                </a:r>
              </a:p>
              <a:p>
                <a:r>
                  <a:rPr lang="en-US" sz="800" dirty="0"/>
                  <a:t>Datacenters</a:t>
                </a:r>
              </a:p>
              <a:p>
                <a:r>
                  <a:rPr lang="en-US" sz="800" dirty="0"/>
                  <a:t>Warehouses &amp; Distribution Centers</a:t>
                </a:r>
              </a:p>
              <a:p>
                <a:endParaRPr lang="en-US" sz="1000" dirty="0"/>
              </a:p>
              <a:p>
                <a:endParaRPr lang="en-US" sz="1000" dirty="0"/>
              </a:p>
              <a:p>
                <a:endParaRPr lang="en-US" sz="1000" dirty="0"/>
              </a:p>
            </p:txBody>
          </p:sp>
          <p:grpSp>
            <p:nvGrpSpPr>
              <p:cNvPr id="37" name="Group 36"/>
              <p:cNvGrpSpPr/>
              <p:nvPr/>
            </p:nvGrpSpPr>
            <p:grpSpPr>
              <a:xfrm>
                <a:off x="59768" y="4514342"/>
                <a:ext cx="246221" cy="1403749"/>
                <a:chOff x="59768" y="4514342"/>
                <a:chExt cx="246221" cy="1403749"/>
              </a:xfrm>
            </p:grpSpPr>
            <p:cxnSp>
              <p:nvCxnSpPr>
                <p:cNvPr id="38" name="Straight Connector 37"/>
                <p:cNvCxnSpPr/>
                <p:nvPr/>
              </p:nvCxnSpPr>
              <p:spPr>
                <a:xfrm>
                  <a:off x="278637" y="4514342"/>
                  <a:ext cx="0" cy="14037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218867" y="5137242"/>
                  <a:ext cx="803492" cy="246221"/>
                </a:xfrm>
                <a:prstGeom prst="rect">
                  <a:avLst/>
                </a:prstGeom>
                <a:noFill/>
              </p:spPr>
              <p:txBody>
                <a:bodyPr wrap="square" rtlCol="0">
                  <a:spAutoFit/>
                </a:bodyPr>
                <a:lstStyle/>
                <a:p>
                  <a:r>
                    <a:rPr lang="en-US" sz="1000" b="1" dirty="0">
                      <a:solidFill>
                        <a:srgbClr val="C00000"/>
                      </a:solidFill>
                    </a:rPr>
                    <a:t>Adaptation</a:t>
                  </a:r>
                </a:p>
              </p:txBody>
            </p:sp>
          </p:grpSp>
        </p:grpSp>
        <p:grpSp>
          <p:nvGrpSpPr>
            <p:cNvPr id="40" name="Group 39"/>
            <p:cNvGrpSpPr/>
            <p:nvPr/>
          </p:nvGrpSpPr>
          <p:grpSpPr>
            <a:xfrm>
              <a:off x="5659070" y="4514342"/>
              <a:ext cx="2870556" cy="1403749"/>
              <a:chOff x="59768" y="4514342"/>
              <a:chExt cx="2870556" cy="1403749"/>
            </a:xfrm>
          </p:grpSpPr>
          <p:sp>
            <p:nvSpPr>
              <p:cNvPr id="41" name="TextBox 40"/>
              <p:cNvSpPr txBox="1"/>
              <p:nvPr/>
            </p:nvSpPr>
            <p:spPr>
              <a:xfrm>
                <a:off x="272162" y="4606419"/>
                <a:ext cx="2658162" cy="492443"/>
              </a:xfrm>
              <a:prstGeom prst="rect">
                <a:avLst/>
              </a:prstGeom>
              <a:noFill/>
            </p:spPr>
            <p:txBody>
              <a:bodyPr wrap="square" rtlCol="0">
                <a:spAutoFit/>
              </a:bodyPr>
              <a:lstStyle/>
              <a:p>
                <a:r>
                  <a:rPr lang="en-US" sz="800" dirty="0"/>
                  <a:t>Plan</a:t>
                </a:r>
              </a:p>
              <a:p>
                <a:r>
                  <a:rPr lang="en-US" sz="800" dirty="0"/>
                  <a:t>Built Project</a:t>
                </a:r>
              </a:p>
              <a:p>
                <a:endParaRPr lang="en-US" sz="1000" dirty="0"/>
              </a:p>
            </p:txBody>
          </p:sp>
          <p:grpSp>
            <p:nvGrpSpPr>
              <p:cNvPr id="42" name="Group 41"/>
              <p:cNvGrpSpPr/>
              <p:nvPr/>
            </p:nvGrpSpPr>
            <p:grpSpPr>
              <a:xfrm>
                <a:off x="59768" y="4514342"/>
                <a:ext cx="246221" cy="1403749"/>
                <a:chOff x="59768" y="4514342"/>
                <a:chExt cx="246221" cy="1403749"/>
              </a:xfrm>
            </p:grpSpPr>
            <p:cxnSp>
              <p:nvCxnSpPr>
                <p:cNvPr id="43" name="Straight Connector 42"/>
                <p:cNvCxnSpPr/>
                <p:nvPr/>
              </p:nvCxnSpPr>
              <p:spPr>
                <a:xfrm>
                  <a:off x="278637" y="4514342"/>
                  <a:ext cx="0" cy="14037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218867" y="5137242"/>
                  <a:ext cx="803492" cy="246221"/>
                </a:xfrm>
                <a:prstGeom prst="rect">
                  <a:avLst/>
                </a:prstGeom>
                <a:noFill/>
              </p:spPr>
              <p:txBody>
                <a:bodyPr wrap="square" rtlCol="0">
                  <a:spAutoFit/>
                </a:bodyPr>
                <a:lstStyle/>
                <a:p>
                  <a:r>
                    <a:rPr lang="en-US" sz="1000" b="1" dirty="0">
                      <a:solidFill>
                        <a:srgbClr val="C00000"/>
                      </a:solidFill>
                    </a:rPr>
                    <a:t>Adaptation</a:t>
                  </a:r>
                </a:p>
              </p:txBody>
            </p:sp>
          </p:grpSp>
        </p:grpSp>
        <p:grpSp>
          <p:nvGrpSpPr>
            <p:cNvPr id="45" name="Group 44"/>
            <p:cNvGrpSpPr/>
            <p:nvPr/>
          </p:nvGrpSpPr>
          <p:grpSpPr>
            <a:xfrm>
              <a:off x="7477660" y="4514342"/>
              <a:ext cx="2870556" cy="1403749"/>
              <a:chOff x="59768" y="4514342"/>
              <a:chExt cx="2870556" cy="1403749"/>
            </a:xfrm>
          </p:grpSpPr>
          <p:sp>
            <p:nvSpPr>
              <p:cNvPr id="46" name="TextBox 45"/>
              <p:cNvSpPr txBox="1"/>
              <p:nvPr/>
            </p:nvSpPr>
            <p:spPr>
              <a:xfrm>
                <a:off x="272162" y="4606419"/>
                <a:ext cx="2658162" cy="338554"/>
              </a:xfrm>
              <a:prstGeom prst="rect">
                <a:avLst/>
              </a:prstGeom>
              <a:noFill/>
            </p:spPr>
            <p:txBody>
              <a:bodyPr wrap="square" rtlCol="0">
                <a:spAutoFit/>
              </a:bodyPr>
              <a:lstStyle/>
              <a:p>
                <a:r>
                  <a:rPr lang="en-US" sz="800" dirty="0"/>
                  <a:t>Homes and Multifamily </a:t>
                </a:r>
                <a:r>
                  <a:rPr lang="en-US" sz="800" dirty="0" err="1"/>
                  <a:t>Lowrise</a:t>
                </a:r>
                <a:endParaRPr lang="en-US" sz="800" dirty="0"/>
              </a:p>
              <a:p>
                <a:r>
                  <a:rPr lang="en-US" sz="800" dirty="0"/>
                  <a:t>Multifamily Midrise</a:t>
                </a:r>
              </a:p>
            </p:txBody>
          </p:sp>
          <p:grpSp>
            <p:nvGrpSpPr>
              <p:cNvPr id="47" name="Group 46"/>
              <p:cNvGrpSpPr/>
              <p:nvPr/>
            </p:nvGrpSpPr>
            <p:grpSpPr>
              <a:xfrm>
                <a:off x="59768" y="4514342"/>
                <a:ext cx="246221" cy="1403749"/>
                <a:chOff x="59768" y="4514342"/>
                <a:chExt cx="246221" cy="1403749"/>
              </a:xfrm>
            </p:grpSpPr>
            <p:cxnSp>
              <p:nvCxnSpPr>
                <p:cNvPr id="48" name="Straight Connector 47"/>
                <p:cNvCxnSpPr/>
                <p:nvPr/>
              </p:nvCxnSpPr>
              <p:spPr>
                <a:xfrm>
                  <a:off x="278637" y="4514342"/>
                  <a:ext cx="0" cy="140374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6200000">
                  <a:off x="-218867" y="5137242"/>
                  <a:ext cx="803492" cy="246221"/>
                </a:xfrm>
                <a:prstGeom prst="rect">
                  <a:avLst/>
                </a:prstGeom>
                <a:noFill/>
              </p:spPr>
              <p:txBody>
                <a:bodyPr wrap="square" rtlCol="0">
                  <a:spAutoFit/>
                </a:bodyPr>
                <a:lstStyle/>
                <a:p>
                  <a:r>
                    <a:rPr lang="en-US" sz="1000" b="1" dirty="0">
                      <a:solidFill>
                        <a:srgbClr val="C00000"/>
                      </a:solidFill>
                    </a:rPr>
                    <a:t>Adaptation</a:t>
                  </a:r>
                </a:p>
              </p:txBody>
            </p:sp>
          </p:grpSp>
        </p:grpSp>
      </p:grpSp>
      <p:grpSp>
        <p:nvGrpSpPr>
          <p:cNvPr id="57" name="Group 56">
            <a:extLst>
              <a:ext uri="{FF2B5EF4-FFF2-40B4-BE49-F238E27FC236}">
                <a16:creationId xmlns:a16="http://schemas.microsoft.com/office/drawing/2014/main" id="{A719B180-2CB0-4881-A5AA-78E44C8B4EB2}"/>
              </a:ext>
            </a:extLst>
          </p:cNvPr>
          <p:cNvGrpSpPr/>
          <p:nvPr/>
        </p:nvGrpSpPr>
        <p:grpSpPr>
          <a:xfrm>
            <a:off x="3048" y="0"/>
            <a:ext cx="12188952" cy="685800"/>
            <a:chOff x="3048" y="0"/>
            <a:chExt cx="12188952" cy="685800"/>
          </a:xfrm>
        </p:grpSpPr>
        <p:sp>
          <p:nvSpPr>
            <p:cNvPr id="58" name="TextBox 57">
              <a:extLst>
                <a:ext uri="{FF2B5EF4-FFF2-40B4-BE49-F238E27FC236}">
                  <a16:creationId xmlns:a16="http://schemas.microsoft.com/office/drawing/2014/main" id="{D4177D2E-7BCA-427B-881B-0F32E2B45B1D}"/>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59" name="Picture 58">
              <a:extLst>
                <a:ext uri="{FF2B5EF4-FFF2-40B4-BE49-F238E27FC236}">
                  <a16:creationId xmlns:a16="http://schemas.microsoft.com/office/drawing/2014/main" id="{B702F1A4-BCC8-41CF-842D-66785063A7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5" name="Footer Placeholder 4">
            <a:extLst>
              <a:ext uri="{FF2B5EF4-FFF2-40B4-BE49-F238E27FC236}">
                <a16:creationId xmlns:a16="http://schemas.microsoft.com/office/drawing/2014/main" id="{88BFC922-8E60-DA25-0BFA-C3E3A43CEE5E}"/>
              </a:ext>
            </a:extLst>
          </p:cNvPr>
          <p:cNvSpPr>
            <a:spLocks noGrp="1"/>
          </p:cNvSpPr>
          <p:nvPr>
            <p:ph type="ftr" sz="quarter" idx="11"/>
          </p:nvPr>
        </p:nvSpPr>
        <p:spPr/>
        <p:txBody>
          <a:bodyPr/>
          <a:lstStyle/>
          <a:p>
            <a:r>
              <a:rPr lang="en-US"/>
              <a:t>Green Building Practices</a:t>
            </a:r>
            <a:endParaRPr lang="en-US" dirty="0"/>
          </a:p>
        </p:txBody>
      </p:sp>
      <p:sp>
        <p:nvSpPr>
          <p:cNvPr id="6" name="Slide Number Placeholder 5">
            <a:extLst>
              <a:ext uri="{FF2B5EF4-FFF2-40B4-BE49-F238E27FC236}">
                <a16:creationId xmlns:a16="http://schemas.microsoft.com/office/drawing/2014/main" id="{C1311966-D06E-4F17-1D1B-C7EFBC6FAB2C}"/>
              </a:ext>
            </a:extLst>
          </p:cNvPr>
          <p:cNvSpPr>
            <a:spLocks noGrp="1"/>
          </p:cNvSpPr>
          <p:nvPr>
            <p:ph type="sldNum" sz="quarter" idx="12"/>
          </p:nvPr>
        </p:nvSpPr>
        <p:spPr/>
        <p:txBody>
          <a:bodyPr/>
          <a:lstStyle/>
          <a:p>
            <a:fld id="{CEBD3C26-D384-4B35-98A2-467C7B3AE198}" type="slidenum">
              <a:rPr lang="en-US" smtClean="0"/>
              <a:t>4</a:t>
            </a:fld>
            <a:endParaRPr lang="en-US"/>
          </a:p>
        </p:txBody>
      </p:sp>
    </p:spTree>
    <p:extLst>
      <p:ext uri="{BB962C8B-B14F-4D97-AF65-F5344CB8AC3E}">
        <p14:creationId xmlns:p14="http://schemas.microsoft.com/office/powerpoint/2010/main" val="2950544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pPr>
              <a:spcAft>
                <a:spcPts val="600"/>
              </a:spcAft>
            </a:pPr>
            <a:r>
              <a:rPr lang="en-US" sz="2800" b="1" dirty="0"/>
              <a:t>Certification Levels</a:t>
            </a:r>
          </a:p>
          <a:p>
            <a:pPr>
              <a:spcAft>
                <a:spcPts val="600"/>
              </a:spcAft>
            </a:pPr>
            <a:r>
              <a:rPr lang="en-US" sz="2800" dirty="0"/>
              <a:t>LEED Certified™	40-49 points earned</a:t>
            </a:r>
          </a:p>
          <a:p>
            <a:pPr>
              <a:spcAft>
                <a:spcPts val="600"/>
              </a:spcAft>
            </a:pPr>
            <a:r>
              <a:rPr lang="en-US" sz="2800" dirty="0"/>
              <a:t>LEED Silver®			50-59 points earned</a:t>
            </a:r>
          </a:p>
          <a:p>
            <a:pPr>
              <a:spcAft>
                <a:spcPts val="600"/>
              </a:spcAft>
            </a:pPr>
            <a:r>
              <a:rPr lang="en-US" sz="2800" dirty="0"/>
              <a:t>LEED Gold®			60-79 points earned</a:t>
            </a:r>
          </a:p>
          <a:p>
            <a:pPr>
              <a:spcAft>
                <a:spcPts val="600"/>
              </a:spcAft>
            </a:pPr>
            <a:r>
              <a:rPr lang="en-US" sz="2800" dirty="0"/>
              <a:t>LEED Platinum®		80+ points earned</a:t>
            </a:r>
          </a:p>
        </p:txBody>
      </p:sp>
      <p:grpSp>
        <p:nvGrpSpPr>
          <p:cNvPr id="14" name="Group 13">
            <a:extLst>
              <a:ext uri="{FF2B5EF4-FFF2-40B4-BE49-F238E27FC236}">
                <a16:creationId xmlns:a16="http://schemas.microsoft.com/office/drawing/2014/main" id="{A25D4AA5-FD10-4AB0-AEED-0083517E8533}"/>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1F4BED77-2B3F-42E6-A88D-F4238A35A5A4}"/>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B57FACAC-6E97-4E64-9E2D-7A285FBCB6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46DAD1B5-357A-4D23-A7A3-70A222BA8F65}"/>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3240275B-E1C4-4B13-9DF8-1D9774BCEB2E}"/>
              </a:ext>
            </a:extLst>
          </p:cNvPr>
          <p:cNvSpPr>
            <a:spLocks noGrp="1"/>
          </p:cNvSpPr>
          <p:nvPr>
            <p:ph type="sldNum" sz="quarter" idx="12"/>
          </p:nvPr>
        </p:nvSpPr>
        <p:spPr/>
        <p:txBody>
          <a:bodyPr/>
          <a:lstStyle/>
          <a:p>
            <a:fld id="{CEBD3C26-D384-4B35-98A2-467C7B3AE198}" type="slidenum">
              <a:rPr lang="en-US" smtClean="0"/>
              <a:t>40</a:t>
            </a:fld>
            <a:endParaRPr lang="en-US"/>
          </a:p>
        </p:txBody>
      </p:sp>
    </p:spTree>
    <p:extLst>
      <p:ext uri="{BB962C8B-B14F-4D97-AF65-F5344CB8AC3E}">
        <p14:creationId xmlns:p14="http://schemas.microsoft.com/office/powerpoint/2010/main" val="1036219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88952" cy="5486400"/>
          </a:xfrm>
          <a:prstGeom prst="rect">
            <a:avLst/>
          </a:prstGeom>
          <a:noFill/>
        </p:spPr>
        <p:txBody>
          <a:bodyPr wrap="square" lIns="91440" rIns="91440" rtlCol="0">
            <a:noAutofit/>
          </a:bodyPr>
          <a:lstStyle/>
          <a:p>
            <a:r>
              <a:rPr lang="en-US" sz="2800" b="1" dirty="0"/>
              <a:t>Promote the LEED-certified Project!</a:t>
            </a:r>
          </a:p>
          <a:p>
            <a:r>
              <a:rPr lang="en-US" sz="2800" dirty="0"/>
              <a:t>USGBC provides a Public Relations Guide for LEED-certified projects</a:t>
            </a:r>
          </a:p>
          <a:p>
            <a:r>
              <a:rPr lang="en-US" sz="2800" dirty="0"/>
              <a:t>USGBC provides a formal Certificate of Recognition</a:t>
            </a:r>
          </a:p>
          <a:p>
            <a:r>
              <a:rPr lang="en-US" sz="2800" dirty="0"/>
              <a:t>Projects can order LEED Plaques and Certificates</a:t>
            </a:r>
          </a:p>
          <a:p>
            <a:pPr>
              <a:spcAft>
                <a:spcPts val="600"/>
              </a:spcAft>
            </a:pPr>
            <a:endParaRPr lang="en-US" sz="2400" dirty="0"/>
          </a:p>
        </p:txBody>
      </p:sp>
      <p:grpSp>
        <p:nvGrpSpPr>
          <p:cNvPr id="14" name="Group 13">
            <a:extLst>
              <a:ext uri="{FF2B5EF4-FFF2-40B4-BE49-F238E27FC236}">
                <a16:creationId xmlns:a16="http://schemas.microsoft.com/office/drawing/2014/main" id="{CA4D34BB-0E46-4AE1-BBDA-4F6C3CBD623D}"/>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9796DABD-1AD3-44D7-9ABC-D79480330DC7}"/>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1714FDD8-73D7-4B52-91D3-68DE8E800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81D75DC2-8CFC-A49E-2EFD-8232EAA2F3A9}"/>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4DD3B479-E11C-A15E-C0D6-C27D2590A8E0}"/>
              </a:ext>
            </a:extLst>
          </p:cNvPr>
          <p:cNvSpPr>
            <a:spLocks noGrp="1"/>
          </p:cNvSpPr>
          <p:nvPr>
            <p:ph type="sldNum" sz="quarter" idx="12"/>
          </p:nvPr>
        </p:nvSpPr>
        <p:spPr/>
        <p:txBody>
          <a:bodyPr/>
          <a:lstStyle/>
          <a:p>
            <a:fld id="{CEBD3C26-D384-4B35-98A2-467C7B3AE198}" type="slidenum">
              <a:rPr lang="en-US" smtClean="0"/>
              <a:t>41</a:t>
            </a:fld>
            <a:endParaRPr lang="en-US"/>
          </a:p>
        </p:txBody>
      </p:sp>
    </p:spTree>
    <p:extLst>
      <p:ext uri="{BB962C8B-B14F-4D97-AF65-F5344CB8AC3E}">
        <p14:creationId xmlns:p14="http://schemas.microsoft.com/office/powerpoint/2010/main" val="379465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How USGBC is Using Project Data</a:t>
            </a:r>
          </a:p>
          <a:p>
            <a:pPr marL="342900" indent="-342900">
              <a:spcAft>
                <a:spcPts val="600"/>
              </a:spcAft>
              <a:buFont typeface="Wingdings" panose="05000000000000000000" pitchFamily="2" charset="2"/>
              <a:buChar char="q"/>
            </a:pPr>
            <a:r>
              <a:rPr lang="en-US" sz="2800" dirty="0"/>
              <a:t>LEED-registered and certified projects are, by default, considered “public” projects, and thereby included in USGBC’s public LEED project directory.</a:t>
            </a:r>
          </a:p>
          <a:p>
            <a:pPr marL="342900" indent="-342900">
              <a:buFont typeface="Wingdings" panose="05000000000000000000" pitchFamily="2" charset="2"/>
              <a:buChar char="q"/>
            </a:pPr>
            <a:r>
              <a:rPr lang="en-US" sz="2800" dirty="0"/>
              <a:t>Projects can opt-out of the LEED project directory and publicity opportunities as a “private project” at the time of registration: specific instructions on how to do so are available in LEED Online.</a:t>
            </a:r>
          </a:p>
        </p:txBody>
      </p:sp>
      <p:grpSp>
        <p:nvGrpSpPr>
          <p:cNvPr id="14" name="Group 13">
            <a:extLst>
              <a:ext uri="{FF2B5EF4-FFF2-40B4-BE49-F238E27FC236}">
                <a16:creationId xmlns:a16="http://schemas.microsoft.com/office/drawing/2014/main" id="{5A0FF1D8-0E8C-4EEB-B953-0C98E33D22BB}"/>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1B2CCED7-2EC0-4B57-8D39-34BE1745E9FE}"/>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E13D5240-A95B-42EA-B6A2-5B8646C3F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9818E44C-737E-FF1D-975F-2C73AF03D916}"/>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9BEDEB21-523D-E1E2-396D-7077EDBE8CF9}"/>
              </a:ext>
            </a:extLst>
          </p:cNvPr>
          <p:cNvSpPr>
            <a:spLocks noGrp="1"/>
          </p:cNvSpPr>
          <p:nvPr>
            <p:ph type="sldNum" sz="quarter" idx="12"/>
          </p:nvPr>
        </p:nvSpPr>
        <p:spPr/>
        <p:txBody>
          <a:bodyPr/>
          <a:lstStyle/>
          <a:p>
            <a:fld id="{CEBD3C26-D384-4B35-98A2-467C7B3AE198}" type="slidenum">
              <a:rPr lang="en-US" smtClean="0"/>
              <a:t>42</a:t>
            </a:fld>
            <a:endParaRPr lang="en-US"/>
          </a:p>
        </p:txBody>
      </p:sp>
    </p:spTree>
    <p:extLst>
      <p:ext uri="{BB962C8B-B14F-4D97-AF65-F5344CB8AC3E}">
        <p14:creationId xmlns:p14="http://schemas.microsoft.com/office/powerpoint/2010/main" val="1620790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Deadline for achieving certification </a:t>
            </a:r>
            <a:endParaRPr lang="en-US" sz="2800" dirty="0"/>
          </a:p>
          <a:p>
            <a:pPr marL="342900" indent="-342900">
              <a:spcAft>
                <a:spcPts val="600"/>
              </a:spcAft>
              <a:buFont typeface="Wingdings" panose="05000000000000000000" pitchFamily="2" charset="2"/>
              <a:buChar char="q"/>
            </a:pPr>
            <a:r>
              <a:rPr lang="en-US" sz="2800" dirty="0"/>
              <a:t>Each rating system will remain open and available for certification for at least six years after the rating system registration close date.</a:t>
            </a:r>
          </a:p>
          <a:p>
            <a:pPr marL="342900" indent="-342900">
              <a:spcAft>
                <a:spcPts val="600"/>
              </a:spcAft>
              <a:buFont typeface="Wingdings" panose="05000000000000000000" pitchFamily="2" charset="2"/>
              <a:buChar char="q"/>
            </a:pPr>
            <a:r>
              <a:rPr lang="en-US" sz="2800" dirty="0"/>
              <a:t>To certify a project under a specific rating system, projects must submit for certification by that rating system's certification close date, also called the sunset date.</a:t>
            </a:r>
          </a:p>
          <a:p>
            <a:pPr marL="342900" indent="-342900">
              <a:buFont typeface="Wingdings" panose="05000000000000000000" pitchFamily="2" charset="2"/>
              <a:buChar char="q"/>
            </a:pPr>
            <a:r>
              <a:rPr lang="en-US" sz="2800" dirty="0"/>
              <a:t>If the project team has difficulty meeting this deadline, the can reach out to GBCI—they’ll work with them on a solution for their project.</a:t>
            </a:r>
          </a:p>
        </p:txBody>
      </p:sp>
      <p:grpSp>
        <p:nvGrpSpPr>
          <p:cNvPr id="14" name="Group 13">
            <a:extLst>
              <a:ext uri="{FF2B5EF4-FFF2-40B4-BE49-F238E27FC236}">
                <a16:creationId xmlns:a16="http://schemas.microsoft.com/office/drawing/2014/main" id="{1530A8D0-67C3-4020-B85D-B82D624976B1}"/>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3DDA6020-07D0-4009-90B5-036FEF555588}"/>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2B643490-849C-4144-8E76-F8AB0415A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C04AC26B-920F-80DC-16EF-EFF82E9C474D}"/>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2693CB1-01CD-96D9-EE9B-DCA52BA90E49}"/>
              </a:ext>
            </a:extLst>
          </p:cNvPr>
          <p:cNvSpPr>
            <a:spLocks noGrp="1"/>
          </p:cNvSpPr>
          <p:nvPr>
            <p:ph type="sldNum" sz="quarter" idx="12"/>
          </p:nvPr>
        </p:nvSpPr>
        <p:spPr/>
        <p:txBody>
          <a:bodyPr/>
          <a:lstStyle/>
          <a:p>
            <a:fld id="{CEBD3C26-D384-4B35-98A2-467C7B3AE198}" type="slidenum">
              <a:rPr lang="en-US" smtClean="0"/>
              <a:t>43</a:t>
            </a:fld>
            <a:endParaRPr lang="en-US"/>
          </a:p>
        </p:txBody>
      </p:sp>
    </p:spTree>
    <p:extLst>
      <p:ext uri="{BB962C8B-B14F-4D97-AF65-F5344CB8AC3E}">
        <p14:creationId xmlns:p14="http://schemas.microsoft.com/office/powerpoint/2010/main" val="3946523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Expiration of LEED certification </a:t>
            </a:r>
            <a:endParaRPr lang="en-US" sz="2800" dirty="0"/>
          </a:p>
          <a:p>
            <a:r>
              <a:rPr lang="en-US" sz="2800" dirty="0"/>
              <a:t>LEED O+M projects, must recertify within five years of the previous certification.</a:t>
            </a:r>
          </a:p>
        </p:txBody>
      </p:sp>
      <p:grpSp>
        <p:nvGrpSpPr>
          <p:cNvPr id="14" name="Group 13">
            <a:extLst>
              <a:ext uri="{FF2B5EF4-FFF2-40B4-BE49-F238E27FC236}">
                <a16:creationId xmlns:a16="http://schemas.microsoft.com/office/drawing/2014/main" id="{F5BE8893-11B1-4638-B30F-266B3952894A}"/>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C270849D-7520-4483-AF56-3F2EBF41EDA5}"/>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B42291A8-6C38-419E-88B5-844CD88A6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C287C3A4-32D0-777C-674A-5312E3179324}"/>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9243AD0-8B0F-E3F7-5CCC-9B3C2058C59F}"/>
              </a:ext>
            </a:extLst>
          </p:cNvPr>
          <p:cNvSpPr>
            <a:spLocks noGrp="1"/>
          </p:cNvSpPr>
          <p:nvPr>
            <p:ph type="sldNum" sz="quarter" idx="12"/>
          </p:nvPr>
        </p:nvSpPr>
        <p:spPr/>
        <p:txBody>
          <a:bodyPr/>
          <a:lstStyle/>
          <a:p>
            <a:fld id="{CEBD3C26-D384-4B35-98A2-467C7B3AE198}" type="slidenum">
              <a:rPr lang="en-US" smtClean="0"/>
              <a:t>44</a:t>
            </a:fld>
            <a:endParaRPr lang="en-US"/>
          </a:p>
        </p:txBody>
      </p:sp>
    </p:spTree>
    <p:extLst>
      <p:ext uri="{BB962C8B-B14F-4D97-AF65-F5344CB8AC3E}">
        <p14:creationId xmlns:p14="http://schemas.microsoft.com/office/powerpoint/2010/main" val="1207435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t>Revocation of LEED certification </a:t>
            </a:r>
            <a:endParaRPr lang="en-US" sz="2800" dirty="0"/>
          </a:p>
          <a:p>
            <a:pPr marL="342900" indent="-342900">
              <a:spcAft>
                <a:spcPts val="600"/>
              </a:spcAft>
              <a:buFont typeface="Wingdings" panose="05000000000000000000" pitchFamily="2" charset="2"/>
              <a:buChar char="q"/>
            </a:pPr>
            <a:r>
              <a:rPr lang="en-US" sz="2800" dirty="0"/>
              <a:t>In rare situations, LEED certification may be revoked.</a:t>
            </a:r>
          </a:p>
          <a:p>
            <a:pPr marL="342900" indent="-342900">
              <a:spcAft>
                <a:spcPts val="600"/>
              </a:spcAft>
              <a:buFont typeface="Wingdings" panose="05000000000000000000" pitchFamily="2" charset="2"/>
              <a:buChar char="q"/>
            </a:pPr>
            <a:r>
              <a:rPr lang="en-US" sz="2800" dirty="0"/>
              <a:t>USGBC created the Certification Challenge Policy to ensure that all LEED project submittals and subsequent reviews by GBCI team members are done so with integrity, accuracy and truthfulness.</a:t>
            </a:r>
          </a:p>
          <a:p>
            <a:pPr marL="342900" indent="-342900">
              <a:spcAft>
                <a:spcPts val="600"/>
              </a:spcAft>
              <a:buFont typeface="Wingdings" panose="05000000000000000000" pitchFamily="2" charset="2"/>
              <a:buChar char="q"/>
            </a:pPr>
            <a:r>
              <a:rPr lang="en-US" sz="2800" dirty="0"/>
              <a:t>A certification challenge may be initiated by GBCI or by any third party within 18 months of a project’s certification.</a:t>
            </a:r>
          </a:p>
          <a:p>
            <a:pPr marL="342900" indent="-342900">
              <a:buFont typeface="Wingdings" panose="05000000000000000000" pitchFamily="2" charset="2"/>
              <a:buChar char="q"/>
            </a:pPr>
            <a:r>
              <a:rPr lang="en-US" sz="2800" dirty="0"/>
              <a:t>Projects must retain all project documentation related to certification, and the achievement of prerequisites and credits, on-site at the certified project for two years after receiving certification, to ensure that this information is available in case of a challenge. </a:t>
            </a:r>
          </a:p>
        </p:txBody>
      </p:sp>
      <p:grpSp>
        <p:nvGrpSpPr>
          <p:cNvPr id="14" name="Group 13">
            <a:extLst>
              <a:ext uri="{FF2B5EF4-FFF2-40B4-BE49-F238E27FC236}">
                <a16:creationId xmlns:a16="http://schemas.microsoft.com/office/drawing/2014/main" id="{4C027249-218E-4315-B4DD-B889D5003FA8}"/>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6DF2078E-CE21-4933-AE4A-5439E98ABAAE}"/>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FD316CAA-92F9-4D01-AB9A-093167E68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612BFE6F-594C-7215-74FB-B68A03697EB9}"/>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5E987B9A-B1B1-11D3-4DAC-DF555FD17F33}"/>
              </a:ext>
            </a:extLst>
          </p:cNvPr>
          <p:cNvSpPr>
            <a:spLocks noGrp="1"/>
          </p:cNvSpPr>
          <p:nvPr>
            <p:ph type="sldNum" sz="quarter" idx="12"/>
          </p:nvPr>
        </p:nvSpPr>
        <p:spPr/>
        <p:txBody>
          <a:bodyPr/>
          <a:lstStyle/>
          <a:p>
            <a:fld id="{CEBD3C26-D384-4B35-98A2-467C7B3AE198}" type="slidenum">
              <a:rPr lang="en-US" smtClean="0"/>
              <a:t>45</a:t>
            </a:fld>
            <a:endParaRPr lang="en-US"/>
          </a:p>
        </p:txBody>
      </p:sp>
    </p:spTree>
    <p:extLst>
      <p:ext uri="{BB962C8B-B14F-4D97-AF65-F5344CB8AC3E}">
        <p14:creationId xmlns:p14="http://schemas.microsoft.com/office/powerpoint/2010/main" val="3504961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Fees</a:t>
            </a:r>
          </a:p>
          <a:p>
            <a:r>
              <a:rPr lang="en-US" sz="2800" b="1" dirty="0"/>
              <a:t>Registration Fee</a:t>
            </a:r>
          </a:p>
          <a:p>
            <a:pPr marL="342900" indent="-342900">
              <a:buFont typeface="Wingdings" panose="05000000000000000000" pitchFamily="2" charset="2"/>
              <a:buChar char="q"/>
            </a:pPr>
            <a:r>
              <a:rPr lang="en-US" sz="2800" dirty="0"/>
              <a:t>Flat Fee paid at the time of registration</a:t>
            </a:r>
          </a:p>
          <a:p>
            <a:pPr marL="687388" indent="-342900">
              <a:buFont typeface="Courier New" panose="02070309020205020404" pitchFamily="49" charset="0"/>
              <a:buChar char="o"/>
            </a:pPr>
            <a:r>
              <a:rPr lang="en-US" sz="2800" dirty="0"/>
              <a:t>Organizational Level or Non-members: 		$1,700</a:t>
            </a:r>
          </a:p>
          <a:p>
            <a:pPr marL="687388" indent="-342900">
              <a:buFont typeface="Courier New" panose="02070309020205020404" pitchFamily="49" charset="0"/>
              <a:buChar char="o"/>
            </a:pPr>
            <a:r>
              <a:rPr lang="en-US" sz="2800" dirty="0"/>
              <a:t>Silver, Gold and Platinum Level Members:	$1,350</a:t>
            </a:r>
          </a:p>
        </p:txBody>
      </p:sp>
      <p:grpSp>
        <p:nvGrpSpPr>
          <p:cNvPr id="14" name="Group 13">
            <a:extLst>
              <a:ext uri="{FF2B5EF4-FFF2-40B4-BE49-F238E27FC236}">
                <a16:creationId xmlns:a16="http://schemas.microsoft.com/office/drawing/2014/main" id="{193CFF3B-F91C-4EF2-A71E-C300FBB3C551}"/>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B42B20D2-C9DB-4DF8-92C4-81DB17D90E07}"/>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3450FCCE-CC15-4CD3-A5E8-3229694B4D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D48DFC4D-8B81-E6AD-CD10-10F92DDC73E9}"/>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6BFAC004-A008-1B18-8EA2-B4CF2F5AEC3F}"/>
              </a:ext>
            </a:extLst>
          </p:cNvPr>
          <p:cNvSpPr>
            <a:spLocks noGrp="1"/>
          </p:cNvSpPr>
          <p:nvPr>
            <p:ph type="sldNum" sz="quarter" idx="12"/>
          </p:nvPr>
        </p:nvSpPr>
        <p:spPr/>
        <p:txBody>
          <a:bodyPr/>
          <a:lstStyle/>
          <a:p>
            <a:fld id="{CEBD3C26-D384-4B35-98A2-467C7B3AE198}" type="slidenum">
              <a:rPr lang="en-US" smtClean="0"/>
              <a:t>46</a:t>
            </a:fld>
            <a:endParaRPr lang="en-US"/>
          </a:p>
        </p:txBody>
      </p:sp>
    </p:spTree>
    <p:extLst>
      <p:ext uri="{BB962C8B-B14F-4D97-AF65-F5344CB8AC3E}">
        <p14:creationId xmlns:p14="http://schemas.microsoft.com/office/powerpoint/2010/main" val="4285984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Fees</a:t>
            </a:r>
          </a:p>
          <a:p>
            <a:r>
              <a:rPr lang="en-US" sz="2800" b="1" dirty="0"/>
              <a:t>Certification Fee</a:t>
            </a:r>
          </a:p>
          <a:p>
            <a:pPr marL="342900" indent="-342900">
              <a:spcAft>
                <a:spcPts val="600"/>
              </a:spcAft>
              <a:buFont typeface="Wingdings" panose="05000000000000000000" pitchFamily="2" charset="2"/>
              <a:buChar char="q"/>
            </a:pPr>
            <a:r>
              <a:rPr lang="en-US" sz="2800" dirty="0"/>
              <a:t>Charged on a per-project (building) basis</a:t>
            </a:r>
          </a:p>
          <a:p>
            <a:pPr marL="342900" indent="-342900">
              <a:spcAft>
                <a:spcPts val="600"/>
              </a:spcAft>
              <a:buFont typeface="Wingdings" panose="05000000000000000000" pitchFamily="2" charset="2"/>
              <a:buChar char="q"/>
            </a:pPr>
            <a:r>
              <a:rPr lang="en-US" sz="2800" dirty="0"/>
              <a:t>Based on the size of the project and the rating system under which the project is registered</a:t>
            </a:r>
          </a:p>
          <a:p>
            <a:pPr marL="342900" indent="-342900">
              <a:spcAft>
                <a:spcPts val="600"/>
              </a:spcAft>
              <a:buFont typeface="Wingdings" panose="05000000000000000000" pitchFamily="2" charset="2"/>
              <a:buChar char="q"/>
            </a:pPr>
            <a:r>
              <a:rPr lang="en-US" sz="2800" dirty="0"/>
              <a:t>Due when the project team submits the application for review. GBCI will not begin the review until payment in full has been received and cleared their system</a:t>
            </a:r>
          </a:p>
        </p:txBody>
      </p:sp>
      <p:grpSp>
        <p:nvGrpSpPr>
          <p:cNvPr id="14" name="Group 13">
            <a:extLst>
              <a:ext uri="{FF2B5EF4-FFF2-40B4-BE49-F238E27FC236}">
                <a16:creationId xmlns:a16="http://schemas.microsoft.com/office/drawing/2014/main" id="{193CFF3B-F91C-4EF2-A71E-C300FBB3C551}"/>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B42B20D2-C9DB-4DF8-92C4-81DB17D90E07}"/>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3450FCCE-CC15-4CD3-A5E8-3229694B4D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2BAA01A3-44C8-E3AB-D881-B9C0728986FB}"/>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6BC2E496-65D7-0034-84FD-8D651D3DA2FF}"/>
              </a:ext>
            </a:extLst>
          </p:cNvPr>
          <p:cNvSpPr>
            <a:spLocks noGrp="1"/>
          </p:cNvSpPr>
          <p:nvPr>
            <p:ph type="sldNum" sz="quarter" idx="12"/>
          </p:nvPr>
        </p:nvSpPr>
        <p:spPr/>
        <p:txBody>
          <a:bodyPr/>
          <a:lstStyle/>
          <a:p>
            <a:fld id="{CEBD3C26-D384-4B35-98A2-467C7B3AE198}" type="slidenum">
              <a:rPr lang="en-US" smtClean="0"/>
              <a:t>47</a:t>
            </a:fld>
            <a:endParaRPr lang="en-US"/>
          </a:p>
        </p:txBody>
      </p:sp>
    </p:spTree>
    <p:extLst>
      <p:ext uri="{BB962C8B-B14F-4D97-AF65-F5344CB8AC3E}">
        <p14:creationId xmlns:p14="http://schemas.microsoft.com/office/powerpoint/2010/main" val="2669482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05840"/>
            <a:ext cx="12192000" cy="5486400"/>
          </a:xfrm>
          <a:prstGeom prst="rect">
            <a:avLst/>
          </a:prstGeom>
          <a:noFill/>
        </p:spPr>
        <p:txBody>
          <a:bodyPr wrap="square" lIns="91440" rIns="91440" rtlCol="0">
            <a:noAutofit/>
          </a:bodyPr>
          <a:lstStyle/>
          <a:p>
            <a:r>
              <a:rPr lang="en-US" sz="2800" b="1" dirty="0"/>
              <a:t>Other Fees</a:t>
            </a:r>
          </a:p>
          <a:p>
            <a:pPr marL="342900" indent="-342900">
              <a:spcAft>
                <a:spcPts val="600"/>
              </a:spcAft>
              <a:buFont typeface="Wingdings" panose="05000000000000000000" pitchFamily="2" charset="2"/>
              <a:buChar char="q"/>
            </a:pPr>
            <a:r>
              <a:rPr lang="en-US" sz="2800" dirty="0"/>
              <a:t>Appeals</a:t>
            </a:r>
          </a:p>
          <a:p>
            <a:pPr marL="342900" indent="-342900">
              <a:spcAft>
                <a:spcPts val="600"/>
              </a:spcAft>
              <a:buFont typeface="Wingdings" panose="05000000000000000000" pitchFamily="2" charset="2"/>
              <a:buChar char="q"/>
            </a:pPr>
            <a:r>
              <a:rPr lang="en-US" sz="2800" dirty="0"/>
              <a:t>Formal Inquiries: Credit Interpretation Rulings (CIRs)</a:t>
            </a:r>
          </a:p>
          <a:p>
            <a:pPr marL="342900" indent="-342900">
              <a:spcAft>
                <a:spcPts val="600"/>
              </a:spcAft>
              <a:buFont typeface="Wingdings" panose="05000000000000000000" pitchFamily="2" charset="2"/>
              <a:buChar char="q"/>
            </a:pPr>
            <a:r>
              <a:rPr lang="en-US" sz="2800" dirty="0"/>
              <a:t>Expedited Review</a:t>
            </a:r>
          </a:p>
          <a:p>
            <a:pPr marL="342900" indent="-342900">
              <a:spcAft>
                <a:spcPts val="600"/>
              </a:spcAft>
              <a:buFont typeface="Wingdings" panose="05000000000000000000" pitchFamily="2" charset="2"/>
              <a:buChar char="q"/>
            </a:pPr>
            <a:r>
              <a:rPr lang="en-US" sz="2800" dirty="0"/>
              <a:t>Precertification Review (Optional, LEED CS Only)</a:t>
            </a:r>
          </a:p>
          <a:p>
            <a:pPr marL="342900" indent="-342900">
              <a:spcAft>
                <a:spcPts val="600"/>
              </a:spcAft>
              <a:buFont typeface="Wingdings" panose="05000000000000000000" pitchFamily="2" charset="2"/>
              <a:buChar char="q"/>
            </a:pPr>
            <a:endParaRPr lang="en-US" sz="2400" dirty="0"/>
          </a:p>
        </p:txBody>
      </p:sp>
      <p:grpSp>
        <p:nvGrpSpPr>
          <p:cNvPr id="14" name="Group 13">
            <a:extLst>
              <a:ext uri="{FF2B5EF4-FFF2-40B4-BE49-F238E27FC236}">
                <a16:creationId xmlns:a16="http://schemas.microsoft.com/office/drawing/2014/main" id="{CA57A2B9-5F0C-4A6D-909C-78486FF6BC54}"/>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D404165F-DB18-4D13-8B50-257922BE1629}"/>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B3292DEC-859C-42C0-9D6E-081EB445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742A6A21-AF27-66BA-C5DB-8A02E2599490}"/>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13E082E-1C49-C84D-833E-3DC6ABD861B3}"/>
              </a:ext>
            </a:extLst>
          </p:cNvPr>
          <p:cNvSpPr>
            <a:spLocks noGrp="1"/>
          </p:cNvSpPr>
          <p:nvPr>
            <p:ph type="sldNum" sz="quarter" idx="12"/>
          </p:nvPr>
        </p:nvSpPr>
        <p:spPr/>
        <p:txBody>
          <a:bodyPr/>
          <a:lstStyle/>
          <a:p>
            <a:fld id="{CEBD3C26-D384-4B35-98A2-467C7B3AE198}" type="slidenum">
              <a:rPr lang="en-US" smtClean="0"/>
              <a:t>48</a:t>
            </a:fld>
            <a:endParaRPr lang="en-US"/>
          </a:p>
        </p:txBody>
      </p:sp>
    </p:spTree>
    <p:extLst>
      <p:ext uri="{BB962C8B-B14F-4D97-AF65-F5344CB8AC3E}">
        <p14:creationId xmlns:p14="http://schemas.microsoft.com/office/powerpoint/2010/main" val="4201556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005840"/>
            <a:ext cx="12188951" cy="5486400"/>
          </a:xfrm>
          <a:prstGeom prst="rect">
            <a:avLst/>
          </a:prstGeom>
          <a:noFill/>
        </p:spPr>
        <p:txBody>
          <a:bodyPr wrap="square" lIns="91440" rIns="91440" rtlCol="0">
            <a:noAutofit/>
          </a:bodyPr>
          <a:lstStyle/>
          <a:p>
            <a:r>
              <a:rPr lang="en-US" sz="2800" b="1" dirty="0">
                <a:hlinkClick r:id="rId2"/>
              </a:rPr>
              <a:t>Resources and Tools</a:t>
            </a:r>
            <a:endParaRPr lang="en-US" sz="2800" b="1" dirty="0"/>
          </a:p>
          <a:p>
            <a:r>
              <a:rPr lang="en-US" sz="2800" b="1" dirty="0"/>
              <a:t>General Resources</a:t>
            </a:r>
          </a:p>
          <a:p>
            <a:r>
              <a:rPr lang="en-US" sz="2400" dirty="0"/>
              <a:t>Credit Library</a:t>
            </a:r>
          </a:p>
          <a:p>
            <a:r>
              <a:rPr lang="en-US" sz="2400" dirty="0"/>
              <a:t>Addenda database</a:t>
            </a:r>
          </a:p>
          <a:p>
            <a:r>
              <a:rPr lang="en-US" sz="2400" dirty="0"/>
              <a:t>Pilot Credit library</a:t>
            </a:r>
          </a:p>
          <a:p>
            <a:r>
              <a:rPr lang="en-US" sz="2400" dirty="0"/>
              <a:t>Regional Priority Credit lookup</a:t>
            </a:r>
          </a:p>
          <a:p>
            <a:r>
              <a:rPr lang="en-US" sz="2400" dirty="0"/>
              <a:t>LEED Online: v4, v3</a:t>
            </a:r>
          </a:p>
          <a:p>
            <a:r>
              <a:rPr lang="en-US" sz="2400" dirty="0"/>
              <a:t>Legal agreements: LEED Certification Agreement, Confirmation of Agent's Authority, Confirmation of Primary Owner's Authority, Change of Owner Agreement</a:t>
            </a:r>
          </a:p>
          <a:p>
            <a:endParaRPr lang="en-US" sz="2400" dirty="0"/>
          </a:p>
          <a:p>
            <a:r>
              <a:rPr lang="en-US" sz="2800" b="1" dirty="0"/>
              <a:t>BD+C specific</a:t>
            </a:r>
          </a:p>
          <a:p>
            <a:r>
              <a:rPr lang="en-US" sz="2400" dirty="0"/>
              <a:t>LEED v4 Reference Guide</a:t>
            </a:r>
          </a:p>
          <a:p>
            <a:r>
              <a:rPr lang="en-US" sz="2400" dirty="0"/>
              <a:t>Rating System Document</a:t>
            </a:r>
          </a:p>
          <a:p>
            <a:r>
              <a:rPr lang="en-US" sz="2400" dirty="0"/>
              <a:t>Checklist</a:t>
            </a:r>
          </a:p>
        </p:txBody>
      </p:sp>
      <p:grpSp>
        <p:nvGrpSpPr>
          <p:cNvPr id="14" name="Group 13">
            <a:extLst>
              <a:ext uri="{FF2B5EF4-FFF2-40B4-BE49-F238E27FC236}">
                <a16:creationId xmlns:a16="http://schemas.microsoft.com/office/drawing/2014/main" id="{A56BEB9E-1321-4A57-BDBA-B50780D81AA0}"/>
              </a:ext>
            </a:extLst>
          </p:cNvPr>
          <p:cNvGrpSpPr/>
          <p:nvPr/>
        </p:nvGrpSpPr>
        <p:grpSpPr>
          <a:xfrm>
            <a:off x="3048" y="0"/>
            <a:ext cx="12188952" cy="685800"/>
            <a:chOff x="3048" y="0"/>
            <a:chExt cx="12188952" cy="685800"/>
          </a:xfrm>
        </p:grpSpPr>
        <p:sp>
          <p:nvSpPr>
            <p:cNvPr id="15" name="TextBox 14">
              <a:extLst>
                <a:ext uri="{FF2B5EF4-FFF2-40B4-BE49-F238E27FC236}">
                  <a16:creationId xmlns:a16="http://schemas.microsoft.com/office/drawing/2014/main" id="{0989B37F-642E-45B9-ABFD-EEE757C94157}"/>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6" name="Picture 15">
              <a:extLst>
                <a:ext uri="{FF2B5EF4-FFF2-40B4-BE49-F238E27FC236}">
                  <a16:creationId xmlns:a16="http://schemas.microsoft.com/office/drawing/2014/main" id="{6089C1E7-E6AB-440F-B4C7-19FFCBCFA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sp>
        <p:nvSpPr>
          <p:cNvPr id="3" name="Footer Placeholder 2">
            <a:extLst>
              <a:ext uri="{FF2B5EF4-FFF2-40B4-BE49-F238E27FC236}">
                <a16:creationId xmlns:a16="http://schemas.microsoft.com/office/drawing/2014/main" id="{34A29079-DA57-BCBE-933D-52A0D1097E2E}"/>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168CE1BC-D96A-BD60-A0D6-3DDD90C66C7A}"/>
              </a:ext>
            </a:extLst>
          </p:cNvPr>
          <p:cNvSpPr>
            <a:spLocks noGrp="1"/>
          </p:cNvSpPr>
          <p:nvPr>
            <p:ph type="sldNum" sz="quarter" idx="12"/>
          </p:nvPr>
        </p:nvSpPr>
        <p:spPr/>
        <p:txBody>
          <a:bodyPr/>
          <a:lstStyle/>
          <a:p>
            <a:fld id="{CEBD3C26-D384-4B35-98A2-467C7B3AE198}" type="slidenum">
              <a:rPr lang="en-US" smtClean="0"/>
              <a:t>49</a:t>
            </a:fld>
            <a:endParaRPr lang="en-US"/>
          </a:p>
        </p:txBody>
      </p:sp>
    </p:spTree>
    <p:extLst>
      <p:ext uri="{BB962C8B-B14F-4D97-AF65-F5344CB8AC3E}">
        <p14:creationId xmlns:p14="http://schemas.microsoft.com/office/powerpoint/2010/main" val="15607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EC51828-0182-4DCC-9580-6013F4469875}"/>
              </a:ext>
            </a:extLst>
          </p:cNvPr>
          <p:cNvGrpSpPr/>
          <p:nvPr/>
        </p:nvGrpSpPr>
        <p:grpSpPr>
          <a:xfrm>
            <a:off x="3048" y="0"/>
            <a:ext cx="12188952" cy="685800"/>
            <a:chOff x="3048" y="0"/>
            <a:chExt cx="12188952" cy="685800"/>
          </a:xfrm>
        </p:grpSpPr>
        <p:sp>
          <p:nvSpPr>
            <p:cNvPr id="17" name="TextBox 16">
              <a:extLst>
                <a:ext uri="{FF2B5EF4-FFF2-40B4-BE49-F238E27FC236}">
                  <a16:creationId xmlns:a16="http://schemas.microsoft.com/office/drawing/2014/main" id="{451F2E81-BC35-4E4E-BA43-166655CFA69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8" name="Picture 17">
              <a:extLst>
                <a:ext uri="{FF2B5EF4-FFF2-40B4-BE49-F238E27FC236}">
                  <a16:creationId xmlns:a16="http://schemas.microsoft.com/office/drawing/2014/main" id="{1B7D5A83-CE7A-46A7-8422-FFDBCD96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4" name="Picture 3">
            <a:extLst>
              <a:ext uri="{FF2B5EF4-FFF2-40B4-BE49-F238E27FC236}">
                <a16:creationId xmlns:a16="http://schemas.microsoft.com/office/drawing/2014/main" id="{B0CA98EC-0D85-44B3-ABC0-7648DFC59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730" y="891540"/>
            <a:ext cx="7522539" cy="5486400"/>
          </a:xfrm>
          <a:prstGeom prst="rect">
            <a:avLst/>
          </a:prstGeom>
        </p:spPr>
      </p:pic>
      <p:pic>
        <p:nvPicPr>
          <p:cNvPr id="10" name="Picture 9">
            <a:extLst>
              <a:ext uri="{FF2B5EF4-FFF2-40B4-BE49-F238E27FC236}">
                <a16:creationId xmlns:a16="http://schemas.microsoft.com/office/drawing/2014/main" id="{82107413-F94B-440D-9CDF-4122EBADE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0046" y="5692140"/>
            <a:ext cx="1491837" cy="685800"/>
          </a:xfrm>
          <a:prstGeom prst="rect">
            <a:avLst/>
          </a:prstGeom>
        </p:spPr>
      </p:pic>
      <p:sp>
        <p:nvSpPr>
          <p:cNvPr id="2" name="Footer Placeholder 1">
            <a:extLst>
              <a:ext uri="{FF2B5EF4-FFF2-40B4-BE49-F238E27FC236}">
                <a16:creationId xmlns:a16="http://schemas.microsoft.com/office/drawing/2014/main" id="{6385A544-419E-CD2B-114F-3878E816AE64}"/>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3C02BF9C-2484-883A-9674-28E48350BE4E}"/>
              </a:ext>
            </a:extLst>
          </p:cNvPr>
          <p:cNvSpPr>
            <a:spLocks noGrp="1"/>
          </p:cNvSpPr>
          <p:nvPr>
            <p:ph type="sldNum" sz="quarter" idx="12"/>
          </p:nvPr>
        </p:nvSpPr>
        <p:spPr/>
        <p:txBody>
          <a:bodyPr/>
          <a:lstStyle/>
          <a:p>
            <a:fld id="{CEBD3C26-D384-4B35-98A2-467C7B3AE198}" type="slidenum">
              <a:rPr lang="en-US" smtClean="0"/>
              <a:t>5</a:t>
            </a:fld>
            <a:endParaRPr lang="en-US"/>
          </a:p>
        </p:txBody>
      </p:sp>
    </p:spTree>
    <p:extLst>
      <p:ext uri="{BB962C8B-B14F-4D97-AF65-F5344CB8AC3E}">
        <p14:creationId xmlns:p14="http://schemas.microsoft.com/office/powerpoint/2010/main" val="269063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EC51828-0182-4DCC-9580-6013F4469875}"/>
              </a:ext>
            </a:extLst>
          </p:cNvPr>
          <p:cNvGrpSpPr/>
          <p:nvPr/>
        </p:nvGrpSpPr>
        <p:grpSpPr>
          <a:xfrm>
            <a:off x="3048" y="0"/>
            <a:ext cx="12188952" cy="685800"/>
            <a:chOff x="3048" y="0"/>
            <a:chExt cx="12188952" cy="685800"/>
          </a:xfrm>
        </p:grpSpPr>
        <p:sp>
          <p:nvSpPr>
            <p:cNvPr id="17" name="TextBox 16">
              <a:extLst>
                <a:ext uri="{FF2B5EF4-FFF2-40B4-BE49-F238E27FC236}">
                  <a16:creationId xmlns:a16="http://schemas.microsoft.com/office/drawing/2014/main" id="{451F2E81-BC35-4E4E-BA43-166655CFA69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8" name="Picture 17">
              <a:extLst>
                <a:ext uri="{FF2B5EF4-FFF2-40B4-BE49-F238E27FC236}">
                  <a16:creationId xmlns:a16="http://schemas.microsoft.com/office/drawing/2014/main" id="{1B7D5A83-CE7A-46A7-8422-FFDBCD96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3" name="Picture 2">
            <a:extLst>
              <a:ext uri="{FF2B5EF4-FFF2-40B4-BE49-F238E27FC236}">
                <a16:creationId xmlns:a16="http://schemas.microsoft.com/office/drawing/2014/main" id="{18FFB7B9-59C9-4387-93D7-458678678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35538"/>
            <a:ext cx="10972800" cy="2688230"/>
          </a:xfrm>
          <a:prstGeom prst="rect">
            <a:avLst/>
          </a:prstGeom>
        </p:spPr>
      </p:pic>
      <p:pic>
        <p:nvPicPr>
          <p:cNvPr id="10" name="Picture 9">
            <a:extLst>
              <a:ext uri="{FF2B5EF4-FFF2-40B4-BE49-F238E27FC236}">
                <a16:creationId xmlns:a16="http://schemas.microsoft.com/office/drawing/2014/main" id="{F0AE679B-D6EF-47F9-B7A4-846EBEC88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0045" y="5692140"/>
            <a:ext cx="1491838" cy="685800"/>
          </a:xfrm>
          <a:prstGeom prst="rect">
            <a:avLst/>
          </a:prstGeom>
        </p:spPr>
      </p:pic>
      <p:sp>
        <p:nvSpPr>
          <p:cNvPr id="2" name="Footer Placeholder 1">
            <a:extLst>
              <a:ext uri="{FF2B5EF4-FFF2-40B4-BE49-F238E27FC236}">
                <a16:creationId xmlns:a16="http://schemas.microsoft.com/office/drawing/2014/main" id="{45CAE4C4-3773-B231-66E8-8974A09BAFD3}"/>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65625A12-F6EB-0107-342C-3C1EB1AB7D34}"/>
              </a:ext>
            </a:extLst>
          </p:cNvPr>
          <p:cNvSpPr>
            <a:spLocks noGrp="1"/>
          </p:cNvSpPr>
          <p:nvPr>
            <p:ph type="sldNum" sz="quarter" idx="12"/>
          </p:nvPr>
        </p:nvSpPr>
        <p:spPr/>
        <p:txBody>
          <a:bodyPr/>
          <a:lstStyle/>
          <a:p>
            <a:fld id="{CEBD3C26-D384-4B35-98A2-467C7B3AE198}" type="slidenum">
              <a:rPr lang="en-US" smtClean="0"/>
              <a:t>6</a:t>
            </a:fld>
            <a:endParaRPr lang="en-US"/>
          </a:p>
        </p:txBody>
      </p:sp>
    </p:spTree>
    <p:extLst>
      <p:ext uri="{BB962C8B-B14F-4D97-AF65-F5344CB8AC3E}">
        <p14:creationId xmlns:p14="http://schemas.microsoft.com/office/powerpoint/2010/main" val="214845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EC51828-0182-4DCC-9580-6013F4469875}"/>
              </a:ext>
            </a:extLst>
          </p:cNvPr>
          <p:cNvGrpSpPr/>
          <p:nvPr/>
        </p:nvGrpSpPr>
        <p:grpSpPr>
          <a:xfrm>
            <a:off x="3048" y="0"/>
            <a:ext cx="12188952" cy="685800"/>
            <a:chOff x="3048" y="0"/>
            <a:chExt cx="12188952" cy="685800"/>
          </a:xfrm>
        </p:grpSpPr>
        <p:sp>
          <p:nvSpPr>
            <p:cNvPr id="17" name="TextBox 16">
              <a:extLst>
                <a:ext uri="{FF2B5EF4-FFF2-40B4-BE49-F238E27FC236}">
                  <a16:creationId xmlns:a16="http://schemas.microsoft.com/office/drawing/2014/main" id="{451F2E81-BC35-4E4E-BA43-166655CFA69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8" name="Picture 17">
              <a:extLst>
                <a:ext uri="{FF2B5EF4-FFF2-40B4-BE49-F238E27FC236}">
                  <a16:creationId xmlns:a16="http://schemas.microsoft.com/office/drawing/2014/main" id="{1B7D5A83-CE7A-46A7-8422-FFDBCD96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4" name="Picture 3">
            <a:extLst>
              <a:ext uri="{FF2B5EF4-FFF2-40B4-BE49-F238E27FC236}">
                <a16:creationId xmlns:a16="http://schemas.microsoft.com/office/drawing/2014/main" id="{0B8CACED-7524-44AD-BE85-403EF65A3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54" y="891540"/>
            <a:ext cx="10819691" cy="5486400"/>
          </a:xfrm>
          <a:prstGeom prst="rect">
            <a:avLst/>
          </a:prstGeom>
        </p:spPr>
      </p:pic>
      <p:pic>
        <p:nvPicPr>
          <p:cNvPr id="11" name="Picture 10">
            <a:extLst>
              <a:ext uri="{FF2B5EF4-FFF2-40B4-BE49-F238E27FC236}">
                <a16:creationId xmlns:a16="http://schemas.microsoft.com/office/drawing/2014/main" id="{C3E1071B-3D0D-4CD0-863C-DC74B0805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0045" y="5692140"/>
            <a:ext cx="1491837" cy="685800"/>
          </a:xfrm>
          <a:prstGeom prst="rect">
            <a:avLst/>
          </a:prstGeom>
        </p:spPr>
      </p:pic>
      <p:sp>
        <p:nvSpPr>
          <p:cNvPr id="2" name="Footer Placeholder 1">
            <a:extLst>
              <a:ext uri="{FF2B5EF4-FFF2-40B4-BE49-F238E27FC236}">
                <a16:creationId xmlns:a16="http://schemas.microsoft.com/office/drawing/2014/main" id="{CC8D1998-82B3-9D80-460B-EA51E52D8587}"/>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DDA7EAEE-FA24-DB97-8E13-81228B9EC142}"/>
              </a:ext>
            </a:extLst>
          </p:cNvPr>
          <p:cNvSpPr>
            <a:spLocks noGrp="1"/>
          </p:cNvSpPr>
          <p:nvPr>
            <p:ph type="sldNum" sz="quarter" idx="12"/>
          </p:nvPr>
        </p:nvSpPr>
        <p:spPr/>
        <p:txBody>
          <a:bodyPr/>
          <a:lstStyle/>
          <a:p>
            <a:fld id="{CEBD3C26-D384-4B35-98A2-467C7B3AE198}" type="slidenum">
              <a:rPr lang="en-US" smtClean="0"/>
              <a:t>7</a:t>
            </a:fld>
            <a:endParaRPr lang="en-US"/>
          </a:p>
        </p:txBody>
      </p:sp>
    </p:spTree>
    <p:extLst>
      <p:ext uri="{BB962C8B-B14F-4D97-AF65-F5344CB8AC3E}">
        <p14:creationId xmlns:p14="http://schemas.microsoft.com/office/powerpoint/2010/main" val="256731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EC51828-0182-4DCC-9580-6013F4469875}"/>
              </a:ext>
            </a:extLst>
          </p:cNvPr>
          <p:cNvGrpSpPr/>
          <p:nvPr/>
        </p:nvGrpSpPr>
        <p:grpSpPr>
          <a:xfrm>
            <a:off x="3048" y="0"/>
            <a:ext cx="12188952" cy="685800"/>
            <a:chOff x="3048" y="0"/>
            <a:chExt cx="12188952" cy="685800"/>
          </a:xfrm>
        </p:grpSpPr>
        <p:sp>
          <p:nvSpPr>
            <p:cNvPr id="17" name="TextBox 16">
              <a:extLst>
                <a:ext uri="{FF2B5EF4-FFF2-40B4-BE49-F238E27FC236}">
                  <a16:creationId xmlns:a16="http://schemas.microsoft.com/office/drawing/2014/main" id="{451F2E81-BC35-4E4E-BA43-166655CFA69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8" name="Picture 17">
              <a:extLst>
                <a:ext uri="{FF2B5EF4-FFF2-40B4-BE49-F238E27FC236}">
                  <a16:creationId xmlns:a16="http://schemas.microsoft.com/office/drawing/2014/main" id="{1B7D5A83-CE7A-46A7-8422-FFDBCD96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3" name="Picture 2">
            <a:extLst>
              <a:ext uri="{FF2B5EF4-FFF2-40B4-BE49-F238E27FC236}">
                <a16:creationId xmlns:a16="http://schemas.microsoft.com/office/drawing/2014/main" id="{3E6A9AD3-8995-428B-839B-2FE11AC40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16101"/>
            <a:ext cx="10972800" cy="2183219"/>
          </a:xfrm>
          <a:prstGeom prst="rect">
            <a:avLst/>
          </a:prstGeom>
        </p:spPr>
      </p:pic>
      <p:pic>
        <p:nvPicPr>
          <p:cNvPr id="12" name="Picture 11">
            <a:extLst>
              <a:ext uri="{FF2B5EF4-FFF2-40B4-BE49-F238E27FC236}">
                <a16:creationId xmlns:a16="http://schemas.microsoft.com/office/drawing/2014/main" id="{377FD835-6F25-45FE-8466-6B75EBC68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0045" y="5692140"/>
            <a:ext cx="1491838" cy="685800"/>
          </a:xfrm>
          <a:prstGeom prst="rect">
            <a:avLst/>
          </a:prstGeom>
        </p:spPr>
      </p:pic>
      <p:sp>
        <p:nvSpPr>
          <p:cNvPr id="2" name="Footer Placeholder 1">
            <a:extLst>
              <a:ext uri="{FF2B5EF4-FFF2-40B4-BE49-F238E27FC236}">
                <a16:creationId xmlns:a16="http://schemas.microsoft.com/office/drawing/2014/main" id="{8112FDBC-2036-4C85-9756-340C4C448567}"/>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19A9E523-BA8E-C0C1-3D15-CB776CB8BF21}"/>
              </a:ext>
            </a:extLst>
          </p:cNvPr>
          <p:cNvSpPr>
            <a:spLocks noGrp="1"/>
          </p:cNvSpPr>
          <p:nvPr>
            <p:ph type="sldNum" sz="quarter" idx="12"/>
          </p:nvPr>
        </p:nvSpPr>
        <p:spPr/>
        <p:txBody>
          <a:bodyPr/>
          <a:lstStyle/>
          <a:p>
            <a:fld id="{CEBD3C26-D384-4B35-98A2-467C7B3AE198}" type="slidenum">
              <a:rPr lang="en-US" smtClean="0"/>
              <a:t>8</a:t>
            </a:fld>
            <a:endParaRPr lang="en-US"/>
          </a:p>
        </p:txBody>
      </p:sp>
    </p:spTree>
    <p:extLst>
      <p:ext uri="{BB962C8B-B14F-4D97-AF65-F5344CB8AC3E}">
        <p14:creationId xmlns:p14="http://schemas.microsoft.com/office/powerpoint/2010/main" val="86328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EC51828-0182-4DCC-9580-6013F4469875}"/>
              </a:ext>
            </a:extLst>
          </p:cNvPr>
          <p:cNvGrpSpPr/>
          <p:nvPr/>
        </p:nvGrpSpPr>
        <p:grpSpPr>
          <a:xfrm>
            <a:off x="3048" y="0"/>
            <a:ext cx="12188952" cy="685800"/>
            <a:chOff x="3048" y="0"/>
            <a:chExt cx="12188952" cy="685800"/>
          </a:xfrm>
        </p:grpSpPr>
        <p:sp>
          <p:nvSpPr>
            <p:cNvPr id="17" name="TextBox 16">
              <a:extLst>
                <a:ext uri="{FF2B5EF4-FFF2-40B4-BE49-F238E27FC236}">
                  <a16:creationId xmlns:a16="http://schemas.microsoft.com/office/drawing/2014/main" id="{451F2E81-BC35-4E4E-BA43-166655CFA691}"/>
                </a:ext>
              </a:extLst>
            </p:cNvPr>
            <p:cNvSpPr txBox="1"/>
            <p:nvPr/>
          </p:nvSpPr>
          <p:spPr>
            <a:xfrm>
              <a:off x="3048" y="0"/>
              <a:ext cx="12188952" cy="685800"/>
            </a:xfrm>
            <a:prstGeom prst="rect">
              <a:avLst/>
            </a:prstGeom>
            <a:solidFill>
              <a:srgbClr val="00B050"/>
            </a:solidFill>
            <a:ln>
              <a:solidFill>
                <a:schemeClr val="tx1"/>
              </a:solidFill>
            </a:ln>
          </p:spPr>
          <p:txBody>
            <a:bodyPr wrap="square" rtlCol="0" anchor="ctr" anchorCtr="0">
              <a:noAutofit/>
            </a:bodyPr>
            <a:lstStyle/>
            <a:p>
              <a:r>
                <a:rPr lang="en-US" sz="3200" b="1" dirty="0"/>
                <a:t>GA05 Guide to LEED Certification: Commercial</a:t>
              </a:r>
            </a:p>
          </p:txBody>
        </p:sp>
        <p:pic>
          <p:nvPicPr>
            <p:cNvPr id="18" name="Picture 17">
              <a:extLst>
                <a:ext uri="{FF2B5EF4-FFF2-40B4-BE49-F238E27FC236}">
                  <a16:creationId xmlns:a16="http://schemas.microsoft.com/office/drawing/2014/main" id="{1B7D5A83-CE7A-46A7-8422-FFDBCD96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83" y="114299"/>
              <a:ext cx="457200" cy="457200"/>
            </a:xfrm>
            <a:prstGeom prst="rect">
              <a:avLst/>
            </a:prstGeom>
          </p:spPr>
        </p:pic>
      </p:grpSp>
      <p:pic>
        <p:nvPicPr>
          <p:cNvPr id="3" name="Picture 2">
            <a:extLst>
              <a:ext uri="{FF2B5EF4-FFF2-40B4-BE49-F238E27FC236}">
                <a16:creationId xmlns:a16="http://schemas.microsoft.com/office/drawing/2014/main" id="{47CDC529-4E7B-4DB7-BCF9-2EACF60AB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68132"/>
            <a:ext cx="10972800" cy="1729562"/>
          </a:xfrm>
          <a:prstGeom prst="rect">
            <a:avLst/>
          </a:prstGeom>
        </p:spPr>
      </p:pic>
      <p:pic>
        <p:nvPicPr>
          <p:cNvPr id="10" name="Picture 9">
            <a:hlinkClick r:id="rId4"/>
            <a:extLst>
              <a:ext uri="{FF2B5EF4-FFF2-40B4-BE49-F238E27FC236}">
                <a16:creationId xmlns:a16="http://schemas.microsoft.com/office/drawing/2014/main" id="{67336D01-5BE5-4D3D-809B-E12DD5F732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0046" y="5692140"/>
            <a:ext cx="1491838" cy="685800"/>
          </a:xfrm>
          <a:prstGeom prst="rect">
            <a:avLst/>
          </a:prstGeom>
        </p:spPr>
      </p:pic>
      <p:sp>
        <p:nvSpPr>
          <p:cNvPr id="2" name="Footer Placeholder 1">
            <a:extLst>
              <a:ext uri="{FF2B5EF4-FFF2-40B4-BE49-F238E27FC236}">
                <a16:creationId xmlns:a16="http://schemas.microsoft.com/office/drawing/2014/main" id="{C6FF68B4-0D5D-8D92-DAF0-70C8B949AFC8}"/>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881FED2E-815C-D2B4-79BC-A68CDABC0AA5}"/>
              </a:ext>
            </a:extLst>
          </p:cNvPr>
          <p:cNvSpPr>
            <a:spLocks noGrp="1"/>
          </p:cNvSpPr>
          <p:nvPr>
            <p:ph type="sldNum" sz="quarter" idx="12"/>
          </p:nvPr>
        </p:nvSpPr>
        <p:spPr/>
        <p:txBody>
          <a:bodyPr/>
          <a:lstStyle/>
          <a:p>
            <a:fld id="{CEBD3C26-D384-4B35-98A2-467C7B3AE198}" type="slidenum">
              <a:rPr lang="en-US" smtClean="0"/>
              <a:t>9</a:t>
            </a:fld>
            <a:endParaRPr lang="en-US"/>
          </a:p>
        </p:txBody>
      </p:sp>
    </p:spTree>
    <p:extLst>
      <p:ext uri="{BB962C8B-B14F-4D97-AF65-F5344CB8AC3E}">
        <p14:creationId xmlns:p14="http://schemas.microsoft.com/office/powerpoint/2010/main" val="830638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2181</TotalTime>
  <Words>3536</Words>
  <Application>Microsoft Office PowerPoint</Application>
  <PresentationFormat>Widescreen</PresentationFormat>
  <Paragraphs>401</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167</cp:revision>
  <dcterms:created xsi:type="dcterms:W3CDTF">2016-10-21T16:02:46Z</dcterms:created>
  <dcterms:modified xsi:type="dcterms:W3CDTF">2024-02-22T16:01:30Z</dcterms:modified>
</cp:coreProperties>
</file>